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69" r:id="rId6"/>
    <p:sldMasterId id="2147483675" r:id="rId7"/>
  </p:sldMasterIdLst>
  <p:notesMasterIdLst>
    <p:notesMasterId r:id="rId20"/>
  </p:notesMasterIdLst>
  <p:sldIdLst>
    <p:sldId id="1128" r:id="rId8"/>
    <p:sldId id="5451" r:id="rId9"/>
    <p:sldId id="5738" r:id="rId10"/>
    <p:sldId id="5730" r:id="rId11"/>
    <p:sldId id="5731" r:id="rId12"/>
    <p:sldId id="5732" r:id="rId13"/>
    <p:sldId id="5733" r:id="rId14"/>
    <p:sldId id="5734" r:id="rId15"/>
    <p:sldId id="5735" r:id="rId16"/>
    <p:sldId id="5736" r:id="rId17"/>
    <p:sldId id="5737" r:id="rId18"/>
    <p:sldId id="1142" r:id="rId19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" userDrawn="1">
          <p15:clr>
            <a:srgbClr val="A4A3A4"/>
          </p15:clr>
        </p15:guide>
        <p15:guide id="2" orient="horz" pos="59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633781-F186-8D67-AF33-A383BD222722}" name="Philip Szirota" initials="PS" userId="cbeece2da962b9e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000"/>
    <a:srgbClr val="44546A"/>
    <a:srgbClr val="EC309B"/>
    <a:srgbClr val="ED3FA2"/>
    <a:srgbClr val="F16BB8"/>
    <a:srgbClr val="A1A8BB"/>
    <a:srgbClr val="CCCCCC"/>
    <a:srgbClr val="3D4864"/>
    <a:srgbClr val="DC770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0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05" y="69"/>
      </p:cViewPr>
      <p:guideLst>
        <p:guide pos="75"/>
        <p:guide orient="horz" pos="59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39DCE-1332-41B5-BBA7-014CDF6356E9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09374-2B4A-4132-AD57-03AB2FE89B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9482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25425" y="804863"/>
            <a:ext cx="7189788" cy="404495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>
              <a:ea typeface="ＭＳ Ｐゴシック" pitchFamily="34" charset="-128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More than just Experts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2C0326-43EB-4164-B324-6A19E25DC9B6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B3614-89BB-4CC7-84C2-245DCBCC9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ADB4496-BD59-4260-8CCD-10885CF6F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CD353391-58F4-4D34-B207-DD9FB4246DD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470092"/>
            <a:ext cx="245728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200" dirty="0">
                <a:solidFill>
                  <a:srgbClr val="3E4864"/>
                </a:solidFill>
                <a:cs typeface="Arial" charset="0"/>
              </a:rPr>
              <a:t>© 2025 SBR-net Consulting AG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E001E59-33CB-4165-96B0-29292D4F0498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85906-F73B-42D3-9991-F22C7D8A9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D54EE9-8BC7-4B73-905F-B427C1BBA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C2C8A5-E921-4C47-A173-C51F53838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055410C-A9EA-41AB-9FF1-EBE7AD9E12FD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9FB4AB9-55B0-4073-A21C-BBBB32943E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77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7EA67-96A0-4874-947A-9661670C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8970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949D47-5C28-4027-A7C5-2884F17CF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" y="1014152"/>
            <a:ext cx="12004964" cy="514618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2E02C97-3ED7-4C32-972D-F4A33CF62D0B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2BEBBDA1-41C9-44A1-811F-4DDBA29BEE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00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325CDB-F3ED-4D2F-A9A8-C28089824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997527"/>
            <a:ext cx="2628900" cy="5179436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47AAE5-63EB-4481-81F6-756FEF650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527"/>
            <a:ext cx="7734300" cy="5179436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19806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lang="de-AT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de-AT"/>
              <a:t>Click to edit Master subtitle style</a:t>
            </a:r>
            <a:endParaRPr lang="de-DE"/>
          </a:p>
        </p:txBody>
      </p:sp>
      <p:pic>
        <p:nvPicPr>
          <p:cNvPr id="6" name="Picture 2" descr="P:\_ORGANISATION\Diverses\Logos_SBR-net\SBR Logo_38 K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1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99693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483084" y="762006"/>
            <a:ext cx="11708921" cy="89695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dirty="0"/>
              <a:t>Click to edit Master text styles</a:t>
            </a:r>
          </a:p>
          <a:p>
            <a:pPr lvl="1"/>
            <a:r>
              <a:rPr lang="de-AT" dirty="0"/>
              <a:t>Second level</a:t>
            </a:r>
          </a:p>
          <a:p>
            <a:pPr lvl="2"/>
            <a:r>
              <a:rPr lang="de-AT" dirty="0"/>
              <a:t>Third level</a:t>
            </a:r>
          </a:p>
          <a:p>
            <a:pPr lvl="3"/>
            <a:r>
              <a:rPr lang="de-AT" dirty="0"/>
              <a:t>Fourth level</a:t>
            </a:r>
          </a:p>
          <a:p>
            <a:pPr lvl="4"/>
            <a:r>
              <a:rPr lang="de-AT" dirty="0"/>
              <a:t>Fifth level</a:t>
            </a:r>
            <a:endParaRPr lang="de-DE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268" y="6521312"/>
            <a:ext cx="2540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363D5E"/>
                </a:solidFill>
                <a:ea typeface="ＭＳ Ｐゴシック" pitchFamily="16" charset="-128"/>
              </a:defRPr>
            </a:lvl1pPr>
          </a:lstStyle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8" name="Picture 2" descr="P:\_ORGANISATION\Diverses\Logos_SBR-net\SBR Logo_38 K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1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229362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51371" y="1266825"/>
            <a:ext cx="9599084" cy="914400"/>
          </a:xfrm>
        </p:spPr>
        <p:txBody>
          <a:bodyPr/>
          <a:lstStyle>
            <a:lvl1pPr marL="361942" indent="-361942">
              <a:buClr>
                <a:schemeClr val="tx1"/>
              </a:buClr>
              <a:buSzPct val="100000"/>
              <a:buFont typeface="Arial" pitchFamily="34" charset="0"/>
              <a:buChar char="■"/>
              <a:defRPr sz="1800" b="1" baseline="0">
                <a:solidFill>
                  <a:srgbClr val="3D4864"/>
                </a:solidFill>
              </a:defRPr>
            </a:lvl1pPr>
            <a:lvl2pPr marL="914377" indent="-457189">
              <a:buClr>
                <a:schemeClr val="tx1"/>
              </a:buClr>
              <a:buSzPct val="95000"/>
              <a:buFont typeface="Arial" pitchFamily="34" charset="0"/>
              <a:buChar char="□"/>
              <a:defRPr sz="1400" baseline="0">
                <a:solidFill>
                  <a:srgbClr val="6D6D6D"/>
                </a:solidFill>
              </a:defRPr>
            </a:lvl2pPr>
          </a:lstStyle>
          <a:p>
            <a:pPr lvl="0"/>
            <a:r>
              <a:rPr lang="de-DE" dirty="0"/>
              <a:t>Erster Punkt</a:t>
            </a:r>
          </a:p>
          <a:p>
            <a:pPr lvl="0"/>
            <a:r>
              <a:rPr lang="de-DE" dirty="0"/>
              <a:t>Zweiter Punkt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262268" y="6531945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8" name="Picture 2" descr="P:\_ORGANISATION\Diverses\Logos_SBR-net\SBR Logo_38 K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1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0980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762000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0" y="6335844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/>
          </a:p>
        </p:txBody>
      </p:sp>
      <p:pic>
        <p:nvPicPr>
          <p:cNvPr id="6" name="Picture 17" descr="logo_sbr_consulting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257" y="115890"/>
            <a:ext cx="2010833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dirty="0"/>
              <a:t>Click to edit Master text styles</a:t>
            </a:r>
          </a:p>
          <a:p>
            <a:pPr lvl="1"/>
            <a:r>
              <a:rPr lang="de-AT" dirty="0"/>
              <a:t>Second level</a:t>
            </a:r>
          </a:p>
          <a:p>
            <a:pPr lvl="2"/>
            <a:r>
              <a:rPr lang="de-AT" dirty="0"/>
              <a:t>Third level</a:t>
            </a:r>
          </a:p>
          <a:p>
            <a:pPr lvl="3"/>
            <a:r>
              <a:rPr lang="de-AT" dirty="0"/>
              <a:t>Fourth level</a:t>
            </a:r>
          </a:p>
          <a:p>
            <a:pPr lvl="4"/>
            <a:r>
              <a:rPr lang="de-AT" dirty="0"/>
              <a:t>Fifth level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0"/>
          </p:nvPr>
        </p:nvSpPr>
        <p:spPr>
          <a:xfrm>
            <a:off x="262268" y="6531945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807796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762007"/>
            <a:ext cx="12192000" cy="45719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/>
          </a:p>
        </p:txBody>
      </p:sp>
      <p:pic>
        <p:nvPicPr>
          <p:cNvPr id="6" name="Picture 17" descr="logo_sbr_consulting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257" y="115890"/>
            <a:ext cx="2010833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262268" y="6531945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729759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5" name="Rectangle 16"/>
          <p:cNvSpPr>
            <a:spLocks noChangeArrowheads="1"/>
          </p:cNvSpPr>
          <p:nvPr userDrawn="1"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51371" y="1266825"/>
            <a:ext cx="9599084" cy="914400"/>
          </a:xfrm>
        </p:spPr>
        <p:txBody>
          <a:bodyPr/>
          <a:lstStyle>
            <a:lvl1pPr marL="361942" indent="-361942">
              <a:buClr>
                <a:schemeClr val="tx1"/>
              </a:buClr>
              <a:buSzPct val="100000"/>
              <a:buFont typeface="Arial" pitchFamily="34" charset="0"/>
              <a:buChar char="■"/>
              <a:defRPr sz="1800" b="1" baseline="0">
                <a:solidFill>
                  <a:srgbClr val="3D4864"/>
                </a:solidFill>
              </a:defRPr>
            </a:lvl1pPr>
            <a:lvl2pPr marL="914377" indent="-457189">
              <a:buClr>
                <a:schemeClr val="tx1"/>
              </a:buClr>
              <a:buSzPct val="95000"/>
              <a:buFont typeface="Arial" pitchFamily="34" charset="0"/>
              <a:buChar char="□"/>
              <a:defRPr sz="1400" baseline="0">
                <a:solidFill>
                  <a:srgbClr val="6D6D6D"/>
                </a:solidFill>
              </a:defRPr>
            </a:lvl2pPr>
          </a:lstStyle>
          <a:p>
            <a:pPr lvl="0"/>
            <a:r>
              <a:rPr lang="de-DE" dirty="0"/>
              <a:t>Erster Punkt</a:t>
            </a:r>
          </a:p>
          <a:p>
            <a:pPr lvl="0"/>
            <a:r>
              <a:rPr lang="de-DE" dirty="0"/>
              <a:t>Zweiter Punkt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262268" y="6531945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8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1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66988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0" y="762007"/>
            <a:ext cx="12192000" cy="45719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21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262268" y="6531945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7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1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7739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87BAD-45B3-4FE9-8371-07B7ECC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0382596" cy="789709"/>
          </a:xfrm>
        </p:spPr>
        <p:txBody>
          <a:bodyPr/>
          <a:lstStyle>
            <a:lvl1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E6280-832A-40BF-862A-785A4F2E1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088967"/>
            <a:ext cx="10515600" cy="5121247"/>
          </a:xfrm>
        </p:spPr>
        <p:txBody>
          <a:bodyPr/>
          <a:lstStyle>
            <a:lvl1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21537C6-987B-4501-A97A-9EDEB9FC6C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8247" y="1012652"/>
            <a:ext cx="1439863" cy="5273876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D5A3B3B-2CFD-4E73-8347-D11E4F65FC9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9E3FACD-7FBB-4CA9-A76C-D388666D1D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04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de-AT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AT"/>
              <a:t>Click to edit Master subtitle style</a:t>
            </a:r>
            <a:endParaRPr lang="de-DE"/>
          </a:p>
        </p:txBody>
      </p:sp>
      <p:pic>
        <p:nvPicPr>
          <p:cNvPr id="6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0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52957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483081" y="762002"/>
            <a:ext cx="11708921" cy="89695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5" name="Rectangle 16"/>
          <p:cNvSpPr>
            <a:spLocks noChangeArrowheads="1"/>
          </p:cNvSpPr>
          <p:nvPr userDrawn="1"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18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dirty="0"/>
              <a:t>Click to edit Master text styles</a:t>
            </a:r>
          </a:p>
          <a:p>
            <a:pPr lvl="1"/>
            <a:r>
              <a:rPr lang="de-AT" dirty="0"/>
              <a:t>Second level</a:t>
            </a:r>
          </a:p>
          <a:p>
            <a:pPr lvl="2"/>
            <a:r>
              <a:rPr lang="de-AT" dirty="0"/>
              <a:t>Third level</a:t>
            </a:r>
          </a:p>
          <a:p>
            <a:pPr lvl="3"/>
            <a:r>
              <a:rPr lang="de-AT" dirty="0"/>
              <a:t>Fourth level</a:t>
            </a:r>
          </a:p>
          <a:p>
            <a:pPr lvl="4"/>
            <a:r>
              <a:rPr lang="de-AT" dirty="0"/>
              <a:t>Fifth level</a:t>
            </a:r>
            <a:endParaRPr lang="de-DE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268" y="6521308"/>
            <a:ext cx="2540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363D5E"/>
                </a:solidFill>
                <a:ea typeface="ＭＳ Ｐゴシック" pitchFamily="16" charset="-128"/>
              </a:defRPr>
            </a:lvl1pPr>
          </a:lstStyle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8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0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471017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5" name="Rectangle 16"/>
          <p:cNvSpPr>
            <a:spLocks noChangeArrowheads="1"/>
          </p:cNvSpPr>
          <p:nvPr userDrawn="1"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18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351370" y="1266825"/>
            <a:ext cx="9599084" cy="914400"/>
          </a:xfrm>
        </p:spPr>
        <p:txBody>
          <a:bodyPr/>
          <a:lstStyle>
            <a:lvl1pPr marL="361950" indent="-361950">
              <a:buClr>
                <a:schemeClr val="tx1"/>
              </a:buClr>
              <a:buSzPct val="100000"/>
              <a:buFont typeface="Arial" pitchFamily="34" charset="0"/>
              <a:buChar char="■"/>
              <a:defRPr sz="1800" b="1" baseline="0">
                <a:solidFill>
                  <a:srgbClr val="3D4864"/>
                </a:solidFill>
              </a:defRPr>
            </a:lvl1pPr>
            <a:lvl2pPr marL="914400" indent="-457200">
              <a:buClr>
                <a:schemeClr val="tx1"/>
              </a:buClr>
              <a:buSzPct val="95000"/>
              <a:buFont typeface="Arial" pitchFamily="34" charset="0"/>
              <a:buChar char="□"/>
              <a:defRPr sz="1400" baseline="0">
                <a:solidFill>
                  <a:srgbClr val="6D6D6D"/>
                </a:solidFill>
              </a:defRPr>
            </a:lvl2pPr>
          </a:lstStyle>
          <a:p>
            <a:pPr lvl="0"/>
            <a:r>
              <a:rPr lang="de-DE" dirty="0"/>
              <a:t>Erster Punkt</a:t>
            </a:r>
          </a:p>
          <a:p>
            <a:pPr lvl="0"/>
            <a:r>
              <a:rPr lang="de-DE" dirty="0"/>
              <a:t>Zweiter Punkt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262268" y="6531941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8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0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390581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0" y="762000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5" name="Rectangle 16"/>
          <p:cNvSpPr>
            <a:spLocks noChangeArrowheads="1"/>
          </p:cNvSpPr>
          <p:nvPr userDrawn="1"/>
        </p:nvSpPr>
        <p:spPr bwMode="auto">
          <a:xfrm>
            <a:off x="0" y="6335844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18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 dirty="0"/>
              <a:t>Click to edit Master text styles</a:t>
            </a:r>
          </a:p>
          <a:p>
            <a:pPr lvl="1"/>
            <a:r>
              <a:rPr lang="de-AT" dirty="0"/>
              <a:t>Second level</a:t>
            </a:r>
          </a:p>
          <a:p>
            <a:pPr lvl="2"/>
            <a:r>
              <a:rPr lang="de-AT" dirty="0"/>
              <a:t>Third level</a:t>
            </a:r>
          </a:p>
          <a:p>
            <a:pPr lvl="3"/>
            <a:r>
              <a:rPr lang="de-AT" dirty="0"/>
              <a:t>Fourth level</a:t>
            </a:r>
          </a:p>
          <a:p>
            <a:pPr lvl="4"/>
            <a:r>
              <a:rPr lang="de-AT" dirty="0"/>
              <a:t>Fifth level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0"/>
          </p:nvPr>
        </p:nvSpPr>
        <p:spPr>
          <a:xfrm>
            <a:off x="262268" y="6531941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9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0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01455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0" y="762003"/>
            <a:ext cx="12192000" cy="45719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318" y="1"/>
            <a:ext cx="9945823" cy="762000"/>
          </a:xfrm>
        </p:spPr>
        <p:txBody>
          <a:bodyPr/>
          <a:lstStyle>
            <a:lvl1pPr>
              <a:defRPr sz="2400" b="1"/>
            </a:lvl1pPr>
          </a:lstStyle>
          <a:p>
            <a:r>
              <a:rPr lang="de-AT" dirty="0"/>
              <a:t>Click to edit Master title style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262268" y="6531941"/>
            <a:ext cx="2540000" cy="233363"/>
          </a:xfrm>
        </p:spPr>
        <p:txBody>
          <a:bodyPr/>
          <a:lstStyle/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7" name="Picture 2" descr="P:\_ORGANISATION\Diverses\Logos_SBR-net\SBR Logo_38 K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060" y="116403"/>
            <a:ext cx="1517227" cy="59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153891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B3614-89BB-4CC7-84C2-245DCBCC9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ADB4496-BD59-4260-8CCD-10885CF6F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CD353391-58F4-4D34-B207-DD9FB4246DD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470092"/>
            <a:ext cx="245728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200" dirty="0">
                <a:solidFill>
                  <a:srgbClr val="3E4864"/>
                </a:solidFill>
                <a:cs typeface="Arial" charset="0"/>
              </a:rPr>
              <a:t>© 2023 SBR-net Consulting AG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E001E59-33CB-4165-96B0-29292D4F0498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27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87BAD-45B3-4FE9-8371-07B7ECC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0382596" cy="789709"/>
          </a:xfrm>
        </p:spPr>
        <p:txBody>
          <a:bodyPr/>
          <a:lstStyle>
            <a:lvl1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E6280-832A-40BF-862A-785A4F2E1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088967"/>
            <a:ext cx="10515600" cy="5121247"/>
          </a:xfrm>
        </p:spPr>
        <p:txBody>
          <a:bodyPr/>
          <a:lstStyle>
            <a:lvl1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B21537C6-987B-4501-A97A-9EDEB9FC6C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8247" y="1012652"/>
            <a:ext cx="1439863" cy="5273876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D5A3B3B-2CFD-4E73-8347-D11E4F65FC9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9E3FACD-7FBB-4CA9-A76C-D388666D1D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776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87BAD-45B3-4FE9-8371-07B7ECC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0382596" cy="78970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E6280-832A-40BF-862A-785A4F2E1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01" y="1088967"/>
            <a:ext cx="11995299" cy="512124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D5A3B3B-2CFD-4E73-8347-D11E4F65FC9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9E3FACD-7FBB-4CA9-A76C-D388666D1D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5742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14D6A-5799-42C5-B3D0-9A25AA8A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756B02-FB6F-437C-9FF0-844C442E0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46969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06CA5-6120-4F64-8CCD-17AE3E4B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7631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18BF69-B7B9-4FE3-90AD-6E3D99351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30778"/>
            <a:ext cx="5181600" cy="514618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1E0C4B-2222-424E-A44D-B602E318B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30778"/>
            <a:ext cx="5181600" cy="514618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E35FD6D-6CDD-4915-943D-B61F78CA2CA0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2279F3E-15D9-4D2A-92F8-4AFBEAB3CD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0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87BAD-45B3-4FE9-8371-07B7ECC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0382596" cy="78970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E6280-832A-40BF-862A-785A4F2E1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01" y="1088967"/>
            <a:ext cx="11995299" cy="512124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D5A3B3B-2CFD-4E73-8347-D11E4F65FC9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9E3FACD-7FBB-4CA9-A76C-D388666D1D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0541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8F28C-BB04-444A-9EB1-C2C24200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239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83B500-8BC9-4A85-87C4-ABDD7BAAA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2445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0D87F55-120C-4BDA-BC53-69C0D3F1F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48369"/>
            <a:ext cx="5157787" cy="43363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CA892E7-38EE-42A4-B6F9-8B000B0F7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02445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330D1B-EF86-41C5-830A-15D0A24CC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1848369"/>
            <a:ext cx="5183188" cy="43363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746E345-422F-4B2D-BAD9-AB4CC6AD6558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25D88662-C24F-4496-85A9-5EBCFDA32C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913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514F6-78D4-4139-9B70-F8F9D94B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6477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FBAA37B-9CC0-41D5-ABAF-E3570BC8C6FE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7F776DC-78E1-491B-ACC1-065F7CDED6A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8798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081797B1-A85D-47D9-8BB0-990A2F0C6E4A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0AF7F36-D3C6-4BAF-A5BC-B3179B4885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7122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F07EA-9F28-467E-8472-4AE7B40D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BDC151-D4F9-44A7-A8F8-D927EFFA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A58543-BECD-41FF-965B-2FE543BE1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3CD81-F020-40F6-B9BE-A4555091BCB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17D832A-9D88-4C2A-BCC8-CA4AD7601C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6034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85906-F73B-42D3-9991-F22C7D8A9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D54EE9-8BC7-4B73-905F-B427C1BBA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C2C8A5-E921-4C47-A173-C51F53838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055410C-A9EA-41AB-9FF1-EBE7AD9E12FD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9FB4AB9-55B0-4073-A21C-BBBB32943E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2037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77EA67-96A0-4874-947A-9661670C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8970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949D47-5C28-4027-A7C5-2884F17CF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" y="1014152"/>
            <a:ext cx="12004964" cy="514618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2E02C97-3ED7-4C32-972D-F4A33CF62D0B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2BEBBDA1-41C9-44A1-811F-4DDBA29BEE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2272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325CDB-F3ED-4D2F-A9A8-C28089824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997527"/>
            <a:ext cx="2628900" cy="5179436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47AAE5-63EB-4481-81F6-756FEF650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527"/>
            <a:ext cx="7734300" cy="5179436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4378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14D6A-5799-42C5-B3D0-9A25AA8A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756B02-FB6F-437C-9FF0-844C442E0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8101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06CA5-6120-4F64-8CCD-17AE3E4B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7631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18BF69-B7B9-4FE3-90AD-6E3D99351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30778"/>
            <a:ext cx="5181600" cy="514618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1E0C4B-2222-424E-A44D-B602E318B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30778"/>
            <a:ext cx="5181600" cy="514618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E35FD6D-6CDD-4915-943D-B61F78CA2CA0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2279F3E-15D9-4D2A-92F8-4AFBEAB3CD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33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8F28C-BB04-444A-9EB1-C2C24200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239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83B500-8BC9-4A85-87C4-ABDD7BAAA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2445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0D87F55-120C-4BDA-BC53-69C0D3F1F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48369"/>
            <a:ext cx="5157787" cy="43363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CA892E7-38EE-42A4-B6F9-8B000B0F7D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02445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330D1B-EF86-41C5-830A-15D0A24CC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1848369"/>
            <a:ext cx="5183188" cy="43363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746E345-422F-4B2D-BAD9-AB4CC6AD6558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25D88662-C24F-4496-85A9-5EBCFDA32C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02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514F6-78D4-4139-9B70-F8F9D94B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6477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FBAA37B-9CC0-41D5-ABAF-E3570BC8C6FE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7F776DC-78E1-491B-ACC1-065F7CDED6A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13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081797B1-A85D-47D9-8BB0-990A2F0C6E4A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0AF7F36-D3C6-4BAF-A5BC-B3179B4885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29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F07EA-9F28-467E-8472-4AE7B40D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BDC151-D4F9-44A7-A8F8-D927EFFA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A58543-BECD-41FF-965B-2FE543BE1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3CD81-F020-40F6-B9BE-A4555091BCB3}"/>
              </a:ext>
            </a:extLst>
          </p:cNvPr>
          <p:cNvSpPr txBox="1"/>
          <p:nvPr userDrawn="1"/>
        </p:nvSpPr>
        <p:spPr>
          <a:xfrm>
            <a:off x="9970466" y="6494848"/>
            <a:ext cx="1922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17D832A-9D88-4C2A-BCC8-CA4AD7601C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6701" y="6521307"/>
            <a:ext cx="1905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rgbClr val="363D5E"/>
                </a:solidFill>
                <a:latin typeface="+mn-lt"/>
                <a:ea typeface="ＭＳ Ｐゴシック" pitchFamily="16" charset="-128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D52A95C-C971-4A50-B9C4-01613638BD7A}" type="slidenum"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‹Nr.›</a:t>
            </a:fld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29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7114833-2F14-49BD-A33C-79507289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79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0FD3E2-3FB8-46B5-A964-C84B60949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1583" y="1135470"/>
            <a:ext cx="10515600" cy="5090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97B3CEAA-8520-4D6C-865D-0B735671BE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24281"/>
            <a:ext cx="12192000" cy="91552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DB3B8AD3-52F7-44E1-91E9-5A0C390ABA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50881"/>
            <a:ext cx="12192000" cy="45719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9" name="Picture 2" descr="P:\_ORGANISATION\Diverses\Logos_SBR-net\SBR Logo_38 KB.jpg">
            <a:extLst>
              <a:ext uri="{FF2B5EF4-FFF2-40B4-BE49-F238E27FC236}">
                <a16:creationId xmlns:a16="http://schemas.microsoft.com/office/drawing/2014/main" id="{6F19D17E-4BF6-4BCD-A50D-A5E72BE296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956" y="0"/>
            <a:ext cx="1517227" cy="79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fik 3" descr="Ein Bild, das Text, Schrift, Grafiken, Screenshot enthält.&#10;&#10;Automatisch generierte Beschreibung">
            <a:extLst>
              <a:ext uri="{FF2B5EF4-FFF2-40B4-BE49-F238E27FC236}">
                <a16:creationId xmlns:a16="http://schemas.microsoft.com/office/drawing/2014/main" id="{C7DEF9DA-E70A-3732-561E-4DC81368468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241" y="99264"/>
            <a:ext cx="2105646" cy="66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4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D486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2317" y="228600"/>
            <a:ext cx="779568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6" y="1905000"/>
            <a:ext cx="1152736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268" y="6521312"/>
            <a:ext cx="2540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363D5E"/>
                </a:solidFill>
                <a:ea typeface="ＭＳ Ｐゴシック" pitchFamily="16" charset="-128"/>
              </a:defRPr>
            </a:lvl1pPr>
          </a:lstStyle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/>
          </a:p>
        </p:txBody>
      </p:sp>
      <p:sp>
        <p:nvSpPr>
          <p:cNvPr id="3" name="Textfeld 2"/>
          <p:cNvSpPr txBox="1"/>
          <p:nvPr/>
        </p:nvSpPr>
        <p:spPr>
          <a:xfrm>
            <a:off x="9404997" y="6510678"/>
            <a:ext cx="2563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  <a:latin typeface="+mj-lt"/>
              </a:rPr>
              <a:t>More </a:t>
            </a:r>
            <a:r>
              <a:rPr lang="de-DE" sz="1200" dirty="0" err="1">
                <a:solidFill>
                  <a:srgbClr val="3D4864"/>
                </a:solidFill>
                <a:latin typeface="+mj-lt"/>
              </a:rPr>
              <a:t>than</a:t>
            </a:r>
            <a:r>
              <a:rPr lang="de-DE" sz="1200" dirty="0">
                <a:solidFill>
                  <a:srgbClr val="3D4864"/>
                </a:solidFill>
                <a:latin typeface="+mj-lt"/>
              </a:rPr>
              <a:t> just</a:t>
            </a:r>
            <a:r>
              <a:rPr lang="de-DE" sz="1200" baseline="0" dirty="0">
                <a:solidFill>
                  <a:srgbClr val="3D4864"/>
                </a:solidFill>
                <a:latin typeface="+mj-lt"/>
              </a:rPr>
              <a:t> </a:t>
            </a:r>
            <a:r>
              <a:rPr lang="de-DE" sz="1200" baseline="0" dirty="0" err="1">
                <a:solidFill>
                  <a:srgbClr val="3D4864"/>
                </a:solidFill>
                <a:latin typeface="+mj-lt"/>
              </a:rPr>
              <a:t>Experts</a:t>
            </a:r>
            <a:endParaRPr lang="de-DE" sz="1200" dirty="0">
              <a:solidFill>
                <a:srgbClr val="3D4864"/>
              </a:solidFill>
              <a:latin typeface="+mj-lt"/>
            </a:endParaRPr>
          </a:p>
        </p:txBody>
      </p:sp>
      <p:pic>
        <p:nvPicPr>
          <p:cNvPr id="4" name="Grafik 3" descr="Ein Bild, das Text, Schrift, Grafiken, Screenshot enthält.&#10;&#10;Automatisch generierte Beschreibung">
            <a:extLst>
              <a:ext uri="{FF2B5EF4-FFF2-40B4-BE49-F238E27FC236}">
                <a16:creationId xmlns:a16="http://schemas.microsoft.com/office/drawing/2014/main" id="{E5C56EA6-C123-A6EF-6D0A-E0D33A6788D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772" y="42299"/>
            <a:ext cx="2105646" cy="66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5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562061" indent="-22859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1981150" indent="-228594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5pPr>
      <a:lvl6pPr marL="2438339" indent="-228594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895528" indent="-228594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352716" indent="-228594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09905" indent="-228594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2317" y="228600"/>
            <a:ext cx="779568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3" y="1905000"/>
            <a:ext cx="1152736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268" y="6521308"/>
            <a:ext cx="2540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363D5E"/>
                </a:solidFill>
                <a:ea typeface="ＭＳ Ｐゴシック" pitchFamily="16" charset="-128"/>
              </a:defRPr>
            </a:lvl1pPr>
          </a:lstStyle>
          <a:p>
            <a:pPr>
              <a:defRPr/>
            </a:pPr>
            <a:fld id="{AD52A95C-C971-4A50-B9C4-01613638BD7A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762001"/>
            <a:ext cx="12192000" cy="108000"/>
          </a:xfrm>
          <a:prstGeom prst="rect">
            <a:avLst/>
          </a:prstGeom>
          <a:solidFill>
            <a:srgbClr val="3D4864"/>
          </a:solidFill>
          <a:ln>
            <a:noFill/>
          </a:ln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6324601"/>
            <a:ext cx="12192000" cy="7200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 sz="1800">
              <a:solidFill>
                <a:srgbClr val="FFFFFF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9404996" y="6510675"/>
            <a:ext cx="2563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>
                <a:solidFill>
                  <a:srgbClr val="3D4864"/>
                </a:solidFill>
              </a:rPr>
              <a:t>More </a:t>
            </a:r>
            <a:r>
              <a:rPr lang="de-DE" sz="1200" dirty="0" err="1">
                <a:solidFill>
                  <a:srgbClr val="3D4864"/>
                </a:solidFill>
              </a:rPr>
              <a:t>than</a:t>
            </a:r>
            <a:r>
              <a:rPr lang="de-DE" sz="1200" dirty="0">
                <a:solidFill>
                  <a:srgbClr val="3D4864"/>
                </a:solidFill>
              </a:rPr>
              <a:t> just </a:t>
            </a:r>
            <a:r>
              <a:rPr lang="de-DE" sz="1200" dirty="0" err="1">
                <a:solidFill>
                  <a:srgbClr val="3D4864"/>
                </a:solidFill>
              </a:rPr>
              <a:t>Experts</a:t>
            </a:r>
            <a:endParaRPr lang="de-DE" sz="1200" dirty="0">
              <a:solidFill>
                <a:srgbClr val="3D4864"/>
              </a:solidFill>
            </a:endParaRPr>
          </a:p>
        </p:txBody>
      </p:sp>
      <p:pic>
        <p:nvPicPr>
          <p:cNvPr id="4" name="Grafik 3" descr="Ein Bild, das Text, Schrift, Grafiken, Screenshot enthält.&#10;&#10;Automatisch generierte Beschreibung">
            <a:extLst>
              <a:ext uri="{FF2B5EF4-FFF2-40B4-BE49-F238E27FC236}">
                <a16:creationId xmlns:a16="http://schemas.microsoft.com/office/drawing/2014/main" id="{87013862-35FC-AE46-EA1A-2E4B1333578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616" y="42300"/>
            <a:ext cx="2105646" cy="66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5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363D5E"/>
          </a:solidFill>
          <a:latin typeface="Arial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ＭＳ Ｐゴシック" pitchFamily="1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  <a:ea typeface="+mn-ea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7114833-2F14-49BD-A33C-79507289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79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0FD3E2-3FB8-46B5-A964-C84B60949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1583" y="1135470"/>
            <a:ext cx="10515600" cy="5090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97B3CEAA-8520-4D6C-865D-0B735671BE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24281"/>
            <a:ext cx="12192000" cy="91552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DB3B8AD3-52F7-44E1-91E9-5A0C390ABA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50881"/>
            <a:ext cx="12192000" cy="45719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9" name="Picture 2" descr="P:\_ORGANISATION\Diverses\Logos_SBR-net\SBR Logo_38 KB.jpg">
            <a:extLst>
              <a:ext uri="{FF2B5EF4-FFF2-40B4-BE49-F238E27FC236}">
                <a16:creationId xmlns:a16="http://schemas.microsoft.com/office/drawing/2014/main" id="{6F19D17E-4BF6-4BCD-A50D-A5E72BE296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956" y="0"/>
            <a:ext cx="1517227" cy="79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 descr="Ein Bild, das Text, Schrift, Grafiken, Screenshot enthält.&#10;&#10;Automatisch generierte Beschreibung">
            <a:extLst>
              <a:ext uri="{FF2B5EF4-FFF2-40B4-BE49-F238E27FC236}">
                <a16:creationId xmlns:a16="http://schemas.microsoft.com/office/drawing/2014/main" id="{35027167-4A78-8FE6-ABA1-E20935F67E8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241" y="99264"/>
            <a:ext cx="2105646" cy="66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5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D486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D486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824948" y="1110462"/>
            <a:ext cx="10455965" cy="515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2800" b="1" dirty="0">
                <a:solidFill>
                  <a:srgbClr val="3D4864"/>
                </a:solidFill>
              </a:rPr>
              <a:t>Wie gestaltet man erfolgreiche Kooperationen im Glasfasermarkt?</a:t>
            </a:r>
          </a:p>
          <a:p>
            <a:pPr>
              <a:spcBef>
                <a:spcPct val="50000"/>
              </a:spcBef>
            </a:pPr>
            <a:endParaRPr lang="de-DE" sz="2800" b="1" dirty="0">
              <a:solidFill>
                <a:srgbClr val="3D4864"/>
              </a:solidFill>
            </a:endParaRPr>
          </a:p>
          <a:p>
            <a:pPr>
              <a:spcBef>
                <a:spcPct val="50000"/>
              </a:spcBef>
            </a:pPr>
            <a:r>
              <a:rPr lang="de-DE" sz="2800" b="1" dirty="0">
                <a:solidFill>
                  <a:srgbClr val="3D4864"/>
                </a:solidFill>
              </a:rPr>
              <a:t>Der 7-Kriterien-Test für nachhaltige Partnerschaften</a:t>
            </a:r>
          </a:p>
          <a:p>
            <a:endParaRPr lang="de-DE" sz="1400" b="1" dirty="0">
              <a:solidFill>
                <a:srgbClr val="FF0000"/>
              </a:solidFill>
            </a:endParaRPr>
          </a:p>
          <a:p>
            <a:endParaRPr lang="de-DE" sz="1400" b="1" dirty="0">
              <a:solidFill>
                <a:srgbClr val="FF0000"/>
              </a:solidFill>
            </a:endParaRPr>
          </a:p>
          <a:p>
            <a:endParaRPr lang="de-DE" sz="1400" b="1" dirty="0">
              <a:solidFill>
                <a:srgbClr val="FF0000"/>
              </a:solidFill>
            </a:endParaRPr>
          </a:p>
          <a:p>
            <a:endParaRPr lang="de-DE" sz="1400" b="1" dirty="0">
              <a:solidFill>
                <a:srgbClr val="FF0000"/>
              </a:solidFill>
            </a:endParaRPr>
          </a:p>
          <a:p>
            <a:endParaRPr lang="de-DE" sz="1400" b="1" dirty="0">
              <a:solidFill>
                <a:srgbClr val="3D4864"/>
              </a:solidFill>
            </a:endParaRPr>
          </a:p>
          <a:p>
            <a:pPr>
              <a:spcBef>
                <a:spcPts val="600"/>
              </a:spcBef>
            </a:pPr>
            <a:endParaRPr lang="de-DE" sz="1200" dirty="0">
              <a:solidFill>
                <a:srgbClr val="363D5E"/>
              </a:solidFill>
            </a:endParaRPr>
          </a:p>
          <a:p>
            <a:pPr>
              <a:spcBef>
                <a:spcPts val="600"/>
              </a:spcBef>
            </a:pPr>
            <a:endParaRPr lang="de-DE" sz="1200" dirty="0">
              <a:solidFill>
                <a:srgbClr val="363D5E"/>
              </a:solidFill>
            </a:endParaRPr>
          </a:p>
          <a:p>
            <a:pPr>
              <a:spcBef>
                <a:spcPts val="600"/>
              </a:spcBef>
            </a:pPr>
            <a:endParaRPr lang="de-DE" sz="1200" dirty="0">
              <a:solidFill>
                <a:srgbClr val="363D5E"/>
              </a:solidFill>
            </a:endParaRPr>
          </a:p>
          <a:p>
            <a:pPr>
              <a:spcBef>
                <a:spcPts val="600"/>
              </a:spcBef>
            </a:pPr>
            <a:r>
              <a:rPr lang="de-DE" sz="1200" dirty="0">
                <a:solidFill>
                  <a:srgbClr val="363D5E"/>
                </a:solidFill>
              </a:rPr>
              <a:t>Dr. Ernst-Olav Ruhle</a:t>
            </a:r>
          </a:p>
          <a:p>
            <a:pPr>
              <a:spcBef>
                <a:spcPts val="600"/>
              </a:spcBef>
            </a:pPr>
            <a:endParaRPr lang="de-DE" sz="1200" dirty="0">
              <a:solidFill>
                <a:srgbClr val="363D5E"/>
              </a:solidFill>
            </a:endParaRPr>
          </a:p>
          <a:p>
            <a:pPr>
              <a:spcBef>
                <a:spcPts val="600"/>
              </a:spcBef>
            </a:pPr>
            <a:endParaRPr lang="de-DE" sz="1200" dirty="0">
              <a:solidFill>
                <a:srgbClr val="363D5E"/>
              </a:solidFill>
            </a:endParaRPr>
          </a:p>
          <a:p>
            <a:pPr>
              <a:spcBef>
                <a:spcPts val="600"/>
              </a:spcBef>
            </a:pPr>
            <a:r>
              <a:rPr lang="de-DE" sz="1200" dirty="0">
                <a:solidFill>
                  <a:srgbClr val="363D5E"/>
                </a:solidFill>
              </a:rPr>
              <a:t>Berlin/Bonn, Dezember 2025</a:t>
            </a:r>
          </a:p>
        </p:txBody>
      </p:sp>
    </p:spTree>
    <p:extLst>
      <p:ext uri="{BB962C8B-B14F-4D97-AF65-F5344CB8AC3E}">
        <p14:creationId xmlns:p14="http://schemas.microsoft.com/office/powerpoint/2010/main" val="1947706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16B9A-4215-1130-81B2-54BD7E2AC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68734-3512-8369-1F6C-1DD681A8B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6C2177-E170-2879-8DE4-1269ADEC4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7B039C8B-F9C2-A876-EAF2-304A8E741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EFC07A-6BF3-AA4B-D08F-D9E286D4609C}"/>
              </a:ext>
            </a:extLst>
          </p:cNvPr>
          <p:cNvSpPr txBox="1"/>
          <p:nvPr/>
        </p:nvSpPr>
        <p:spPr>
          <a:xfrm>
            <a:off x="2442320" y="843981"/>
            <a:ext cx="9485568" cy="4147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Sind rechtliche Risiken geprüft?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Wurden alle regulatorischen, kartellrechtlichen und ggf. beihilfenrechtlichen Aspekte, und andere rechtliche Risiken geprüft?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Kann ich die vorgelegten Verträge vorbehaltlos unterschreiben?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Achten Sie auf die „</a:t>
            </a:r>
            <a:r>
              <a:rPr lang="de-DE" kern="0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Leadership“ – wessen Vertrag ist Verhandlungsgrundlage?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sehen die Vertragslaufzeiten für verschiedene Modelle aus und sind kurze / lange Fristen eher Chance oder eher Risiko?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9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ECACA-6F97-5FCC-BA79-038EC441A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DFD19-A08F-2312-483D-56C5B1BA7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Fazit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FDE996-A6C9-126C-D601-AA635990C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C7CC0BDA-14E0-5529-5ADC-CE443E2F4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Ergebnis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6228EF-89D5-5E84-3CAC-A23C44D2F976}"/>
              </a:ext>
            </a:extLst>
          </p:cNvPr>
          <p:cNvSpPr txBox="1"/>
          <p:nvPr/>
        </p:nvSpPr>
        <p:spPr>
          <a:xfrm>
            <a:off x="1983269" y="1579501"/>
            <a:ext cx="9485568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 Kooperation ist dann erfolgreich, wenn beide Partner gemeinsam mehr erreichen, als jeder allein könnte.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Doppelte Strukturen erzeugen Ineffizienzen, mindern den Erfolg und führen langfristig zu höheren Preisen und weniger Wettbewerb für Endkunden. 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Daher sind Kooperationen sinnvoll und zielführend, wenn sie für alle Partner ein </a:t>
            </a:r>
            <a:r>
              <a:rPr lang="de-DE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Win-Win</a:t>
            </a:r>
            <a:r>
              <a:rPr lang="de-DE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bringen.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45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98A0235-FCA8-33F8-525D-5B15F68BD43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641" y="4216018"/>
            <a:ext cx="2718963" cy="1941999"/>
          </a:xfrm>
          <a:prstGeom prst="rect">
            <a:avLst/>
          </a:prstGeom>
        </p:spPr>
      </p:pic>
      <p:sp>
        <p:nvSpPr>
          <p:cNvPr id="6" name="Rectangle 9">
            <a:extLst>
              <a:ext uri="{FF2B5EF4-FFF2-40B4-BE49-F238E27FC236}">
                <a16:creationId xmlns:a16="http://schemas.microsoft.com/office/drawing/2014/main" id="{594EC2A5-51C8-D28B-1CB1-EAC612254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862" y="3938482"/>
            <a:ext cx="4220471" cy="230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marL="0" indent="0">
              <a:spcAft>
                <a:spcPts val="300"/>
              </a:spcAft>
              <a:buFontTx/>
              <a:buNone/>
              <a:tabLst>
                <a:tab pos="87313" algn="l"/>
              </a:tabLst>
            </a:pPr>
            <a:r>
              <a:rPr lang="de-DE" b="1" kern="0" dirty="0">
                <a:solidFill>
                  <a:srgbClr val="3D4864"/>
                </a:solidFill>
                <a:ea typeface="ＭＳ Ｐゴシック" pitchFamily="34" charset="-128"/>
              </a:rPr>
              <a:t>	</a:t>
            </a:r>
            <a:r>
              <a:rPr lang="de-DE" b="1" kern="0" dirty="0">
                <a:solidFill>
                  <a:srgbClr val="A1A8BB"/>
                </a:solidFill>
                <a:ea typeface="ＭＳ Ｐゴシック" pitchFamily="34" charset="-128"/>
              </a:rPr>
              <a:t>Standort Wien</a:t>
            </a:r>
          </a:p>
          <a:p>
            <a:pPr marL="180975" indent="-95250" defTabSz="542925">
              <a:spcBef>
                <a:spcPts val="0"/>
              </a:spcBef>
              <a:buFontTx/>
              <a:buNone/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Parkring 10/1/10</a:t>
            </a:r>
          </a:p>
          <a:p>
            <a:pPr marL="180975" indent="-95250" defTabSz="542925">
              <a:spcBef>
                <a:spcPts val="0"/>
              </a:spcBef>
              <a:buFontTx/>
              <a:buNone/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1010 Wien</a:t>
            </a:r>
          </a:p>
          <a:p>
            <a:pPr marL="180975" indent="-95250" defTabSz="542925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Österreich</a:t>
            </a:r>
          </a:p>
          <a:p>
            <a:pPr marL="180975" indent="-95250" defTabSz="542925"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1077913" algn="l"/>
              </a:tabLst>
            </a:pPr>
            <a:endParaRPr lang="de-DE" sz="1600" kern="0" dirty="0">
              <a:solidFill>
                <a:srgbClr val="A1A8BB"/>
              </a:solidFill>
              <a:ea typeface="ＭＳ Ｐゴシック" pitchFamily="34" charset="-128"/>
            </a:endParaRPr>
          </a:p>
          <a:p>
            <a:pPr marL="180975" indent="-95250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Mail	consulting@sbr-net.com</a:t>
            </a:r>
          </a:p>
          <a:p>
            <a:pPr marL="180975" indent="-95250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Website	www.sbr-netconsulting.com</a:t>
            </a:r>
          </a:p>
          <a:p>
            <a:pPr marL="180975" indent="-95250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Tel</a:t>
            </a:r>
            <a:r>
              <a:rPr lang="de-DE" sz="1600" kern="0" dirty="0">
                <a:solidFill>
                  <a:srgbClr val="A1A8BB"/>
                </a:solidFill>
              </a:rPr>
              <a:t>	</a:t>
            </a:r>
            <a:r>
              <a:rPr lang="de-DE" sz="1600" kern="0" dirty="0">
                <a:solidFill>
                  <a:srgbClr val="A1A8BB"/>
                </a:solidFill>
                <a:ea typeface="ＭＳ Ｐゴシック" pitchFamily="34" charset="-128"/>
              </a:rPr>
              <a:t>+43 1 513 514 0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A2E0148-8907-770F-2AD8-8B93BD267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862" y="903947"/>
            <a:ext cx="4220471" cy="230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>
              <a:spcAft>
                <a:spcPts val="300"/>
              </a:spcAft>
              <a:tabLst>
                <a:tab pos="88900" algn="l"/>
              </a:tabLst>
            </a:pPr>
            <a:r>
              <a:rPr lang="de-DE" b="1" kern="0" dirty="0">
                <a:solidFill>
                  <a:srgbClr val="3D4864"/>
                </a:solidFill>
                <a:ea typeface="ＭＳ Ｐゴシック" pitchFamily="34" charset="-128"/>
              </a:rPr>
              <a:t>	Standort Düsseldorf</a:t>
            </a:r>
          </a:p>
          <a:p>
            <a:pPr marL="182563" indent="-95250" defTabSz="542925">
              <a:spcBef>
                <a:spcPts val="0"/>
              </a:spcBef>
              <a:buFontTx/>
              <a:buNone/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Malkastenstraße 7</a:t>
            </a:r>
          </a:p>
          <a:p>
            <a:pPr marL="182563" indent="-95250" defTabSz="542925">
              <a:spcBef>
                <a:spcPts val="0"/>
              </a:spcBef>
              <a:buFontTx/>
              <a:buNone/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40211 Düsseldorf</a:t>
            </a:r>
          </a:p>
          <a:p>
            <a:pPr marL="182563" indent="-95250" defTabSz="542925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Deutschland</a:t>
            </a:r>
          </a:p>
          <a:p>
            <a:pPr marL="361950" indent="-274638" defTabSz="542925"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1077913" algn="l"/>
              </a:tabLst>
            </a:pPr>
            <a:endParaRPr lang="de-DE" sz="1600" kern="0" dirty="0">
              <a:solidFill>
                <a:srgbClr val="3D4864"/>
              </a:solidFill>
              <a:ea typeface="ＭＳ Ｐゴシック" pitchFamily="34" charset="-128"/>
            </a:endParaRPr>
          </a:p>
          <a:p>
            <a:pPr marL="90488" indent="-3175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Mail	consulting@sbr-net.com</a:t>
            </a:r>
          </a:p>
          <a:p>
            <a:pPr marL="90488" indent="-3175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Website	www.sbr-netconsulting.com</a:t>
            </a:r>
          </a:p>
          <a:p>
            <a:pPr marL="90488" indent="-3175" defTabSz="449263">
              <a:spcBef>
                <a:spcPts val="0"/>
              </a:spcBef>
              <a:buFontTx/>
              <a:buNone/>
              <a:tabLst>
                <a:tab pos="1077913" algn="l"/>
              </a:tabLst>
            </a:pP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Tel</a:t>
            </a:r>
            <a:r>
              <a:rPr lang="de-DE" sz="1600" kern="0" dirty="0">
                <a:solidFill>
                  <a:srgbClr val="3D4864"/>
                </a:solidFill>
              </a:rPr>
              <a:t>	</a:t>
            </a:r>
            <a:r>
              <a:rPr lang="de-DE" sz="1600" kern="0" dirty="0">
                <a:solidFill>
                  <a:srgbClr val="3D4864"/>
                </a:solidFill>
                <a:ea typeface="ＭＳ Ｐゴシック" pitchFamily="34" charset="-128"/>
              </a:rPr>
              <a:t>+49 211 68 78 88 0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B777F5B-311C-1627-5975-B58FE04418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8" b="7236"/>
          <a:stretch/>
        </p:blipFill>
        <p:spPr>
          <a:xfrm>
            <a:off x="812108" y="968634"/>
            <a:ext cx="2456483" cy="2944575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C2A75B5-288C-5181-D5F2-6E00C3EFD133}"/>
              </a:ext>
            </a:extLst>
          </p:cNvPr>
          <p:cNvSpPr/>
          <p:nvPr/>
        </p:nvSpPr>
        <p:spPr>
          <a:xfrm>
            <a:off x="3144249" y="4905578"/>
            <a:ext cx="62039" cy="62039"/>
          </a:xfrm>
          <a:prstGeom prst="ellipse">
            <a:avLst/>
          </a:prstGeom>
          <a:solidFill>
            <a:srgbClr val="3D4864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3D4864"/>
              </a:solidFill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7E277D4A-71F7-1A10-ECE7-B8BE2449B086}"/>
              </a:ext>
            </a:extLst>
          </p:cNvPr>
          <p:cNvSpPr/>
          <p:nvPr/>
        </p:nvSpPr>
        <p:spPr>
          <a:xfrm>
            <a:off x="1110781" y="2344831"/>
            <a:ext cx="62039" cy="62039"/>
          </a:xfrm>
          <a:prstGeom prst="ellipse">
            <a:avLst/>
          </a:prstGeom>
          <a:solidFill>
            <a:srgbClr val="3D486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3D4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1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63759-608C-4DAD-93BF-8C37DE429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Grundlage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3D1A40-438E-E40A-66C9-22B8FBC92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2548708" cy="1338085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CB074D55-7000-8249-E97A-285FDD9A0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1" y="1126203"/>
            <a:ext cx="2604957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Kooperationen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D097B2-18BA-663D-DD74-8EF69A96A4FF}"/>
              </a:ext>
            </a:extLst>
          </p:cNvPr>
          <p:cNvSpPr txBox="1"/>
          <p:nvPr/>
        </p:nvSpPr>
        <p:spPr>
          <a:xfrm>
            <a:off x="2821850" y="1087567"/>
            <a:ext cx="9331896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BREKO-Marktanalyse zeigt:  Im Glasfasermarkt herrscht eine hohe Kooperationsbereitschaft. </a:t>
            </a:r>
            <a:b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Gründe liegen auf der Hand – </a:t>
            </a:r>
            <a:r>
              <a:rPr lang="de-DE" sz="17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Wholesale</a:t>
            </a: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Open Access </a:t>
            </a:r>
            <a:b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bieten klare Vorteile wie u.a.: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höhere Netzauslastung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Vermeidung von Doppelausbau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Senkung des wirtschaftlichen Risikos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Kooperationen sind somit ein zentraler Erfolgsfaktor im Glasfasermarkt – </a:t>
            </a:r>
            <a:b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sowohl geografisch als auch entlang der Wertschöpfungskette.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Entscheidend für den Erfolg sind dabei strategische, technische, vertragliche und kommerzielle Rahmenbedingungen.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eine Zusammenarbeit tatsächlich vorteilhaft ist, lässt sich mit dem folgenden </a:t>
            </a:r>
            <a:b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7-Kriterien-Kooperationstest prüfen.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5D5443C-62DB-74B2-D462-4093C342A0C7}"/>
              </a:ext>
            </a:extLst>
          </p:cNvPr>
          <p:cNvSpPr/>
          <p:nvPr/>
        </p:nvSpPr>
        <p:spPr>
          <a:xfrm>
            <a:off x="135259" y="2328576"/>
            <a:ext cx="2548709" cy="2539589"/>
          </a:xfrm>
          <a:prstGeom prst="rect">
            <a:avLst/>
          </a:prstGeom>
          <a:solidFill>
            <a:srgbClr val="6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831B60EE-8B1A-57CE-5107-B74413F2D20F}"/>
              </a:ext>
            </a:extLst>
          </p:cNvPr>
          <p:cNvSpPr txBox="1"/>
          <p:nvPr/>
        </p:nvSpPr>
        <p:spPr>
          <a:xfrm>
            <a:off x="172279" y="2328576"/>
            <a:ext cx="2340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 Kooperation ist </a:t>
            </a:r>
          </a:p>
          <a:p>
            <a:pPr algn="just">
              <a:spcBef>
                <a:spcPts val="600"/>
              </a:spcBef>
            </a:pPr>
            <a:endParaRPr lang="de-DE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„eine langfristige Zusammen-arbeit zwischen zwei oder mehr Parteien, bei der die Beteiligten ihre individuellen Ressourcen, Fähigkeiten und Kenntnisse einbringen, um für alle einen Mehrwert bei der Zielerreichung zu schaf-</a:t>
            </a:r>
            <a:r>
              <a:rPr lang="de-DE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</a:t>
            </a:r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und Chancen und Risiken fair verteilt sind.“</a:t>
            </a:r>
          </a:p>
          <a:p>
            <a:pPr lvl="1" algn="just">
              <a:spcBef>
                <a:spcPts val="600"/>
              </a:spcBef>
            </a:pPr>
            <a:endParaRPr lang="de-DE" sz="1700" b="1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56C9BD57-D006-A4F1-4066-3CA9EAC0A531}"/>
              </a:ext>
            </a:extLst>
          </p:cNvPr>
          <p:cNvSpPr txBox="1"/>
          <p:nvPr/>
        </p:nvSpPr>
        <p:spPr>
          <a:xfrm>
            <a:off x="103337" y="4934804"/>
            <a:ext cx="26049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de-DE" sz="8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Rahmen der Dialogplattform Kooperationen und Beratungsmandaten von Thüga und SBR-net Consulting wurden Erfahrungen aus erfolgreichen und erfolglosen Projekten ausgewertet. Daraus sind sieben Schlüsselkriterien für eine </a:t>
            </a:r>
            <a:r>
              <a:rPr lang="de-DE" sz="800" dirty="0" err="1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erfolgverspre-chende</a:t>
            </a:r>
            <a:r>
              <a:rPr lang="de-DE" sz="8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Zusammenarbeit entstanden. Wir haben diese nachfolgend in Fragen umformuliert, die Ihnen helfen sollen, informierte Entscheidungen zu treffen, wenn Sie die Option einer Kooperation bewerten müssen.</a:t>
            </a:r>
          </a:p>
        </p:txBody>
      </p:sp>
    </p:spTree>
    <p:extLst>
      <p:ext uri="{BB962C8B-B14F-4D97-AF65-F5344CB8AC3E}">
        <p14:creationId xmlns:p14="http://schemas.microsoft.com/office/powerpoint/2010/main" val="219278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E937D-24C0-97C2-2F4C-37F9B2098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90007-2C2A-3768-70DB-9F0C2CC1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Erfahrungen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C27D70-8C5C-621E-BCC1-199979614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604691" cy="5240019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85DF09C9-2A2A-D7EC-ACEF-81B211B30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1" y="1126203"/>
            <a:ext cx="2604957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Aus der Praxis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ECE830-3B9F-739A-C30E-0231F4E381D1}"/>
              </a:ext>
            </a:extLst>
          </p:cNvPr>
          <p:cNvSpPr txBox="1"/>
          <p:nvPr/>
        </p:nvSpPr>
        <p:spPr>
          <a:xfrm>
            <a:off x="2821850" y="1087567"/>
            <a:ext cx="933189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Kooperationserfahrungen Thüga aus der Praxis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sz="1700" dirty="0">
                <a:solidFill>
                  <a:srgbClr val="3D4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Erkenntnisse aus Projekten zu Kooperationen aus Beratersicht: SBR-net Consulting AG</a:t>
            </a:r>
          </a:p>
        </p:txBody>
      </p:sp>
    </p:spTree>
    <p:extLst>
      <p:ext uri="{BB962C8B-B14F-4D97-AF65-F5344CB8AC3E}">
        <p14:creationId xmlns:p14="http://schemas.microsoft.com/office/powerpoint/2010/main" val="75409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CC0E9-765F-B96B-2C3D-1B9690409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44D0F0-3D99-D1AF-B47B-D0E18EAD9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7D26897-BD90-EEE0-4B49-2B074C03C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5A1AC953-4572-B4CB-A9F6-CAD9C5A25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FEBAA1-44B1-267A-52D6-7FD20076197F}"/>
              </a:ext>
            </a:extLst>
          </p:cNvPr>
          <p:cNvSpPr txBox="1"/>
          <p:nvPr/>
        </p:nvSpPr>
        <p:spPr>
          <a:xfrm>
            <a:off x="2486744" y="1303032"/>
            <a:ext cx="9485568" cy="4970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Passt die Kooperation zu meiner Strategie und meinen Zielen?</a:t>
            </a:r>
            <a:endParaRPr lang="de-DE" sz="1800" kern="100" dirty="0">
              <a:solidFill>
                <a:srgbClr val="44546A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sz="1800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Ziele: Was will ich erreichen? Welche Ziele verfolgen meine Partner?</a:t>
            </a:r>
            <a:endParaRPr lang="de-DE" sz="1800" kern="100" dirty="0">
              <a:solidFill>
                <a:srgbClr val="44546A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sz="1800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Strategie: Welche Leistungen bringt jeder Partner ein – entsteht eine echte Win-Win-Situation?</a:t>
            </a:r>
            <a:endParaRPr lang="de-DE" sz="1800" kern="100" dirty="0">
              <a:solidFill>
                <a:srgbClr val="44546A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Ressourcen: Welche Ressourcen stelle ich bereit, und was bringen meine Partner ein?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Kooperationsbereitschaft einerseits und Prioritätensetzungen andererseits bei meinem Partner kongruent? Passen Pläne und Verhalten zusammen?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 Kooperationsbereitschaft: gibt es einen Trade-off zwischen </a:t>
            </a:r>
            <a:r>
              <a:rPr lang="de-DE" kern="0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Wholesale</a:t>
            </a: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Retail (Kannibalisierung), den ich im Blick habe?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sz="1800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Ergebnis: sind die Beiträge meiner Partner unabdingbar, um meine Ziele zu erreichen?</a:t>
            </a:r>
            <a:endParaRPr lang="de-DE" sz="1800" kern="100" dirty="0">
              <a:solidFill>
                <a:srgbClr val="44546A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33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A4204-0603-FE89-51F0-1654E364E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C1374-B63F-154E-04D3-38AD0C089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8F7493-E6D6-D6A5-6C32-D8AD26817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6339E007-33D2-D959-806A-E75138952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CE4A53-2D2C-6E4D-8F84-FC50501111C7}"/>
              </a:ext>
            </a:extLst>
          </p:cNvPr>
          <p:cNvSpPr txBox="1"/>
          <p:nvPr/>
        </p:nvSpPr>
        <p:spPr>
          <a:xfrm>
            <a:off x="2442320" y="843981"/>
            <a:ext cx="9485568" cy="4147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Erfolgt die Zusammenarbeit auf Augenhöhe?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 Schnittstellen und Systeme genutzt, die beiden Partnern gleichermaßen dienen?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die wirtschaftlichen Bedingungen fair und nachhaltig profitabel?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Welche Sicherheiten können vereinbart werden, um die Partnerschaft attraktiv zu gestalten?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erfolgen Kommunikation und Umgang bei Partnern ungleicher Größe?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22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5E991-1921-DCE6-0671-7BCA601B2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C1F5C-811B-6C98-09BA-FEE84D994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808203-8C10-A8CE-5D1D-9530D82D4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81BC1508-5D2B-2552-3EF8-6ABFF3BEE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DB29A6-560F-D0D1-8A30-52339290FFE3}"/>
              </a:ext>
            </a:extLst>
          </p:cNvPr>
          <p:cNvSpPr txBox="1"/>
          <p:nvPr/>
        </p:nvSpPr>
        <p:spPr>
          <a:xfrm>
            <a:off x="2442320" y="843981"/>
            <a:ext cx="9485568" cy="4147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Sind Chancen und Risiken fair verteilt?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werden Investitionen, Kundengewinnung, Auslastung, Betriebskosten, Erträge und Margen aufgeteilt?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 Commitment-Modelle (garantierte Abnahmemengen), Einmalentgelte oder Staffelpreise zu einem Ausgleich beitragen?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Tragen beide Partner Verantwortung für Erfolg und Misserfolg in gleichem Maße?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Rechnet sich die Kooperation unter Berücksichtigung meines individuellen Risikoprofils?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98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D55A9-8C55-0C4E-EFA7-8607839F2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AD786A-759C-174F-5E94-834FF825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558CC26-6422-5F26-1835-33F92CF25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31BB37B2-77CC-19D1-46F1-3F0EFDF16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D2EE8A-72F4-8FDB-DC7C-FC440BD155F2}"/>
              </a:ext>
            </a:extLst>
          </p:cNvPr>
          <p:cNvSpPr txBox="1"/>
          <p:nvPr/>
        </p:nvSpPr>
        <p:spPr>
          <a:xfrm>
            <a:off x="2442320" y="651475"/>
            <a:ext cx="9485568" cy="5682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Wie flexibel ist die Kooperation langfristig?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Gibt es Bereitschaft, das Kooperationsmodell flexibel an die Bedürfnisse aller Partner anzupassen (z. B. Wertschöpfungsebene, Reziprozität)?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die Kooperation technisch, rechtlich und kommerziell anpassbar 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Stimmen Vertragslaufzeit und Inhalte mit den strategischen Zielen überein?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Besteht langfristige Sicherheit, aber auch Anpassungsfähigkeit an Marktveränderungen?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der Partner finanziell stabil und an einer langfristigen Zusammenarbeit interessiert?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Lassen sich Entgelte anpassen, wenn sich Marktbedingungen oder Kosten verändern?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 Risiko und Chancen in Bezug auf Flexibilität vs. Langfristigkeit richtig adressiert?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mehreren Kooperationen beeinflussen Änderungen die Partner bilateral aber auch die anderen Kooperationen </a:t>
            </a: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Sichtweisen können sich ändern und damit auch Gewichte verschieben</a:t>
            </a:r>
          </a:p>
        </p:txBody>
      </p:sp>
    </p:spTree>
    <p:extLst>
      <p:ext uri="{BB962C8B-B14F-4D97-AF65-F5344CB8AC3E}">
        <p14:creationId xmlns:p14="http://schemas.microsoft.com/office/powerpoint/2010/main" val="326546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CBB4-05FA-58CA-FEE4-90DA40616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AE51E-018E-AF7F-3672-72326113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2196D00-DE7F-60D6-01B6-7A79A0C92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F5A1850B-7C2F-80AD-D027-840908915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5970FB-C31C-C5DA-6716-494583F42AE4}"/>
              </a:ext>
            </a:extLst>
          </p:cNvPr>
          <p:cNvSpPr txBox="1"/>
          <p:nvPr/>
        </p:nvSpPr>
        <p:spPr>
          <a:xfrm>
            <a:off x="2442320" y="843981"/>
            <a:ext cx="9485568" cy="4147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Behalte ich die Kontrolle über meine Wertschöpfungsstufe?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 ich weiterhin die technische und wirtschaftliche Steuerung über zentrale Parameter wie CAPEX, OPEX, Netzerweiterungen und Kooperationsgrenzen?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Kann Einigung über die Nutzung offener Schnittstellen und Standards erreicht werden oder sollen proprietäre Systeme des Partners genutzt werden?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die Offenheit für weitere Partnerschaften gewährleistet?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 ich ausreichende Ressourcen für die  Arbeit an den Zielen der Kooperation?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42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27BED-AAD8-2AF6-1933-A4E7AFCC7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B80C2-8C7F-9747-FDCF-F547CFB62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3" y="-1"/>
            <a:ext cx="10263533" cy="789709"/>
          </a:xfrm>
        </p:spPr>
        <p:txBody>
          <a:bodyPr>
            <a:noAutofit/>
          </a:bodyPr>
          <a:lstStyle/>
          <a:p>
            <a:r>
              <a:rPr lang="de-DE" sz="2400" dirty="0"/>
              <a:t>Der 7-Kriterien-Test für Kooperationen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39A30A9-D132-4DEA-3C76-810419CEB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60" y="957170"/>
            <a:ext cx="1439863" cy="5291230"/>
          </a:xfrm>
          <a:prstGeom prst="rect">
            <a:avLst/>
          </a:prstGeom>
          <a:solidFill>
            <a:srgbClr val="3D48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32" tIns="45716" rIns="91432" bIns="45716" anchor="b"/>
          <a:lstStyle/>
          <a:p>
            <a:pPr marL="5715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A1A8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id="{7416B18F-BE9D-4BF6-0FB8-96B52C78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12" y="1126203"/>
            <a:ext cx="2340000" cy="493522"/>
          </a:xfrm>
          <a:prstGeom prst="homePlate">
            <a:avLst>
              <a:gd name="adj" fmla="val 52295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buClr>
                <a:srgbClr val="3E4864"/>
              </a:buClr>
              <a:tabLst>
                <a:tab pos="180975" algn="l"/>
              </a:tabLst>
            </a:pPr>
            <a:r>
              <a:rPr 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Kriterium 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9CE537-5CEA-8DE8-35C0-C6D955F01C19}"/>
              </a:ext>
            </a:extLst>
          </p:cNvPr>
          <p:cNvSpPr txBox="1"/>
          <p:nvPr/>
        </p:nvSpPr>
        <p:spPr>
          <a:xfrm>
            <a:off x="2442320" y="843981"/>
            <a:ext cx="9485568" cy="2565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000" b="1" kern="0" dirty="0"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Besteht ein gemeinsames Interesse an Problemlösungen?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de-DE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Haben beide Partner bei Abweichungen vom Plan ein echtes Interesse bzw. die Notwendigkeit, gemeinsam Lösungen zu finden und die Ergebnisse zu verbessern? 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sz="1700" dirty="0">
              <a:solidFill>
                <a:srgbClr val="3D4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0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6158F614-F81F-4B71-9640-3A6E3255600A}" vid="{258C052E-9F9C-48D4-B267-4823B92E6873}"/>
    </a:ext>
  </a:extLst>
</a:theme>
</file>

<file path=ppt/theme/theme2.xml><?xml version="1.0" encoding="utf-8"?>
<a:theme xmlns:a="http://schemas.openxmlformats.org/drawingml/2006/main" name="3_5G_Gemeinde Wien">
  <a:themeElements>
    <a:clrScheme name="SBR 1">
      <a:dk1>
        <a:srgbClr val="3D4864"/>
      </a:dk1>
      <a:lt1>
        <a:srgbClr val="A1A8BB"/>
      </a:lt1>
      <a:dk2>
        <a:srgbClr val="6D6D6D"/>
      </a:dk2>
      <a:lt2>
        <a:srgbClr val="CCCCCC"/>
      </a:lt2>
      <a:accent1>
        <a:srgbClr val="6C0000"/>
      </a:accent1>
      <a:accent2>
        <a:srgbClr val="DC7701"/>
      </a:accent2>
      <a:accent3>
        <a:srgbClr val="000000"/>
      </a:accent3>
      <a:accent4>
        <a:srgbClr val="FFFFFF"/>
      </a:accent4>
      <a:accent5>
        <a:srgbClr val="3D4864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Leere Präsentation">
  <a:themeElements>
    <a:clrScheme name="Custom 1">
      <a:dk1>
        <a:srgbClr val="FFFFFF"/>
      </a:dk1>
      <a:lt1>
        <a:srgbClr val="A1A8BB"/>
      </a:lt1>
      <a:dk2>
        <a:srgbClr val="6D6D6D"/>
      </a:dk2>
      <a:lt2>
        <a:srgbClr val="CCCCCC"/>
      </a:lt2>
      <a:accent1>
        <a:srgbClr val="6C0000"/>
      </a:accent1>
      <a:accent2>
        <a:srgbClr val="DC7701"/>
      </a:accent2>
      <a:accent3>
        <a:srgbClr val="3D4864"/>
      </a:accent3>
      <a:accent4>
        <a:srgbClr val="FFFFFF"/>
      </a:accent4>
      <a:accent5>
        <a:srgbClr val="000000"/>
      </a:accent5>
      <a:accent6>
        <a:srgbClr val="FFFFFF"/>
      </a:accent6>
      <a:hlink>
        <a:srgbClr val="FFFFFF"/>
      </a:hlink>
      <a:folHlink>
        <a:srgbClr val="FFFFFF"/>
      </a:folHlink>
    </a:clrScheme>
    <a:fontScheme name="3_Leere Präsentatio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6158F614-F81F-4B71-9640-3A6E3255600A}" vid="{258C052E-9F9C-48D4-B267-4823B92E6873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ace721-73d9-4889-a41e-4ce843385a3e" xsi:nil="true"/>
    <lcf76f155ced4ddcb4097134ff3c332f xmlns="416304f3-4b1a-40a5-b139-98fd26509ff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2DE2D6A50668C43AD582334E5A91299" ma:contentTypeVersion="13" ma:contentTypeDescription="Ein neues Dokument erstellen." ma:contentTypeScope="" ma:versionID="e610df7a66caae1bb319696e803a0b27">
  <xsd:schema xmlns:xsd="http://www.w3.org/2001/XMLSchema" xmlns:xs="http://www.w3.org/2001/XMLSchema" xmlns:p="http://schemas.microsoft.com/office/2006/metadata/properties" xmlns:ns2="416304f3-4b1a-40a5-b139-98fd26509ffb" xmlns:ns3="0dace721-73d9-4889-a41e-4ce843385a3e" targetNamespace="http://schemas.microsoft.com/office/2006/metadata/properties" ma:root="true" ma:fieldsID="6b87f126ec6108fc37e1ba8d0f79b429" ns2:_="" ns3:_="">
    <xsd:import namespace="416304f3-4b1a-40a5-b139-98fd26509ffb"/>
    <xsd:import namespace="0dace721-73d9-4889-a41e-4ce843385a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304f3-4b1a-40a5-b139-98fd26509f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5a8908c6-7a05-4844-af93-b1fc449973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ce721-73d9-4889-a41e-4ce843385a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a9cbf4f-0396-4553-836f-dfb738869d22}" ma:internalName="TaxCatchAll" ma:showField="CatchAllData" ma:web="0dace721-73d9-4889-a41e-4ce843385a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53B029-F1DC-4C2E-919F-1D3C6F5556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01AD51-3797-4A59-B6A0-8924782AD59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dace721-73d9-4889-a41e-4ce843385a3e"/>
    <ds:schemaRef ds:uri="http://purl.org/dc/dcmitype/"/>
    <ds:schemaRef ds:uri="416304f3-4b1a-40a5-b139-98fd26509ffb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6E54BDA-C7CC-4791-9865-1CCE463A9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6304f3-4b1a-40a5-b139-98fd26509ffb"/>
    <ds:schemaRef ds:uri="0dace721-73d9-4889-a41e-4ce843385a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</Template>
  <TotalTime>0</TotalTime>
  <Words>900</Words>
  <Application>Microsoft Office PowerPoint</Application>
  <PresentationFormat>Breitbild</PresentationFormat>
  <Paragraphs>136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Calibri</vt:lpstr>
      <vt:lpstr>Times New Roman</vt:lpstr>
      <vt:lpstr>Wingdings</vt:lpstr>
      <vt:lpstr>Office</vt:lpstr>
      <vt:lpstr>3_5G_Gemeinde Wien</vt:lpstr>
      <vt:lpstr>5_Leere Präsentation</vt:lpstr>
      <vt:lpstr>1_Office</vt:lpstr>
      <vt:lpstr>PowerPoint-Präsentation</vt:lpstr>
      <vt:lpstr>Grundlage</vt:lpstr>
      <vt:lpstr>Erfahrungen</vt:lpstr>
      <vt:lpstr>Der 7-Kriterien-Test für Kooperationen</vt:lpstr>
      <vt:lpstr>Der 7-Kriterien-Test für Kooperationen</vt:lpstr>
      <vt:lpstr>Der 7-Kriterien-Test für Kooperationen</vt:lpstr>
      <vt:lpstr>Der 7-Kriterien-Test für Kooperationen</vt:lpstr>
      <vt:lpstr>Der 7-Kriterien-Test für Kooperationen</vt:lpstr>
      <vt:lpstr>Der 7-Kriterien-Test für Kooperationen</vt:lpstr>
      <vt:lpstr>Der 7-Kriterien-Test für Kooperationen</vt:lpstr>
      <vt:lpstr>Fazit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7Kriterien Kooperation</dc:title>
  <dc:creator>Wimmer, Thomas</dc:creator>
  <cp:lastModifiedBy>Ruhle, Ernst-Olav</cp:lastModifiedBy>
  <cp:revision>176</cp:revision>
  <cp:lastPrinted>2024-12-16T15:12:53Z</cp:lastPrinted>
  <dcterms:created xsi:type="dcterms:W3CDTF">2023-01-10T12:28:58Z</dcterms:created>
  <dcterms:modified xsi:type="dcterms:W3CDTF">2025-12-05T17:51:34Z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0x01010002DE2D6A50668C43AD582334E5A91299</vt:lpwstr>
  </property>
  <property fmtid="{D5CDD505-2E9C-101B-9397-08002B2CF9AE}" pid="3" name="MediaServiceImageTags">
    <vt:lpwstr/>
  </property>
</Properties>
</file>