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 id="2147483675" r:id="rId5"/>
  </p:sldMasterIdLst>
  <p:notesMasterIdLst>
    <p:notesMasterId r:id="rId53"/>
  </p:notesMasterIdLst>
  <p:handoutMasterIdLst>
    <p:handoutMasterId r:id="rId54"/>
  </p:handoutMasterIdLst>
  <p:sldIdLst>
    <p:sldId id="279" r:id="rId6"/>
    <p:sldId id="289" r:id="rId7"/>
    <p:sldId id="270" r:id="rId8"/>
    <p:sldId id="292" r:id="rId9"/>
    <p:sldId id="311" r:id="rId10"/>
    <p:sldId id="372" r:id="rId11"/>
    <p:sldId id="274" r:id="rId12"/>
    <p:sldId id="291" r:id="rId13"/>
    <p:sldId id="272" r:id="rId14"/>
    <p:sldId id="303" r:id="rId15"/>
    <p:sldId id="295" r:id="rId16"/>
    <p:sldId id="296" r:id="rId17"/>
    <p:sldId id="376" r:id="rId18"/>
    <p:sldId id="309" r:id="rId19"/>
    <p:sldId id="299" r:id="rId20"/>
    <p:sldId id="331" r:id="rId21"/>
    <p:sldId id="301" r:id="rId22"/>
    <p:sldId id="273" r:id="rId23"/>
    <p:sldId id="318" r:id="rId24"/>
    <p:sldId id="378" r:id="rId25"/>
    <p:sldId id="319" r:id="rId26"/>
    <p:sldId id="322" r:id="rId27"/>
    <p:sldId id="333" r:id="rId28"/>
    <p:sldId id="342" r:id="rId29"/>
    <p:sldId id="336" r:id="rId30"/>
    <p:sldId id="343" r:id="rId31"/>
    <p:sldId id="339" r:id="rId32"/>
    <p:sldId id="340" r:id="rId33"/>
    <p:sldId id="302" r:id="rId34"/>
    <p:sldId id="384" r:id="rId35"/>
    <p:sldId id="347" r:id="rId36"/>
    <p:sldId id="351" r:id="rId37"/>
    <p:sldId id="353" r:id="rId38"/>
    <p:sldId id="354" r:id="rId39"/>
    <p:sldId id="356" r:id="rId40"/>
    <p:sldId id="275" r:id="rId41"/>
    <p:sldId id="385" r:id="rId42"/>
    <p:sldId id="357" r:id="rId43"/>
    <p:sldId id="358" r:id="rId44"/>
    <p:sldId id="359" r:id="rId45"/>
    <p:sldId id="277" r:id="rId46"/>
    <p:sldId id="365" r:id="rId47"/>
    <p:sldId id="368" r:id="rId48"/>
    <p:sldId id="367" r:id="rId49"/>
    <p:sldId id="387" r:id="rId50"/>
    <p:sldId id="320" r:id="rId51"/>
    <p:sldId id="377" r:id="rId52"/>
  </p:sldIdLst>
  <p:sldSz cx="12192000" cy="6858000"/>
  <p:notesSz cx="6858000" cy="9144000"/>
  <p:embeddedFontLst>
    <p:embeddedFont>
      <p:font typeface="IBM Plex Sans" panose="020B0503050203000203" pitchFamily="34" charset="0"/>
      <p:regular r:id="rId55"/>
      <p:bold r:id="rId56"/>
      <p:italic r:id="rId57"/>
      <p:boldItalic r:id="rId58"/>
    </p:embeddedFont>
    <p:embeddedFont>
      <p:font typeface="IBM Plex Sans Condensed" panose="020B0506050203000203" pitchFamily="34" charset="0"/>
      <p:regular r:id="rId59"/>
      <p:bold r:id="rId60"/>
      <p:italic r:id="rId61"/>
      <p:boldItalic r:id="rId62"/>
    </p:embeddedFont>
    <p:embeddedFont>
      <p:font typeface="IBM Plex Sans ExtraLight" panose="020B0303050203000203" pitchFamily="34" charset="0"/>
      <p:regular r:id="rId63"/>
      <p:italic r:id="rId64"/>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465D61-B8C6-2414-1AFA-36FF3C15FCD6}" name="Walburga Heimke" initials="WH" userId="S::heimke@tema.de::0589e7f1-9fe5-49ff-a086-0adae1d2333a" providerId="AD"/>
  <p188:author id="{13217964-EB57-E98E-9BDE-6543D2AD9D0E}" name="Lisia Mix-Bieber" initials="LMB" userId="S::mix-bieber@brekoverband.de::132f2255-501d-4ae2-b393-d13ad4192ca0" providerId="AD"/>
  <p188:author id="{CECDBB6B-C2CD-0079-A679-2ADBEF0CFBAF}" name="Philip Starke" initials="PS" userId="S::starke@brekoverband.de::42e0a123-4777-4363-b4c6-afa73660f389" providerId="AD"/>
  <p188:author id="{BEB11184-D392-D4EF-B188-F81D10F580F5}" name="Lisa Vogel" initials="LV" userId="S::vogel@brekoverband.de::625c5687-7d60-4c78-a822-3b894fe1edf9" providerId="AD"/>
  <p188:author id="{1FBD74D1-3CAA-64F2-D04B-F0E076D02901}" name="Sven Knapp" initials="SK" userId="S::knapp@brekoverband.de::c39537a6-dc87-40e8-9a5f-9285a4317d8c" providerId="AD"/>
  <p188:author id="{4F44CCF5-6340-702A-1462-907C2464C7E7}" name="Philip Starke" initials="PS" userId="S::Starke@brekoverband.de::42e0a123-4777-4363-b4c6-afa73660f38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BEE"/>
    <a:srgbClr val="F1F1F1"/>
    <a:srgbClr val="EBEEEF"/>
    <a:srgbClr val="F78A6B"/>
    <a:srgbClr val="97999B"/>
    <a:srgbClr val="C1C2C3"/>
    <a:srgbClr val="D5D6D7"/>
    <a:srgbClr val="97B029"/>
    <a:srgbClr val="F9A993"/>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8C0AC8-BF35-4E19-8B53-FA8D1134B5D6}" v="545" dt="2026-09-18T13:02:07.786"/>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37"/>
        <p:guide pos="384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9.fntdata"/><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font" Target="fonts/font4.fntdata"/><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font" Target="fonts/font7.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font" Target="fonts/font2.fntdata"/><Relationship Id="rId64" Type="http://schemas.openxmlformats.org/officeDocument/2006/relationships/font" Target="fonts/font10.fntdata"/><Relationship Id="rId69"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5.fntdata"/><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handoutMaster" Target="handoutMasters/handoutMaster1.xml"/><Relationship Id="rId62" Type="http://schemas.openxmlformats.org/officeDocument/2006/relationships/font" Target="fonts/font8.fntdata"/><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font" Target="fonts/font3.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6.fntdata"/><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font" Target="fonts/font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99710FB7-B744-E10D-1CDB-7C147FB44E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3C28639B-231C-81C5-E498-DBD76FADE3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D43AC9-CEC5-4B00-8A36-D20717927C0D}" type="datetimeFigureOut">
              <a:rPr lang="de-DE" smtClean="0"/>
              <a:t>28.09.2026</a:t>
            </a:fld>
            <a:endParaRPr lang="de-DE"/>
          </a:p>
        </p:txBody>
      </p:sp>
      <p:sp>
        <p:nvSpPr>
          <p:cNvPr id="4" name="Fußzeilenplatzhalter 3">
            <a:extLst>
              <a:ext uri="{FF2B5EF4-FFF2-40B4-BE49-F238E27FC236}">
                <a16:creationId xmlns:a16="http://schemas.microsoft.com/office/drawing/2014/main" id="{ADA1796B-2C38-CF3C-1B88-FC432887F96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22742938-3FAD-74A4-D603-F8C9A35EAF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B0FA87-AE2D-489E-93E2-B650980BB8B7}" type="slidenum">
              <a:rPr lang="de-DE" smtClean="0"/>
              <a:t>‹Nr.›</a:t>
            </a:fld>
            <a:endParaRPr lang="de-DE"/>
          </a:p>
        </p:txBody>
      </p:sp>
    </p:spTree>
    <p:extLst>
      <p:ext uri="{BB962C8B-B14F-4D97-AF65-F5344CB8AC3E}">
        <p14:creationId xmlns:p14="http://schemas.microsoft.com/office/powerpoint/2010/main" val="396389322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A0781-E08B-43AE-B72A-5AA96281306A}" type="datetimeFigureOut">
              <a:rPr lang="de-DE" smtClean="0"/>
              <a:t>28.09.2026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7CE530-73C2-4425-B659-377B61630A32}" type="slidenum">
              <a:rPr lang="de-DE" smtClean="0"/>
              <a:t>‹Nr.›</a:t>
            </a:fld>
            <a:endParaRPr lang="de-DE"/>
          </a:p>
        </p:txBody>
      </p:sp>
    </p:spTree>
    <p:extLst>
      <p:ext uri="{BB962C8B-B14F-4D97-AF65-F5344CB8AC3E}">
        <p14:creationId xmlns:p14="http://schemas.microsoft.com/office/powerpoint/2010/main" val="3977047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1</a:t>
            </a:fld>
            <a:endParaRPr lang="de-DE"/>
          </a:p>
        </p:txBody>
      </p:sp>
    </p:spTree>
    <p:extLst>
      <p:ext uri="{BB962C8B-B14F-4D97-AF65-F5344CB8AC3E}">
        <p14:creationId xmlns:p14="http://schemas.microsoft.com/office/powerpoint/2010/main" val="1407406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2</a:t>
            </a:fld>
            <a:endParaRPr lang="de-DE"/>
          </a:p>
        </p:txBody>
      </p:sp>
    </p:spTree>
    <p:extLst>
      <p:ext uri="{BB962C8B-B14F-4D97-AF65-F5344CB8AC3E}">
        <p14:creationId xmlns:p14="http://schemas.microsoft.com/office/powerpoint/2010/main" val="1063178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a:t>
            </a:fld>
            <a:endParaRPr lang="de-DE"/>
          </a:p>
        </p:txBody>
      </p:sp>
    </p:spTree>
    <p:extLst>
      <p:ext uri="{BB962C8B-B14F-4D97-AF65-F5344CB8AC3E}">
        <p14:creationId xmlns:p14="http://schemas.microsoft.com/office/powerpoint/2010/main" val="2177093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4</a:t>
            </a:fld>
            <a:endParaRPr lang="de-DE"/>
          </a:p>
        </p:txBody>
      </p:sp>
    </p:spTree>
    <p:extLst>
      <p:ext uri="{BB962C8B-B14F-4D97-AF65-F5344CB8AC3E}">
        <p14:creationId xmlns:p14="http://schemas.microsoft.com/office/powerpoint/2010/main" val="143721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5</a:t>
            </a:fld>
            <a:endParaRPr lang="de-DE"/>
          </a:p>
        </p:txBody>
      </p:sp>
    </p:spTree>
    <p:extLst>
      <p:ext uri="{BB962C8B-B14F-4D97-AF65-F5344CB8AC3E}">
        <p14:creationId xmlns:p14="http://schemas.microsoft.com/office/powerpoint/2010/main" val="3755737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7</a:t>
            </a:fld>
            <a:endParaRPr lang="de-DE"/>
          </a:p>
        </p:txBody>
      </p:sp>
    </p:spTree>
    <p:extLst>
      <p:ext uri="{BB962C8B-B14F-4D97-AF65-F5344CB8AC3E}">
        <p14:creationId xmlns:p14="http://schemas.microsoft.com/office/powerpoint/2010/main" val="1131480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8</a:t>
            </a:fld>
            <a:endParaRPr lang="de-DE"/>
          </a:p>
        </p:txBody>
      </p:sp>
    </p:spTree>
    <p:extLst>
      <p:ext uri="{BB962C8B-B14F-4D97-AF65-F5344CB8AC3E}">
        <p14:creationId xmlns:p14="http://schemas.microsoft.com/office/powerpoint/2010/main" val="3370278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9</a:t>
            </a:fld>
            <a:endParaRPr lang="de-DE"/>
          </a:p>
        </p:txBody>
      </p:sp>
    </p:spTree>
    <p:extLst>
      <p:ext uri="{BB962C8B-B14F-4D97-AF65-F5344CB8AC3E}">
        <p14:creationId xmlns:p14="http://schemas.microsoft.com/office/powerpoint/2010/main" val="333718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10</a:t>
            </a:fld>
            <a:endParaRPr lang="de-DE"/>
          </a:p>
        </p:txBody>
      </p:sp>
    </p:spTree>
    <p:extLst>
      <p:ext uri="{BB962C8B-B14F-4D97-AF65-F5344CB8AC3E}">
        <p14:creationId xmlns:p14="http://schemas.microsoft.com/office/powerpoint/2010/main" val="2917739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11</a:t>
            </a:fld>
            <a:endParaRPr lang="de-DE"/>
          </a:p>
        </p:txBody>
      </p:sp>
    </p:spTree>
    <p:extLst>
      <p:ext uri="{BB962C8B-B14F-4D97-AF65-F5344CB8AC3E}">
        <p14:creationId xmlns:p14="http://schemas.microsoft.com/office/powerpoint/2010/main" val="3086283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12</a:t>
            </a:fld>
            <a:endParaRPr lang="de-DE"/>
          </a:p>
        </p:txBody>
      </p:sp>
    </p:spTree>
    <p:extLst>
      <p:ext uri="{BB962C8B-B14F-4D97-AF65-F5344CB8AC3E}">
        <p14:creationId xmlns:p14="http://schemas.microsoft.com/office/powerpoint/2010/main" val="4131026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E6827-F541-9D4E-18DC-4C2459D726C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B980421-5551-5C7D-1841-47A28991D7E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F845078-CB0B-9A33-A074-93775B9AD1B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57D1F1F6-E5C2-3B15-3470-8276967DF55C}"/>
              </a:ext>
            </a:extLst>
          </p:cNvPr>
          <p:cNvSpPr>
            <a:spLocks noGrp="1"/>
          </p:cNvSpPr>
          <p:nvPr>
            <p:ph type="sldNum" sz="quarter" idx="5"/>
          </p:nvPr>
        </p:nvSpPr>
        <p:spPr/>
        <p:txBody>
          <a:bodyPr/>
          <a:lstStyle/>
          <a:p>
            <a:fld id="{A17CE530-73C2-4425-B659-377B61630A32}" type="slidenum">
              <a:rPr lang="de-DE" smtClean="0"/>
              <a:t>13</a:t>
            </a:fld>
            <a:endParaRPr lang="de-DE"/>
          </a:p>
        </p:txBody>
      </p:sp>
    </p:spTree>
    <p:extLst>
      <p:ext uri="{BB962C8B-B14F-4D97-AF65-F5344CB8AC3E}">
        <p14:creationId xmlns:p14="http://schemas.microsoft.com/office/powerpoint/2010/main" val="3710346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A8A0A-6A68-0450-2ACA-36C6F65204B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8486535-6F9A-8AA1-8543-A853AB8B2B1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357F0FA-FCB1-653B-CCB8-63819C7A829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2CCB2B4A-0F00-E3F2-7491-FD885B87CE59}"/>
              </a:ext>
            </a:extLst>
          </p:cNvPr>
          <p:cNvSpPr>
            <a:spLocks noGrp="1"/>
          </p:cNvSpPr>
          <p:nvPr>
            <p:ph type="sldNum" sz="quarter" idx="5"/>
          </p:nvPr>
        </p:nvSpPr>
        <p:spPr/>
        <p:txBody>
          <a:bodyPr/>
          <a:lstStyle/>
          <a:p>
            <a:fld id="{A17CE530-73C2-4425-B659-377B61630A32}" type="slidenum">
              <a:rPr lang="de-DE" smtClean="0"/>
              <a:t>14</a:t>
            </a:fld>
            <a:endParaRPr lang="de-DE"/>
          </a:p>
        </p:txBody>
      </p:sp>
    </p:spTree>
    <p:extLst>
      <p:ext uri="{BB962C8B-B14F-4D97-AF65-F5344CB8AC3E}">
        <p14:creationId xmlns:p14="http://schemas.microsoft.com/office/powerpoint/2010/main" val="607746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15</a:t>
            </a:fld>
            <a:endParaRPr lang="de-DE"/>
          </a:p>
        </p:txBody>
      </p:sp>
    </p:spTree>
    <p:extLst>
      <p:ext uri="{BB962C8B-B14F-4D97-AF65-F5344CB8AC3E}">
        <p14:creationId xmlns:p14="http://schemas.microsoft.com/office/powerpoint/2010/main" val="1864298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16</a:t>
            </a:fld>
            <a:endParaRPr lang="de-DE"/>
          </a:p>
        </p:txBody>
      </p:sp>
    </p:spTree>
    <p:extLst>
      <p:ext uri="{BB962C8B-B14F-4D97-AF65-F5344CB8AC3E}">
        <p14:creationId xmlns:p14="http://schemas.microsoft.com/office/powerpoint/2010/main" val="1119012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17</a:t>
            </a:fld>
            <a:endParaRPr lang="de-DE"/>
          </a:p>
        </p:txBody>
      </p:sp>
    </p:spTree>
    <p:extLst>
      <p:ext uri="{BB962C8B-B14F-4D97-AF65-F5344CB8AC3E}">
        <p14:creationId xmlns:p14="http://schemas.microsoft.com/office/powerpoint/2010/main" val="2127572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18</a:t>
            </a:fld>
            <a:endParaRPr lang="de-DE"/>
          </a:p>
        </p:txBody>
      </p:sp>
    </p:spTree>
    <p:extLst>
      <p:ext uri="{BB962C8B-B14F-4D97-AF65-F5344CB8AC3E}">
        <p14:creationId xmlns:p14="http://schemas.microsoft.com/office/powerpoint/2010/main" val="923382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19</a:t>
            </a:fld>
            <a:endParaRPr lang="de-DE"/>
          </a:p>
        </p:txBody>
      </p:sp>
    </p:spTree>
    <p:extLst>
      <p:ext uri="{BB962C8B-B14F-4D97-AF65-F5344CB8AC3E}">
        <p14:creationId xmlns:p14="http://schemas.microsoft.com/office/powerpoint/2010/main" val="2428729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1293E-8A64-D083-0801-1745FEA1932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CD64AF9-BE98-B6C9-FC00-1B953205D68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1C989CC-CFC1-91B8-144C-77AA03954E6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95B79448-CEB0-1B24-F20C-D74BF226B7BC}"/>
              </a:ext>
            </a:extLst>
          </p:cNvPr>
          <p:cNvSpPr>
            <a:spLocks noGrp="1"/>
          </p:cNvSpPr>
          <p:nvPr>
            <p:ph type="sldNum" sz="quarter" idx="5"/>
          </p:nvPr>
        </p:nvSpPr>
        <p:spPr/>
        <p:txBody>
          <a:bodyPr/>
          <a:lstStyle/>
          <a:p>
            <a:fld id="{A17CE530-73C2-4425-B659-377B61630A32}" type="slidenum">
              <a:rPr lang="de-DE" smtClean="0"/>
              <a:t>20</a:t>
            </a:fld>
            <a:endParaRPr lang="de-DE"/>
          </a:p>
        </p:txBody>
      </p:sp>
    </p:spTree>
    <p:extLst>
      <p:ext uri="{BB962C8B-B14F-4D97-AF65-F5344CB8AC3E}">
        <p14:creationId xmlns:p14="http://schemas.microsoft.com/office/powerpoint/2010/main" val="805203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21</a:t>
            </a:fld>
            <a:endParaRPr lang="de-DE"/>
          </a:p>
        </p:txBody>
      </p:sp>
    </p:spTree>
    <p:extLst>
      <p:ext uri="{BB962C8B-B14F-4D97-AF65-F5344CB8AC3E}">
        <p14:creationId xmlns:p14="http://schemas.microsoft.com/office/powerpoint/2010/main" val="3538593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22</a:t>
            </a:fld>
            <a:endParaRPr lang="de-DE"/>
          </a:p>
        </p:txBody>
      </p:sp>
    </p:spTree>
    <p:extLst>
      <p:ext uri="{BB962C8B-B14F-4D97-AF65-F5344CB8AC3E}">
        <p14:creationId xmlns:p14="http://schemas.microsoft.com/office/powerpoint/2010/main" val="2791576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23</a:t>
            </a:fld>
            <a:endParaRPr lang="de-DE"/>
          </a:p>
        </p:txBody>
      </p:sp>
    </p:spTree>
    <p:extLst>
      <p:ext uri="{BB962C8B-B14F-4D97-AF65-F5344CB8AC3E}">
        <p14:creationId xmlns:p14="http://schemas.microsoft.com/office/powerpoint/2010/main" val="1441910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CF36C-57F0-8AE2-1554-0C9385D5FA2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0183123-B6CE-7C02-312A-4DBCF0E4E98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45FD385-D7A4-17BA-7272-2C9C62DFEFD5}"/>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74B15548-1BAA-04AB-EBD0-9A06009A70E6}"/>
              </a:ext>
            </a:extLst>
          </p:cNvPr>
          <p:cNvSpPr>
            <a:spLocks noGrp="1"/>
          </p:cNvSpPr>
          <p:nvPr>
            <p:ph type="sldNum" sz="quarter" idx="5"/>
          </p:nvPr>
        </p:nvSpPr>
        <p:spPr/>
        <p:txBody>
          <a:bodyPr/>
          <a:lstStyle/>
          <a:p>
            <a:fld id="{A17CE530-73C2-4425-B659-377B61630A32}" type="slidenum">
              <a:rPr lang="de-DE" smtClean="0"/>
              <a:t>24</a:t>
            </a:fld>
            <a:endParaRPr lang="de-DE"/>
          </a:p>
        </p:txBody>
      </p:sp>
    </p:spTree>
    <p:extLst>
      <p:ext uri="{BB962C8B-B14F-4D97-AF65-F5344CB8AC3E}">
        <p14:creationId xmlns:p14="http://schemas.microsoft.com/office/powerpoint/2010/main" val="36256341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25</a:t>
            </a:fld>
            <a:endParaRPr lang="de-DE"/>
          </a:p>
        </p:txBody>
      </p:sp>
    </p:spTree>
    <p:extLst>
      <p:ext uri="{BB962C8B-B14F-4D97-AF65-F5344CB8AC3E}">
        <p14:creationId xmlns:p14="http://schemas.microsoft.com/office/powerpoint/2010/main" val="703835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46668-143D-E89E-A038-00BD1EFEDEC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4A7CCFC-1CCC-16B6-75CD-66FA08F45AE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22EE960-3A55-DE3F-36A2-298B8BDD3B8C}"/>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62F53B5C-89D1-EA4C-2072-AB3438FD467F}"/>
              </a:ext>
            </a:extLst>
          </p:cNvPr>
          <p:cNvSpPr>
            <a:spLocks noGrp="1"/>
          </p:cNvSpPr>
          <p:nvPr>
            <p:ph type="sldNum" sz="quarter" idx="5"/>
          </p:nvPr>
        </p:nvSpPr>
        <p:spPr/>
        <p:txBody>
          <a:bodyPr/>
          <a:lstStyle/>
          <a:p>
            <a:fld id="{A17CE530-73C2-4425-B659-377B61630A32}" type="slidenum">
              <a:rPr lang="de-DE" smtClean="0"/>
              <a:t>26</a:t>
            </a:fld>
            <a:endParaRPr lang="de-DE"/>
          </a:p>
        </p:txBody>
      </p:sp>
    </p:spTree>
    <p:extLst>
      <p:ext uri="{BB962C8B-B14F-4D97-AF65-F5344CB8AC3E}">
        <p14:creationId xmlns:p14="http://schemas.microsoft.com/office/powerpoint/2010/main" val="4212317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27</a:t>
            </a:fld>
            <a:endParaRPr lang="de-DE"/>
          </a:p>
        </p:txBody>
      </p:sp>
    </p:spTree>
    <p:extLst>
      <p:ext uri="{BB962C8B-B14F-4D97-AF65-F5344CB8AC3E}">
        <p14:creationId xmlns:p14="http://schemas.microsoft.com/office/powerpoint/2010/main" val="3968745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28</a:t>
            </a:fld>
            <a:endParaRPr lang="de-DE"/>
          </a:p>
        </p:txBody>
      </p:sp>
    </p:spTree>
    <p:extLst>
      <p:ext uri="{BB962C8B-B14F-4D97-AF65-F5344CB8AC3E}">
        <p14:creationId xmlns:p14="http://schemas.microsoft.com/office/powerpoint/2010/main" val="32890334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563C5-B2CB-6354-7665-419261EEFF1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44D0CB6-70C1-C0E1-9A9B-1D7670E6D11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03AE4F5-3224-F0BA-5701-F9D716B8B95D}"/>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61189C2A-25CC-8CBE-B4D0-A51DD5F87DA2}"/>
              </a:ext>
            </a:extLst>
          </p:cNvPr>
          <p:cNvSpPr>
            <a:spLocks noGrp="1"/>
          </p:cNvSpPr>
          <p:nvPr>
            <p:ph type="sldNum" sz="quarter" idx="5"/>
          </p:nvPr>
        </p:nvSpPr>
        <p:spPr/>
        <p:txBody>
          <a:bodyPr/>
          <a:lstStyle/>
          <a:p>
            <a:fld id="{A17CE530-73C2-4425-B659-377B61630A32}" type="slidenum">
              <a:rPr lang="de-DE" smtClean="0"/>
              <a:t>29</a:t>
            </a:fld>
            <a:endParaRPr lang="de-DE"/>
          </a:p>
        </p:txBody>
      </p:sp>
    </p:spTree>
    <p:extLst>
      <p:ext uri="{BB962C8B-B14F-4D97-AF65-F5344CB8AC3E}">
        <p14:creationId xmlns:p14="http://schemas.microsoft.com/office/powerpoint/2010/main" val="8982359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30</a:t>
            </a:fld>
            <a:endParaRPr lang="de-DE"/>
          </a:p>
        </p:txBody>
      </p:sp>
    </p:spTree>
    <p:extLst>
      <p:ext uri="{BB962C8B-B14F-4D97-AF65-F5344CB8AC3E}">
        <p14:creationId xmlns:p14="http://schemas.microsoft.com/office/powerpoint/2010/main" val="3865047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31</a:t>
            </a:fld>
            <a:endParaRPr lang="de-DE"/>
          </a:p>
        </p:txBody>
      </p:sp>
    </p:spTree>
    <p:extLst>
      <p:ext uri="{BB962C8B-B14F-4D97-AF65-F5344CB8AC3E}">
        <p14:creationId xmlns:p14="http://schemas.microsoft.com/office/powerpoint/2010/main" val="7655468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32</a:t>
            </a:fld>
            <a:endParaRPr lang="de-DE"/>
          </a:p>
        </p:txBody>
      </p:sp>
    </p:spTree>
    <p:extLst>
      <p:ext uri="{BB962C8B-B14F-4D97-AF65-F5344CB8AC3E}">
        <p14:creationId xmlns:p14="http://schemas.microsoft.com/office/powerpoint/2010/main" val="23490075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33</a:t>
            </a:fld>
            <a:endParaRPr lang="de-DE"/>
          </a:p>
        </p:txBody>
      </p:sp>
    </p:spTree>
    <p:extLst>
      <p:ext uri="{BB962C8B-B14F-4D97-AF65-F5344CB8AC3E}">
        <p14:creationId xmlns:p14="http://schemas.microsoft.com/office/powerpoint/2010/main" val="2743596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34</a:t>
            </a:fld>
            <a:endParaRPr lang="de-DE"/>
          </a:p>
        </p:txBody>
      </p:sp>
    </p:spTree>
    <p:extLst>
      <p:ext uri="{BB962C8B-B14F-4D97-AF65-F5344CB8AC3E}">
        <p14:creationId xmlns:p14="http://schemas.microsoft.com/office/powerpoint/2010/main" val="41618070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35</a:t>
            </a:fld>
            <a:endParaRPr lang="de-DE"/>
          </a:p>
        </p:txBody>
      </p:sp>
    </p:spTree>
    <p:extLst>
      <p:ext uri="{BB962C8B-B14F-4D97-AF65-F5344CB8AC3E}">
        <p14:creationId xmlns:p14="http://schemas.microsoft.com/office/powerpoint/2010/main" val="20104031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36</a:t>
            </a:fld>
            <a:endParaRPr lang="de-DE"/>
          </a:p>
        </p:txBody>
      </p:sp>
    </p:spTree>
    <p:extLst>
      <p:ext uri="{BB962C8B-B14F-4D97-AF65-F5344CB8AC3E}">
        <p14:creationId xmlns:p14="http://schemas.microsoft.com/office/powerpoint/2010/main" val="22748573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37</a:t>
            </a:fld>
            <a:endParaRPr lang="de-DE"/>
          </a:p>
        </p:txBody>
      </p:sp>
    </p:spTree>
    <p:extLst>
      <p:ext uri="{BB962C8B-B14F-4D97-AF65-F5344CB8AC3E}">
        <p14:creationId xmlns:p14="http://schemas.microsoft.com/office/powerpoint/2010/main" val="5405879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38</a:t>
            </a:fld>
            <a:endParaRPr lang="de-DE"/>
          </a:p>
        </p:txBody>
      </p:sp>
    </p:spTree>
    <p:extLst>
      <p:ext uri="{BB962C8B-B14F-4D97-AF65-F5344CB8AC3E}">
        <p14:creationId xmlns:p14="http://schemas.microsoft.com/office/powerpoint/2010/main" val="3376480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39</a:t>
            </a:fld>
            <a:endParaRPr lang="de-DE"/>
          </a:p>
        </p:txBody>
      </p:sp>
    </p:spTree>
    <p:extLst>
      <p:ext uri="{BB962C8B-B14F-4D97-AF65-F5344CB8AC3E}">
        <p14:creationId xmlns:p14="http://schemas.microsoft.com/office/powerpoint/2010/main" val="31202526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40</a:t>
            </a:fld>
            <a:endParaRPr lang="de-DE"/>
          </a:p>
        </p:txBody>
      </p:sp>
    </p:spTree>
    <p:extLst>
      <p:ext uri="{BB962C8B-B14F-4D97-AF65-F5344CB8AC3E}">
        <p14:creationId xmlns:p14="http://schemas.microsoft.com/office/powerpoint/2010/main" val="13733070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41</a:t>
            </a:fld>
            <a:endParaRPr lang="de-DE"/>
          </a:p>
        </p:txBody>
      </p:sp>
    </p:spTree>
    <p:extLst>
      <p:ext uri="{BB962C8B-B14F-4D97-AF65-F5344CB8AC3E}">
        <p14:creationId xmlns:p14="http://schemas.microsoft.com/office/powerpoint/2010/main" val="24388966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42</a:t>
            </a:fld>
            <a:endParaRPr lang="de-DE"/>
          </a:p>
        </p:txBody>
      </p:sp>
    </p:spTree>
    <p:extLst>
      <p:ext uri="{BB962C8B-B14F-4D97-AF65-F5344CB8AC3E}">
        <p14:creationId xmlns:p14="http://schemas.microsoft.com/office/powerpoint/2010/main" val="29730843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43</a:t>
            </a:fld>
            <a:endParaRPr lang="de-DE"/>
          </a:p>
        </p:txBody>
      </p:sp>
    </p:spTree>
    <p:extLst>
      <p:ext uri="{BB962C8B-B14F-4D97-AF65-F5344CB8AC3E}">
        <p14:creationId xmlns:p14="http://schemas.microsoft.com/office/powerpoint/2010/main" val="27184555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44</a:t>
            </a:fld>
            <a:endParaRPr lang="de-DE"/>
          </a:p>
        </p:txBody>
      </p:sp>
    </p:spTree>
    <p:extLst>
      <p:ext uri="{BB962C8B-B14F-4D97-AF65-F5344CB8AC3E}">
        <p14:creationId xmlns:p14="http://schemas.microsoft.com/office/powerpoint/2010/main" val="33997794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73626-2525-1170-BF5B-60C685FB1A5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859E229-7AED-ECFA-D5E3-C86C62515A7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D524101-3300-0A8D-DA34-D4F97013C3DF}"/>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AF209718-425E-3B97-20C3-6A35341EE19C}"/>
              </a:ext>
            </a:extLst>
          </p:cNvPr>
          <p:cNvSpPr>
            <a:spLocks noGrp="1"/>
          </p:cNvSpPr>
          <p:nvPr>
            <p:ph type="sldNum" sz="quarter" idx="5"/>
          </p:nvPr>
        </p:nvSpPr>
        <p:spPr/>
        <p:txBody>
          <a:bodyPr/>
          <a:lstStyle/>
          <a:p>
            <a:fld id="{A17CE530-73C2-4425-B659-377B61630A32}" type="slidenum">
              <a:rPr lang="de-DE" smtClean="0"/>
              <a:t>45</a:t>
            </a:fld>
            <a:endParaRPr lang="de-DE"/>
          </a:p>
        </p:txBody>
      </p:sp>
    </p:spTree>
    <p:extLst>
      <p:ext uri="{BB962C8B-B14F-4D97-AF65-F5344CB8AC3E}">
        <p14:creationId xmlns:p14="http://schemas.microsoft.com/office/powerpoint/2010/main" val="22265470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A17CE530-73C2-4425-B659-377B61630A32}" type="slidenum">
              <a:rPr lang="de-DE" smtClean="0"/>
              <a:t>46</a:t>
            </a:fld>
            <a:endParaRPr lang="de-DE"/>
          </a:p>
        </p:txBody>
      </p:sp>
    </p:spTree>
    <p:extLst>
      <p:ext uri="{BB962C8B-B14F-4D97-AF65-F5344CB8AC3E}">
        <p14:creationId xmlns:p14="http://schemas.microsoft.com/office/powerpoint/2010/main" val="9130297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3F115-B85F-21B0-F873-DD26360F4CD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5B5994A-D83F-AA6F-5249-4D2D15A0B22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3F96915-7FCB-21FC-290D-1A2CA0B17BE4}"/>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F72A6435-23B7-19A7-85D1-8C4D615BE52B}"/>
              </a:ext>
            </a:extLst>
          </p:cNvPr>
          <p:cNvSpPr>
            <a:spLocks noGrp="1"/>
          </p:cNvSpPr>
          <p:nvPr>
            <p:ph type="sldNum" sz="quarter" idx="5"/>
          </p:nvPr>
        </p:nvSpPr>
        <p:spPr/>
        <p:txBody>
          <a:bodyPr/>
          <a:lstStyle/>
          <a:p>
            <a:fld id="{A17CE530-73C2-4425-B659-377B61630A32}" type="slidenum">
              <a:rPr lang="de-DE" smtClean="0"/>
              <a:t>47</a:t>
            </a:fld>
            <a:endParaRPr lang="de-DE"/>
          </a:p>
        </p:txBody>
      </p:sp>
    </p:spTree>
    <p:extLst>
      <p:ext uri="{BB962C8B-B14F-4D97-AF65-F5344CB8AC3E}">
        <p14:creationId xmlns:p14="http://schemas.microsoft.com/office/powerpoint/2010/main" val="3553418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bg>
      <p:bgPr>
        <a:solidFill>
          <a:schemeClr val="bg1"/>
        </a:solidFill>
        <a:effectLst/>
      </p:bgPr>
    </p:bg>
    <p:spTree>
      <p:nvGrpSpPr>
        <p:cNvPr id="1" name=""/>
        <p:cNvGrpSpPr/>
        <p:nvPr/>
      </p:nvGrpSpPr>
      <p:grpSpPr>
        <a:xfrm>
          <a:off x="0" y="0"/>
          <a:ext cx="0" cy="0"/>
          <a:chOff x="0" y="0"/>
          <a:chExt cx="0" cy="0"/>
        </a:xfrm>
      </p:grpSpPr>
      <p:sp>
        <p:nvSpPr>
          <p:cNvPr id="5" name="Grafik 37">
            <a:extLst>
              <a:ext uri="{FF2B5EF4-FFF2-40B4-BE49-F238E27FC236}">
                <a16:creationId xmlns:a16="http://schemas.microsoft.com/office/drawing/2014/main" id="{473C013F-20C9-1A55-77DD-4258073B76F4}"/>
              </a:ext>
            </a:extLst>
          </p:cNvPr>
          <p:cNvSpPr>
            <a:spLocks/>
          </p:cNvSpPr>
          <p:nvPr userDrawn="1"/>
        </p:nvSpPr>
        <p:spPr>
          <a:xfrm flipV="1">
            <a:off x="-170913" y="-596773"/>
            <a:ext cx="12534392" cy="766827"/>
          </a:xfrm>
          <a:prstGeom prst="rect">
            <a:avLst/>
          </a:prstGeom>
          <a:gradFill>
            <a:gsLst>
              <a:gs pos="100000">
                <a:schemeClr val="accent5"/>
              </a:gs>
              <a:gs pos="45000">
                <a:schemeClr val="accent2"/>
              </a:gs>
              <a:gs pos="0">
                <a:schemeClr val="accent1"/>
              </a:gs>
            </a:gsLst>
            <a:lin ang="0" scaled="0"/>
          </a:gradFill>
          <a:ln w="12781" cap="flat">
            <a:noFill/>
            <a:prstDash val="solid"/>
            <a:miter/>
          </a:ln>
        </p:spPr>
        <p:txBody>
          <a:bodyPr/>
          <a:lstStyle/>
          <a:p>
            <a:endParaRPr lang="de-DE"/>
          </a:p>
        </p:txBody>
      </p:sp>
      <p:sp>
        <p:nvSpPr>
          <p:cNvPr id="39" name="Grafik 37">
            <a:extLst>
              <a:ext uri="{FF2B5EF4-FFF2-40B4-BE49-F238E27FC236}">
                <a16:creationId xmlns:a16="http://schemas.microsoft.com/office/drawing/2014/main" id="{896964F0-8BE2-9DD2-A663-C5DCAD2EE414}"/>
              </a:ext>
            </a:extLst>
          </p:cNvPr>
          <p:cNvSpPr>
            <a:spLocks noGrp="1" noRot="1" noMove="1" noResize="1" noEditPoints="1" noAdjustHandles="1" noChangeArrowheads="1" noChangeShapeType="1"/>
          </p:cNvSpPr>
          <p:nvPr/>
        </p:nvSpPr>
        <p:spPr>
          <a:xfrm flipV="1">
            <a:off x="-170913" y="0"/>
            <a:ext cx="12534392" cy="766827"/>
          </a:xfrm>
          <a:custGeom>
            <a:avLst/>
            <a:gdLst>
              <a:gd name="csX0" fmla="*/ 12534392 w 12534392"/>
              <a:gd name="csY0" fmla="*/ 0 h 766827"/>
              <a:gd name="csX1" fmla="*/ 8589668 w 12534392"/>
              <a:gd name="csY1" fmla="*/ 0 h 766827"/>
              <a:gd name="csX2" fmla="*/ 8149746 w 12534392"/>
              <a:gd name="csY2" fmla="*/ 129126 h 766827"/>
              <a:gd name="csX3" fmla="*/ 7709824 w 12534392"/>
              <a:gd name="csY3" fmla="*/ 258251 h 766827"/>
              <a:gd name="csX4" fmla="*/ 0 w 12534392"/>
              <a:gd name="csY4" fmla="*/ 258251 h 766827"/>
              <a:gd name="csX5" fmla="*/ 0 w 12534392"/>
              <a:gd name="csY5" fmla="*/ 766827 h 766827"/>
              <a:gd name="csX6" fmla="*/ 12534392 w 12534392"/>
              <a:gd name="csY6" fmla="*/ 766827 h 766827"/>
              <a:gd name="csX7" fmla="*/ 12534392 w 12534392"/>
              <a:gd name="csY7" fmla="*/ 0 h 766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534392" h="766827">
                <a:moveTo>
                  <a:pt x="12534392" y="0"/>
                </a:moveTo>
                <a:lnTo>
                  <a:pt x="8589668" y="0"/>
                </a:lnTo>
                <a:cubicBezTo>
                  <a:pt x="8358904" y="0"/>
                  <a:pt x="8229395" y="67503"/>
                  <a:pt x="8149746" y="129126"/>
                </a:cubicBezTo>
                <a:cubicBezTo>
                  <a:pt x="8070097" y="190748"/>
                  <a:pt x="7940461" y="258251"/>
                  <a:pt x="7709824" y="258251"/>
                </a:cubicBezTo>
                <a:lnTo>
                  <a:pt x="0" y="258251"/>
                </a:lnTo>
                <a:lnTo>
                  <a:pt x="0" y="766827"/>
                </a:lnTo>
                <a:lnTo>
                  <a:pt x="12534392" y="766827"/>
                </a:lnTo>
                <a:lnTo>
                  <a:pt x="12534392" y="0"/>
                </a:lnTo>
                <a:close/>
              </a:path>
            </a:pathLst>
          </a:custGeom>
          <a:gradFill>
            <a:gsLst>
              <a:gs pos="100000">
                <a:schemeClr val="accent5"/>
              </a:gs>
              <a:gs pos="45000">
                <a:schemeClr val="accent2"/>
              </a:gs>
              <a:gs pos="0">
                <a:schemeClr val="accent1"/>
              </a:gs>
            </a:gsLst>
            <a:lin ang="0" scaled="0"/>
          </a:gradFill>
          <a:ln w="12781" cap="flat">
            <a:noFill/>
            <a:prstDash val="solid"/>
            <a:miter/>
          </a:ln>
        </p:spPr>
        <p:txBody>
          <a:bodyPr/>
          <a:lstStyle/>
          <a:p>
            <a:endParaRPr lang="de-DE"/>
          </a:p>
        </p:txBody>
      </p:sp>
      <p:pic>
        <p:nvPicPr>
          <p:cNvPr id="16" name="Struktur">
            <a:extLst>
              <a:ext uri="{FF2B5EF4-FFF2-40B4-BE49-F238E27FC236}">
                <a16:creationId xmlns:a16="http://schemas.microsoft.com/office/drawing/2014/main" id="{06BF22D0-145E-52F4-0A80-1E5A1560933E}"/>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rcRect/>
          <a:stretch/>
        </p:blipFill>
        <p:spPr>
          <a:xfrm>
            <a:off x="-700" y="-246145"/>
            <a:ext cx="12188599" cy="7110254"/>
          </a:xfrm>
          <a:prstGeom prst="rect">
            <a:avLst/>
          </a:prstGeom>
        </p:spPr>
      </p:pic>
      <p:sp>
        <p:nvSpPr>
          <p:cNvPr id="3" name="Untertitel 2">
            <a:extLst>
              <a:ext uri="{FF2B5EF4-FFF2-40B4-BE49-F238E27FC236}">
                <a16:creationId xmlns:a16="http://schemas.microsoft.com/office/drawing/2014/main" id="{ED891FF4-BCDB-B690-0F12-86AD47150F96}"/>
              </a:ext>
            </a:extLst>
          </p:cNvPr>
          <p:cNvSpPr>
            <a:spLocks noGrp="1"/>
          </p:cNvSpPr>
          <p:nvPr>
            <p:ph type="subTitle" idx="1"/>
          </p:nvPr>
        </p:nvSpPr>
        <p:spPr>
          <a:xfrm>
            <a:off x="4800600" y="4130509"/>
            <a:ext cx="6362155" cy="1186238"/>
          </a:xfrm>
          <a:prstGeom prst="rect">
            <a:avLst/>
          </a:prstGeom>
        </p:spPr>
        <p:txBody>
          <a:bodyPr/>
          <a:lstStyle>
            <a:lvl1pPr marL="0" indent="0" algn="r">
              <a:buNone/>
              <a:defRPr sz="135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2" name="Titel 1">
            <a:extLst>
              <a:ext uri="{FF2B5EF4-FFF2-40B4-BE49-F238E27FC236}">
                <a16:creationId xmlns:a16="http://schemas.microsoft.com/office/drawing/2014/main" id="{9100BD4C-0514-BF5B-8238-AE92B92F7DF7}"/>
              </a:ext>
            </a:extLst>
          </p:cNvPr>
          <p:cNvSpPr>
            <a:spLocks noGrp="1"/>
          </p:cNvSpPr>
          <p:nvPr>
            <p:ph type="ctrTitle"/>
          </p:nvPr>
        </p:nvSpPr>
        <p:spPr>
          <a:xfrm>
            <a:off x="4800599" y="1585655"/>
            <a:ext cx="6362155" cy="2387600"/>
          </a:xfrm>
        </p:spPr>
        <p:txBody>
          <a:bodyPr anchor="b" anchorCtr="0"/>
          <a:lstStyle>
            <a:lvl1pPr algn="r">
              <a:lnSpc>
                <a:spcPts val="5000"/>
              </a:lnSpc>
              <a:defRPr sz="5000">
                <a:solidFill>
                  <a:schemeClr val="bg1"/>
                </a:solidFill>
              </a:defRPr>
            </a:lvl1pPr>
          </a:lstStyle>
          <a:p>
            <a:r>
              <a:rPr lang="de-DE"/>
              <a:t>Mastertitelformat bearbeiten</a:t>
            </a:r>
          </a:p>
        </p:txBody>
      </p:sp>
      <p:pic>
        <p:nvPicPr>
          <p:cNvPr id="32" name="BREKO Logo">
            <a:extLst>
              <a:ext uri="{FF2B5EF4-FFF2-40B4-BE49-F238E27FC236}">
                <a16:creationId xmlns:a16="http://schemas.microsoft.com/office/drawing/2014/main" id="{E59BC1AD-1254-331C-87D1-9B6CC6EF567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19799" y="5903263"/>
            <a:ext cx="1896264" cy="603656"/>
          </a:xfrm>
          <a:prstGeom prst="rect">
            <a:avLst/>
          </a:prstGeom>
        </p:spPr>
      </p:pic>
      <p:pic>
        <p:nvPicPr>
          <p:cNvPr id="43" name="IW Consult Logo">
            <a:extLst>
              <a:ext uri="{FF2B5EF4-FFF2-40B4-BE49-F238E27FC236}">
                <a16:creationId xmlns:a16="http://schemas.microsoft.com/office/drawing/2014/main" id="{EA1CC04A-0405-1613-BE22-97E93617E3F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312709" y="143831"/>
            <a:ext cx="2005112" cy="505018"/>
          </a:xfrm>
          <a:prstGeom prst="rect">
            <a:avLst/>
          </a:prstGeom>
        </p:spPr>
      </p:pic>
    </p:spTree>
    <p:extLst>
      <p:ext uri="{BB962C8B-B14F-4D97-AF65-F5344CB8AC3E}">
        <p14:creationId xmlns:p14="http://schemas.microsoft.com/office/powerpoint/2010/main" val="1191224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elfolie">
    <p:bg>
      <p:bgPr>
        <a:solidFill>
          <a:schemeClr val="bg1"/>
        </a:solidFill>
        <a:effectLst/>
      </p:bgPr>
    </p:bg>
    <p:spTree>
      <p:nvGrpSpPr>
        <p:cNvPr id="1" name=""/>
        <p:cNvGrpSpPr/>
        <p:nvPr/>
      </p:nvGrpSpPr>
      <p:grpSpPr>
        <a:xfrm>
          <a:off x="0" y="0"/>
          <a:ext cx="0" cy="0"/>
          <a:chOff x="0" y="0"/>
          <a:chExt cx="0" cy="0"/>
        </a:xfrm>
      </p:grpSpPr>
      <p:sp>
        <p:nvSpPr>
          <p:cNvPr id="8" name="Grafik 37">
            <a:extLst>
              <a:ext uri="{FF2B5EF4-FFF2-40B4-BE49-F238E27FC236}">
                <a16:creationId xmlns:a16="http://schemas.microsoft.com/office/drawing/2014/main" id="{E417EE26-2FFE-18BF-C1E0-13E91DBDDA41}"/>
              </a:ext>
            </a:extLst>
          </p:cNvPr>
          <p:cNvSpPr>
            <a:spLocks/>
          </p:cNvSpPr>
          <p:nvPr userDrawn="1"/>
        </p:nvSpPr>
        <p:spPr>
          <a:xfrm flipV="1">
            <a:off x="-170913" y="-596774"/>
            <a:ext cx="12534392" cy="1109536"/>
          </a:xfrm>
          <a:prstGeom prst="rect">
            <a:avLst/>
          </a:prstGeom>
          <a:gradFill>
            <a:gsLst>
              <a:gs pos="100000">
                <a:schemeClr val="accent5"/>
              </a:gs>
              <a:gs pos="45000">
                <a:schemeClr val="accent2"/>
              </a:gs>
              <a:gs pos="0">
                <a:schemeClr val="accent1"/>
              </a:gs>
            </a:gsLst>
            <a:lin ang="0" scaled="0"/>
          </a:gradFill>
          <a:ln w="12781" cap="flat">
            <a:noFill/>
            <a:prstDash val="solid"/>
            <a:miter/>
          </a:ln>
        </p:spPr>
        <p:txBody>
          <a:bodyPr/>
          <a:lstStyle/>
          <a:p>
            <a:endParaRPr lang="de-DE"/>
          </a:p>
        </p:txBody>
      </p:sp>
      <p:sp>
        <p:nvSpPr>
          <p:cNvPr id="7" name="Grafik 37">
            <a:extLst>
              <a:ext uri="{FF2B5EF4-FFF2-40B4-BE49-F238E27FC236}">
                <a16:creationId xmlns:a16="http://schemas.microsoft.com/office/drawing/2014/main" id="{8BCD08AD-037B-B7C2-5E86-14492A9396FC}"/>
              </a:ext>
            </a:extLst>
          </p:cNvPr>
          <p:cNvSpPr/>
          <p:nvPr userDrawn="1"/>
        </p:nvSpPr>
        <p:spPr>
          <a:xfrm flipV="1">
            <a:off x="-170913" y="305834"/>
            <a:ext cx="12534392" cy="766827"/>
          </a:xfrm>
          <a:custGeom>
            <a:avLst/>
            <a:gdLst>
              <a:gd name="csX0" fmla="*/ 12534392 w 12534392"/>
              <a:gd name="csY0" fmla="*/ 0 h 766827"/>
              <a:gd name="csX1" fmla="*/ 8589668 w 12534392"/>
              <a:gd name="csY1" fmla="*/ 0 h 766827"/>
              <a:gd name="csX2" fmla="*/ 8149746 w 12534392"/>
              <a:gd name="csY2" fmla="*/ 129126 h 766827"/>
              <a:gd name="csX3" fmla="*/ 7709824 w 12534392"/>
              <a:gd name="csY3" fmla="*/ 258251 h 766827"/>
              <a:gd name="csX4" fmla="*/ 0 w 12534392"/>
              <a:gd name="csY4" fmla="*/ 258251 h 766827"/>
              <a:gd name="csX5" fmla="*/ 0 w 12534392"/>
              <a:gd name="csY5" fmla="*/ 766827 h 766827"/>
              <a:gd name="csX6" fmla="*/ 12534392 w 12534392"/>
              <a:gd name="csY6" fmla="*/ 766827 h 766827"/>
              <a:gd name="csX7" fmla="*/ 12534392 w 12534392"/>
              <a:gd name="csY7" fmla="*/ 0 h 766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534392" h="766827">
                <a:moveTo>
                  <a:pt x="12534392" y="0"/>
                </a:moveTo>
                <a:lnTo>
                  <a:pt x="8589668" y="0"/>
                </a:lnTo>
                <a:cubicBezTo>
                  <a:pt x="8358904" y="0"/>
                  <a:pt x="8229395" y="67503"/>
                  <a:pt x="8149746" y="129126"/>
                </a:cubicBezTo>
                <a:cubicBezTo>
                  <a:pt x="8070097" y="190748"/>
                  <a:pt x="7940461" y="258251"/>
                  <a:pt x="7709824" y="258251"/>
                </a:cubicBezTo>
                <a:lnTo>
                  <a:pt x="0" y="258251"/>
                </a:lnTo>
                <a:lnTo>
                  <a:pt x="0" y="766827"/>
                </a:lnTo>
                <a:lnTo>
                  <a:pt x="12534392" y="766827"/>
                </a:lnTo>
                <a:lnTo>
                  <a:pt x="12534392" y="0"/>
                </a:lnTo>
                <a:close/>
              </a:path>
            </a:pathLst>
          </a:custGeom>
          <a:gradFill>
            <a:gsLst>
              <a:gs pos="100000">
                <a:schemeClr val="accent5"/>
              </a:gs>
              <a:gs pos="45000">
                <a:schemeClr val="accent2"/>
              </a:gs>
              <a:gs pos="0">
                <a:schemeClr val="accent1"/>
              </a:gs>
            </a:gsLst>
            <a:lin ang="0" scaled="0"/>
          </a:gradFill>
          <a:ln w="12781" cap="flat">
            <a:noFill/>
            <a:prstDash val="solid"/>
            <a:miter/>
          </a:ln>
        </p:spPr>
        <p:txBody>
          <a:bodyPr/>
          <a:lstStyle/>
          <a:p>
            <a:endParaRPr lang="de-DE" baseline="0"/>
          </a:p>
        </p:txBody>
      </p:sp>
      <p:sp>
        <p:nvSpPr>
          <p:cNvPr id="5" name="Bildplatzhalter 4">
            <a:extLst>
              <a:ext uri="{FF2B5EF4-FFF2-40B4-BE49-F238E27FC236}">
                <a16:creationId xmlns:a16="http://schemas.microsoft.com/office/drawing/2014/main" id="{D7DF083B-E9A5-B17A-D3C8-257188CED3B2}"/>
              </a:ext>
            </a:extLst>
          </p:cNvPr>
          <p:cNvSpPr>
            <a:spLocks noGrp="1"/>
          </p:cNvSpPr>
          <p:nvPr>
            <p:ph type="pic" sz="quarter" idx="14" hasCustomPrompt="1"/>
          </p:nvPr>
        </p:nvSpPr>
        <p:spPr>
          <a:xfrm>
            <a:off x="0" y="508576"/>
            <a:ext cx="12192000" cy="6349424"/>
          </a:xfrm>
          <a:custGeom>
            <a:avLst/>
            <a:gdLst>
              <a:gd name="csX0" fmla="*/ 0 w 12192000"/>
              <a:gd name="csY0" fmla="*/ 0 h 6349424"/>
              <a:gd name="csX1" fmla="*/ 7538911 w 12192000"/>
              <a:gd name="csY1" fmla="*/ 0 h 6349424"/>
              <a:gd name="csX2" fmla="*/ 7978833 w 12192000"/>
              <a:gd name="csY2" fmla="*/ 129125 h 6349424"/>
              <a:gd name="csX3" fmla="*/ 8418755 w 12192000"/>
              <a:gd name="csY3" fmla="*/ 258251 h 6349424"/>
              <a:gd name="csX4" fmla="*/ 12192000 w 12192000"/>
              <a:gd name="csY4" fmla="*/ 258251 h 6349424"/>
              <a:gd name="csX5" fmla="*/ 12192000 w 12192000"/>
              <a:gd name="csY5" fmla="*/ 6349424 h 6349424"/>
              <a:gd name="csX6" fmla="*/ 0 w 12192000"/>
              <a:gd name="csY6" fmla="*/ 6349424 h 634942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2000" h="6349424">
                <a:moveTo>
                  <a:pt x="0" y="0"/>
                </a:moveTo>
                <a:lnTo>
                  <a:pt x="7538911" y="0"/>
                </a:lnTo>
                <a:cubicBezTo>
                  <a:pt x="7769548" y="0"/>
                  <a:pt x="7899184" y="67503"/>
                  <a:pt x="7978833" y="129125"/>
                </a:cubicBezTo>
                <a:cubicBezTo>
                  <a:pt x="8058482" y="190748"/>
                  <a:pt x="8187991" y="258251"/>
                  <a:pt x="8418755" y="258251"/>
                </a:cubicBezTo>
                <a:lnTo>
                  <a:pt x="12192000" y="258251"/>
                </a:lnTo>
                <a:lnTo>
                  <a:pt x="12192000" y="6349424"/>
                </a:lnTo>
                <a:lnTo>
                  <a:pt x="0" y="6349424"/>
                </a:lnTo>
                <a:close/>
              </a:path>
            </a:pathLst>
          </a:custGeom>
        </p:spPr>
        <p:txBody>
          <a:bodyPr wrap="square">
            <a:noAutofit/>
          </a:bodyPr>
          <a:lstStyle>
            <a:lvl1pPr>
              <a:defRPr/>
            </a:lvl1pPr>
          </a:lstStyle>
          <a:p>
            <a:r>
              <a:rPr lang="de-DE"/>
              <a:t>Hintergrundbild einfügen</a:t>
            </a:r>
          </a:p>
        </p:txBody>
      </p:sp>
      <p:sp>
        <p:nvSpPr>
          <p:cNvPr id="4" name="Bildplatzhalter 8">
            <a:extLst>
              <a:ext uri="{FF2B5EF4-FFF2-40B4-BE49-F238E27FC236}">
                <a16:creationId xmlns:a16="http://schemas.microsoft.com/office/drawing/2014/main" id="{1165881E-8E88-4C7D-7C35-20FDCC8890EB}"/>
              </a:ext>
            </a:extLst>
          </p:cNvPr>
          <p:cNvSpPr>
            <a:spLocks noGrp="1"/>
          </p:cNvSpPr>
          <p:nvPr>
            <p:ph type="pic" sz="quarter" idx="13" hasCustomPrompt="1"/>
          </p:nvPr>
        </p:nvSpPr>
        <p:spPr>
          <a:xfrm>
            <a:off x="0" y="-252000"/>
            <a:ext cx="12192000" cy="7110000"/>
          </a:xfrm>
          <a:prstGeom prst="rect">
            <a:avLst/>
          </a:prstGeom>
        </p:spPr>
        <p:txBody>
          <a:bodyPr/>
          <a:lstStyle>
            <a:lvl1pPr>
              <a:defRPr/>
            </a:lvl1pPr>
          </a:lstStyle>
          <a:p>
            <a:r>
              <a:rPr lang="de-DE"/>
              <a:t>Struktur einfügen</a:t>
            </a:r>
          </a:p>
          <a:p>
            <a:endParaRPr lang="de-DE"/>
          </a:p>
        </p:txBody>
      </p:sp>
      <p:sp>
        <p:nvSpPr>
          <p:cNvPr id="3" name="Untertitel 2">
            <a:extLst>
              <a:ext uri="{FF2B5EF4-FFF2-40B4-BE49-F238E27FC236}">
                <a16:creationId xmlns:a16="http://schemas.microsoft.com/office/drawing/2014/main" id="{ED891FF4-BCDB-B690-0F12-86AD47150F96}"/>
              </a:ext>
            </a:extLst>
          </p:cNvPr>
          <p:cNvSpPr>
            <a:spLocks noGrp="1"/>
          </p:cNvSpPr>
          <p:nvPr>
            <p:ph type="subTitle" idx="1"/>
          </p:nvPr>
        </p:nvSpPr>
        <p:spPr>
          <a:xfrm>
            <a:off x="4800600" y="4130509"/>
            <a:ext cx="6362155" cy="1186238"/>
          </a:xfrm>
          <a:prstGeom prst="rect">
            <a:avLst/>
          </a:prstGeom>
        </p:spPr>
        <p:txBody>
          <a:bodyPr/>
          <a:lstStyle>
            <a:lvl1pPr marL="0" indent="0" algn="r">
              <a:buNone/>
              <a:defRPr sz="135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2" name="Titel 1">
            <a:extLst>
              <a:ext uri="{FF2B5EF4-FFF2-40B4-BE49-F238E27FC236}">
                <a16:creationId xmlns:a16="http://schemas.microsoft.com/office/drawing/2014/main" id="{9100BD4C-0514-BF5B-8238-AE92B92F7DF7}"/>
              </a:ext>
            </a:extLst>
          </p:cNvPr>
          <p:cNvSpPr>
            <a:spLocks noGrp="1"/>
          </p:cNvSpPr>
          <p:nvPr>
            <p:ph type="ctrTitle"/>
          </p:nvPr>
        </p:nvSpPr>
        <p:spPr>
          <a:xfrm>
            <a:off x="4800599" y="1585655"/>
            <a:ext cx="6362155" cy="2387600"/>
          </a:xfrm>
        </p:spPr>
        <p:txBody>
          <a:bodyPr anchor="b" anchorCtr="0"/>
          <a:lstStyle>
            <a:lvl1pPr algn="r">
              <a:lnSpc>
                <a:spcPts val="5000"/>
              </a:lnSpc>
              <a:defRPr sz="5000">
                <a:solidFill>
                  <a:schemeClr val="bg1"/>
                </a:solidFill>
              </a:defRPr>
            </a:lvl1pPr>
          </a:lstStyle>
          <a:p>
            <a:r>
              <a:rPr lang="de-DE"/>
              <a:t>Mastertitelformat bearbeiten</a:t>
            </a:r>
          </a:p>
        </p:txBody>
      </p:sp>
      <p:pic>
        <p:nvPicPr>
          <p:cNvPr id="32" name="BREKO Logo">
            <a:extLst>
              <a:ext uri="{FF2B5EF4-FFF2-40B4-BE49-F238E27FC236}">
                <a16:creationId xmlns:a16="http://schemas.microsoft.com/office/drawing/2014/main" id="{E59BC1AD-1254-331C-87D1-9B6CC6EF567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9799" y="5903263"/>
            <a:ext cx="1896264" cy="603656"/>
          </a:xfrm>
          <a:prstGeom prst="rect">
            <a:avLst/>
          </a:prstGeom>
        </p:spPr>
      </p:pic>
      <p:pic>
        <p:nvPicPr>
          <p:cNvPr id="43" name="IW Consult Logo">
            <a:extLst>
              <a:ext uri="{FF2B5EF4-FFF2-40B4-BE49-F238E27FC236}">
                <a16:creationId xmlns:a16="http://schemas.microsoft.com/office/drawing/2014/main" id="{EA1CC04A-0405-1613-BE22-97E93617E3F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312709" y="143831"/>
            <a:ext cx="2005112" cy="505018"/>
          </a:xfrm>
          <a:prstGeom prst="rect">
            <a:avLst/>
          </a:prstGeom>
        </p:spPr>
      </p:pic>
    </p:spTree>
    <p:extLst>
      <p:ext uri="{BB962C8B-B14F-4D97-AF65-F5344CB8AC3E}">
        <p14:creationId xmlns:p14="http://schemas.microsoft.com/office/powerpoint/2010/main" val="1050884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chlußfolie">
    <p:bg>
      <p:bgPr>
        <a:solidFill>
          <a:schemeClr val="bg1"/>
        </a:solidFill>
        <a:effectLst/>
      </p:bgPr>
    </p:bg>
    <p:spTree>
      <p:nvGrpSpPr>
        <p:cNvPr id="1" name=""/>
        <p:cNvGrpSpPr/>
        <p:nvPr/>
      </p:nvGrpSpPr>
      <p:grpSpPr>
        <a:xfrm>
          <a:off x="0" y="0"/>
          <a:ext cx="0" cy="0"/>
          <a:chOff x="0" y="0"/>
          <a:chExt cx="0" cy="0"/>
        </a:xfrm>
      </p:grpSpPr>
      <p:sp>
        <p:nvSpPr>
          <p:cNvPr id="39" name="Grafik 37">
            <a:extLst>
              <a:ext uri="{FF2B5EF4-FFF2-40B4-BE49-F238E27FC236}">
                <a16:creationId xmlns:a16="http://schemas.microsoft.com/office/drawing/2014/main" id="{896964F0-8BE2-9DD2-A663-C5DCAD2EE414}"/>
              </a:ext>
            </a:extLst>
          </p:cNvPr>
          <p:cNvSpPr>
            <a:spLocks/>
          </p:cNvSpPr>
          <p:nvPr/>
        </p:nvSpPr>
        <p:spPr>
          <a:xfrm>
            <a:off x="-170913" y="6091173"/>
            <a:ext cx="12534392" cy="766827"/>
          </a:xfrm>
          <a:custGeom>
            <a:avLst/>
            <a:gdLst>
              <a:gd name="csX0" fmla="*/ 12534392 w 12534392"/>
              <a:gd name="csY0" fmla="*/ 0 h 766827"/>
              <a:gd name="csX1" fmla="*/ 8589668 w 12534392"/>
              <a:gd name="csY1" fmla="*/ 0 h 766827"/>
              <a:gd name="csX2" fmla="*/ 8149746 w 12534392"/>
              <a:gd name="csY2" fmla="*/ 129126 h 766827"/>
              <a:gd name="csX3" fmla="*/ 7709824 w 12534392"/>
              <a:gd name="csY3" fmla="*/ 258251 h 766827"/>
              <a:gd name="csX4" fmla="*/ 0 w 12534392"/>
              <a:gd name="csY4" fmla="*/ 258251 h 766827"/>
              <a:gd name="csX5" fmla="*/ 0 w 12534392"/>
              <a:gd name="csY5" fmla="*/ 766827 h 766827"/>
              <a:gd name="csX6" fmla="*/ 12534392 w 12534392"/>
              <a:gd name="csY6" fmla="*/ 766827 h 766827"/>
              <a:gd name="csX7" fmla="*/ 12534392 w 12534392"/>
              <a:gd name="csY7" fmla="*/ 0 h 766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534392" h="766827">
                <a:moveTo>
                  <a:pt x="12534392" y="0"/>
                </a:moveTo>
                <a:lnTo>
                  <a:pt x="8589668" y="0"/>
                </a:lnTo>
                <a:cubicBezTo>
                  <a:pt x="8358904" y="0"/>
                  <a:pt x="8229395" y="67503"/>
                  <a:pt x="8149746" y="129126"/>
                </a:cubicBezTo>
                <a:cubicBezTo>
                  <a:pt x="8070097" y="190748"/>
                  <a:pt x="7940461" y="258251"/>
                  <a:pt x="7709824" y="258251"/>
                </a:cubicBezTo>
                <a:lnTo>
                  <a:pt x="0" y="258251"/>
                </a:lnTo>
                <a:lnTo>
                  <a:pt x="0" y="766827"/>
                </a:lnTo>
                <a:lnTo>
                  <a:pt x="12534392" y="766827"/>
                </a:lnTo>
                <a:lnTo>
                  <a:pt x="12534392" y="0"/>
                </a:lnTo>
                <a:close/>
              </a:path>
            </a:pathLst>
          </a:custGeom>
          <a:gradFill>
            <a:gsLst>
              <a:gs pos="100000">
                <a:schemeClr val="accent5"/>
              </a:gs>
              <a:gs pos="45000">
                <a:schemeClr val="accent2"/>
              </a:gs>
              <a:gs pos="0">
                <a:schemeClr val="accent1"/>
              </a:gs>
            </a:gsLst>
            <a:lin ang="0" scaled="0"/>
          </a:gradFill>
          <a:ln w="12781" cap="flat">
            <a:noFill/>
            <a:prstDash val="solid"/>
            <a:miter/>
          </a:ln>
        </p:spPr>
        <p:txBody>
          <a:bodyPr/>
          <a:lstStyle/>
          <a:p>
            <a:endParaRPr lang="de-DE"/>
          </a:p>
        </p:txBody>
      </p:sp>
      <p:sp>
        <p:nvSpPr>
          <p:cNvPr id="4" name="Bildplatzhalter 8">
            <a:extLst>
              <a:ext uri="{FF2B5EF4-FFF2-40B4-BE49-F238E27FC236}">
                <a16:creationId xmlns:a16="http://schemas.microsoft.com/office/drawing/2014/main" id="{1165881E-8E88-4C7D-7C35-20FDCC8890EB}"/>
              </a:ext>
            </a:extLst>
          </p:cNvPr>
          <p:cNvSpPr>
            <a:spLocks noGrp="1"/>
          </p:cNvSpPr>
          <p:nvPr>
            <p:ph type="pic" sz="quarter" idx="13" hasCustomPrompt="1"/>
          </p:nvPr>
        </p:nvSpPr>
        <p:spPr>
          <a:xfrm>
            <a:off x="0" y="-252000"/>
            <a:ext cx="12192000" cy="7110000"/>
          </a:xfrm>
          <a:prstGeom prst="rect">
            <a:avLst/>
          </a:prstGeom>
        </p:spPr>
        <p:txBody>
          <a:bodyPr/>
          <a:lstStyle>
            <a:lvl1pPr>
              <a:defRPr/>
            </a:lvl1pPr>
          </a:lstStyle>
          <a:p>
            <a:r>
              <a:rPr lang="de-DE"/>
              <a:t>Struktur einfügen</a:t>
            </a:r>
          </a:p>
          <a:p>
            <a:r>
              <a:rPr lang="de-DE"/>
              <a:t>      </a:t>
            </a:r>
          </a:p>
        </p:txBody>
      </p:sp>
    </p:spTree>
    <p:extLst>
      <p:ext uri="{BB962C8B-B14F-4D97-AF65-F5344CB8AC3E}">
        <p14:creationId xmlns:p14="http://schemas.microsoft.com/office/powerpoint/2010/main" val="10720369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elfolie_Überschrift oben">
    <p:bg>
      <p:bgPr>
        <a:solidFill>
          <a:schemeClr val="bg1"/>
        </a:solidFill>
        <a:effectLst/>
      </p:bgPr>
    </p:bg>
    <p:spTree>
      <p:nvGrpSpPr>
        <p:cNvPr id="1" name=""/>
        <p:cNvGrpSpPr/>
        <p:nvPr/>
      </p:nvGrpSpPr>
      <p:grpSpPr>
        <a:xfrm>
          <a:off x="0" y="0"/>
          <a:ext cx="0" cy="0"/>
          <a:chOff x="0" y="0"/>
          <a:chExt cx="0" cy="0"/>
        </a:xfrm>
      </p:grpSpPr>
      <p:sp>
        <p:nvSpPr>
          <p:cNvPr id="7" name="Grafik 37">
            <a:extLst>
              <a:ext uri="{FF2B5EF4-FFF2-40B4-BE49-F238E27FC236}">
                <a16:creationId xmlns:a16="http://schemas.microsoft.com/office/drawing/2014/main" id="{18547D41-551F-7048-E36B-8A72CAA07B70}"/>
              </a:ext>
            </a:extLst>
          </p:cNvPr>
          <p:cNvSpPr>
            <a:spLocks/>
          </p:cNvSpPr>
          <p:nvPr userDrawn="1"/>
        </p:nvSpPr>
        <p:spPr>
          <a:xfrm flipV="1">
            <a:off x="-170913" y="-596773"/>
            <a:ext cx="12534392" cy="766827"/>
          </a:xfrm>
          <a:prstGeom prst="rect">
            <a:avLst/>
          </a:prstGeom>
          <a:gradFill>
            <a:gsLst>
              <a:gs pos="100000">
                <a:schemeClr val="accent5"/>
              </a:gs>
              <a:gs pos="45000">
                <a:schemeClr val="accent2"/>
              </a:gs>
              <a:gs pos="0">
                <a:schemeClr val="accent1"/>
              </a:gs>
            </a:gsLst>
            <a:lin ang="0" scaled="0"/>
          </a:gradFill>
          <a:ln w="12781" cap="flat">
            <a:noFill/>
            <a:prstDash val="solid"/>
            <a:miter/>
          </a:ln>
        </p:spPr>
        <p:txBody>
          <a:bodyPr/>
          <a:lstStyle/>
          <a:p>
            <a:endParaRPr lang="de-DE"/>
          </a:p>
        </p:txBody>
      </p:sp>
      <p:sp>
        <p:nvSpPr>
          <p:cNvPr id="6" name="Ellipse 5">
            <a:extLst>
              <a:ext uri="{FF2B5EF4-FFF2-40B4-BE49-F238E27FC236}">
                <a16:creationId xmlns:a16="http://schemas.microsoft.com/office/drawing/2014/main" id="{4CF1B2DE-9DDC-32EB-AD68-84ACFBE81C0D}"/>
              </a:ext>
            </a:extLst>
          </p:cNvPr>
          <p:cNvSpPr/>
          <p:nvPr userDrawn="1"/>
        </p:nvSpPr>
        <p:spPr>
          <a:xfrm>
            <a:off x="8229434" y="4585257"/>
            <a:ext cx="4549941" cy="4549941"/>
          </a:xfrm>
          <a:prstGeom prst="ellipse">
            <a:avLst/>
          </a:prstGeom>
          <a:solidFill>
            <a:schemeClr val="tx2">
              <a:alpha val="34000"/>
            </a:schemeClr>
          </a:solidFill>
          <a:ln>
            <a:noFill/>
          </a:ln>
          <a:effectLst>
            <a:softEdge rad="558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Grafik 13">
            <a:extLst>
              <a:ext uri="{FF2B5EF4-FFF2-40B4-BE49-F238E27FC236}">
                <a16:creationId xmlns:a16="http://schemas.microsoft.com/office/drawing/2014/main" id="{EA07675A-ADC0-8E87-C9DE-50A23233C3F2}"/>
              </a:ext>
            </a:extLst>
          </p:cNvPr>
          <p:cNvSpPr/>
          <p:nvPr/>
        </p:nvSpPr>
        <p:spPr>
          <a:xfrm flipV="1">
            <a:off x="-170913" y="0"/>
            <a:ext cx="12534392" cy="766827"/>
          </a:xfrm>
          <a:custGeom>
            <a:avLst/>
            <a:gdLst>
              <a:gd name="csX0" fmla="*/ 12534392 w 12534392"/>
              <a:gd name="csY0" fmla="*/ 0 h 766827"/>
              <a:gd name="csX1" fmla="*/ 8589668 w 12534392"/>
              <a:gd name="csY1" fmla="*/ 0 h 766827"/>
              <a:gd name="csX2" fmla="*/ 8149746 w 12534392"/>
              <a:gd name="csY2" fmla="*/ 129126 h 766827"/>
              <a:gd name="csX3" fmla="*/ 7709824 w 12534392"/>
              <a:gd name="csY3" fmla="*/ 258251 h 766827"/>
              <a:gd name="csX4" fmla="*/ 0 w 12534392"/>
              <a:gd name="csY4" fmla="*/ 258251 h 766827"/>
              <a:gd name="csX5" fmla="*/ 0 w 12534392"/>
              <a:gd name="csY5" fmla="*/ 766827 h 766827"/>
              <a:gd name="csX6" fmla="*/ 12534392 w 12534392"/>
              <a:gd name="csY6" fmla="*/ 766827 h 766827"/>
              <a:gd name="csX7" fmla="*/ 12534392 w 12534392"/>
              <a:gd name="csY7" fmla="*/ 0 h 766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534392" h="766827">
                <a:moveTo>
                  <a:pt x="12534392" y="0"/>
                </a:moveTo>
                <a:lnTo>
                  <a:pt x="8589668" y="0"/>
                </a:lnTo>
                <a:cubicBezTo>
                  <a:pt x="8358904" y="0"/>
                  <a:pt x="8229395" y="67503"/>
                  <a:pt x="8149746" y="129126"/>
                </a:cubicBezTo>
                <a:cubicBezTo>
                  <a:pt x="8070097" y="190748"/>
                  <a:pt x="7940461" y="258251"/>
                  <a:pt x="7709824" y="258251"/>
                </a:cubicBezTo>
                <a:lnTo>
                  <a:pt x="0" y="258251"/>
                </a:lnTo>
                <a:lnTo>
                  <a:pt x="0" y="766827"/>
                </a:lnTo>
                <a:lnTo>
                  <a:pt x="12534392" y="766827"/>
                </a:lnTo>
                <a:lnTo>
                  <a:pt x="12534392" y="0"/>
                </a:lnTo>
                <a:close/>
              </a:path>
            </a:pathLst>
          </a:custGeom>
          <a:gradFill>
            <a:gsLst>
              <a:gs pos="100000">
                <a:schemeClr val="accent5"/>
              </a:gs>
              <a:gs pos="45000">
                <a:schemeClr val="accent2"/>
              </a:gs>
              <a:gs pos="0">
                <a:schemeClr val="accent1"/>
              </a:gs>
            </a:gsLst>
            <a:lin ang="0" scaled="0"/>
          </a:gradFill>
          <a:ln w="12781" cap="flat">
            <a:noFill/>
            <a:prstDash val="solid"/>
            <a:miter/>
          </a:ln>
        </p:spPr>
        <p:txBody>
          <a:bodyPr/>
          <a:lstStyle/>
          <a:p>
            <a:endParaRPr lang="de-DE"/>
          </a:p>
        </p:txBody>
      </p:sp>
      <p:sp>
        <p:nvSpPr>
          <p:cNvPr id="21" name="Bildplatzhalter 8">
            <a:extLst>
              <a:ext uri="{FF2B5EF4-FFF2-40B4-BE49-F238E27FC236}">
                <a16:creationId xmlns:a16="http://schemas.microsoft.com/office/drawing/2014/main" id="{B77834B4-80A8-ACA6-104C-DDC388F5EFB9}"/>
              </a:ext>
            </a:extLst>
          </p:cNvPr>
          <p:cNvSpPr>
            <a:spLocks noGrp="1"/>
          </p:cNvSpPr>
          <p:nvPr>
            <p:ph type="pic" sz="quarter" idx="13"/>
          </p:nvPr>
        </p:nvSpPr>
        <p:spPr>
          <a:xfrm>
            <a:off x="0" y="-252000"/>
            <a:ext cx="12192000" cy="7110000"/>
          </a:xfrm>
          <a:prstGeom prst="rect">
            <a:avLst/>
          </a:prstGeom>
        </p:spPr>
        <p:txBody>
          <a:bodyPr/>
          <a:lstStyle/>
          <a:p>
            <a:endParaRPr lang="de-DE"/>
          </a:p>
        </p:txBody>
      </p:sp>
      <p:sp>
        <p:nvSpPr>
          <p:cNvPr id="3" name="Fußzeilenplatzhalter 2">
            <a:extLst>
              <a:ext uri="{FF2B5EF4-FFF2-40B4-BE49-F238E27FC236}">
                <a16:creationId xmlns:a16="http://schemas.microsoft.com/office/drawing/2014/main" id="{1D0CEC27-A5AE-78E2-B4E0-ADB3E4CE83FB}"/>
              </a:ext>
            </a:extLst>
          </p:cNvPr>
          <p:cNvSpPr>
            <a:spLocks noGrp="1"/>
          </p:cNvSpPr>
          <p:nvPr>
            <p:ph type="ftr" sz="quarter" idx="10"/>
          </p:nvPr>
        </p:nvSpPr>
        <p:spPr/>
        <p:txBody>
          <a:bodyPr/>
          <a:lstStyle>
            <a:lvl1pPr>
              <a:defRPr>
                <a:solidFill>
                  <a:schemeClr val="bg1"/>
                </a:solidFill>
              </a:defRPr>
            </a:lvl1pPr>
          </a:lstStyle>
          <a:p>
            <a:r>
              <a:rPr lang="de-DE">
                <a:solidFill>
                  <a:schemeClr val="bg1"/>
                </a:solidFill>
              </a:rPr>
              <a:t>BREKO Marktanalyse 2026</a:t>
            </a:r>
          </a:p>
        </p:txBody>
      </p:sp>
      <p:sp>
        <p:nvSpPr>
          <p:cNvPr id="4" name="Foliennummernplatzhalter 3">
            <a:extLst>
              <a:ext uri="{FF2B5EF4-FFF2-40B4-BE49-F238E27FC236}">
                <a16:creationId xmlns:a16="http://schemas.microsoft.com/office/drawing/2014/main" id="{772B7493-587C-DE84-97A3-94BA2F79D9E4}"/>
              </a:ext>
            </a:extLst>
          </p:cNvPr>
          <p:cNvSpPr>
            <a:spLocks noGrp="1"/>
          </p:cNvSpPr>
          <p:nvPr>
            <p:ph type="sldNum" sz="quarter" idx="11"/>
          </p:nvPr>
        </p:nvSpPr>
        <p:spPr/>
        <p:txBody>
          <a:bodyPr/>
          <a:lstStyle>
            <a:lvl1pPr>
              <a:defRPr>
                <a:solidFill>
                  <a:schemeClr val="bg1"/>
                </a:solidFill>
              </a:defRPr>
            </a:lvl1pPr>
          </a:lstStyle>
          <a:p>
            <a:fld id="{7A75A898-F2F4-40F3-B700-6EAF5C28D57E}" type="slidenum">
              <a:rPr lang="de-DE" smtClean="0"/>
              <a:pPr/>
              <a:t>‹Nr.›</a:t>
            </a:fld>
            <a:endParaRPr lang="de-DE"/>
          </a:p>
        </p:txBody>
      </p:sp>
      <p:sp>
        <p:nvSpPr>
          <p:cNvPr id="2" name="Titel 1">
            <a:extLst>
              <a:ext uri="{FF2B5EF4-FFF2-40B4-BE49-F238E27FC236}">
                <a16:creationId xmlns:a16="http://schemas.microsoft.com/office/drawing/2014/main" id="{D7530614-7789-1B59-B3DB-D60A4F712C59}"/>
              </a:ext>
            </a:extLst>
          </p:cNvPr>
          <p:cNvSpPr>
            <a:spLocks noGrp="1"/>
          </p:cNvSpPr>
          <p:nvPr>
            <p:ph type="title"/>
          </p:nvPr>
        </p:nvSpPr>
        <p:spPr>
          <a:xfrm>
            <a:off x="1938635" y="1954800"/>
            <a:ext cx="9221365" cy="2714400"/>
          </a:xfrm>
        </p:spPr>
        <p:txBody>
          <a:bodyPr anchor="t" anchorCtr="0"/>
          <a:lstStyle>
            <a:lvl1pPr>
              <a:lnSpc>
                <a:spcPts val="5000"/>
              </a:lnSpc>
              <a:defRPr sz="5000">
                <a:solidFill>
                  <a:schemeClr val="bg1"/>
                </a:solidFill>
              </a:defRPr>
            </a:lvl1pPr>
          </a:lstStyle>
          <a:p>
            <a:r>
              <a:rPr lang="de-DE"/>
              <a:t>Mastertitelformat bearbeiten</a:t>
            </a:r>
          </a:p>
        </p:txBody>
      </p:sp>
      <p:sp>
        <p:nvSpPr>
          <p:cNvPr id="19" name="Textplatzhalter 18">
            <a:extLst>
              <a:ext uri="{FF2B5EF4-FFF2-40B4-BE49-F238E27FC236}">
                <a16:creationId xmlns:a16="http://schemas.microsoft.com/office/drawing/2014/main" id="{9FE06FE1-664E-CBA7-B51F-E8E939B03BE2}"/>
              </a:ext>
            </a:extLst>
          </p:cNvPr>
          <p:cNvSpPr>
            <a:spLocks noGrp="1"/>
          </p:cNvSpPr>
          <p:nvPr>
            <p:ph type="body" sz="quarter" idx="12" hasCustomPrompt="1"/>
          </p:nvPr>
        </p:nvSpPr>
        <p:spPr>
          <a:xfrm>
            <a:off x="9072000" y="-108418"/>
            <a:ext cx="2088000" cy="2663825"/>
          </a:xfrm>
          <a:prstGeom prst="rect">
            <a:avLst/>
          </a:prstGeom>
        </p:spPr>
        <p:txBody>
          <a:bodyPr/>
          <a:lstStyle>
            <a:lvl1pPr algn="r">
              <a:defRPr sz="18000" b="0">
                <a:solidFill>
                  <a:schemeClr val="bg1"/>
                </a:solidFill>
                <a:latin typeface="IBM Plex Sans ExtraLight" panose="020B0503050203000203" pitchFamily="34" charset="0"/>
              </a:defRPr>
            </a:lvl1pPr>
          </a:lstStyle>
          <a:p>
            <a:pPr lvl="0"/>
            <a:r>
              <a:rPr lang="de-DE"/>
              <a:t>4</a:t>
            </a:r>
          </a:p>
        </p:txBody>
      </p:sp>
      <p:sp>
        <p:nvSpPr>
          <p:cNvPr id="8" name="Firmenname">
            <a:extLst>
              <a:ext uri="{FF2B5EF4-FFF2-40B4-BE49-F238E27FC236}">
                <a16:creationId xmlns:a16="http://schemas.microsoft.com/office/drawing/2014/main" id="{4CC0B2BA-A4B8-824B-8FD7-CE28C9ECB761}"/>
              </a:ext>
            </a:extLst>
          </p:cNvPr>
          <p:cNvSpPr txBox="1"/>
          <p:nvPr userDrawn="1"/>
        </p:nvSpPr>
        <p:spPr>
          <a:xfrm>
            <a:off x="8630866" y="6559200"/>
            <a:ext cx="2973759" cy="303255"/>
          </a:xfrm>
          <a:prstGeom prst="rect">
            <a:avLst/>
          </a:prstGeom>
          <a:noFill/>
        </p:spPr>
        <p:txBody>
          <a:bodyPr wrap="square" lIns="0" tIns="0" rIns="0" bIns="0" rtlCol="0">
            <a:noAutofit/>
          </a:bodyPr>
          <a:lstStyle/>
          <a:p>
            <a:pPr algn="r"/>
            <a:r>
              <a:rPr lang="de-DE" sz="700">
                <a:solidFill>
                  <a:schemeClr val="bg1"/>
                </a:solidFill>
              </a:rPr>
              <a:t>BREKO German Broadband </a:t>
            </a:r>
            <a:r>
              <a:rPr lang="de-DE" sz="700" err="1">
                <a:solidFill>
                  <a:schemeClr val="bg1"/>
                </a:solidFill>
              </a:rPr>
              <a:t>Association</a:t>
            </a:r>
            <a:r>
              <a:rPr lang="de-DE" sz="700">
                <a:solidFill>
                  <a:schemeClr val="bg1"/>
                </a:solidFill>
              </a:rPr>
              <a:t> | IW </a:t>
            </a:r>
            <a:r>
              <a:rPr lang="de-DE" sz="700" err="1">
                <a:solidFill>
                  <a:schemeClr val="bg1"/>
                </a:solidFill>
              </a:rPr>
              <a:t>Consult</a:t>
            </a:r>
            <a:endParaRPr lang="de-DE" sz="700">
              <a:solidFill>
                <a:schemeClr val="bg1"/>
              </a:solidFill>
            </a:endParaRPr>
          </a:p>
        </p:txBody>
      </p:sp>
    </p:spTree>
    <p:extLst>
      <p:ext uri="{BB962C8B-B14F-4D97-AF65-F5344CB8AC3E}">
        <p14:creationId xmlns:p14="http://schemas.microsoft.com/office/powerpoint/2010/main" val="2381027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Kapitelfolie_Überschrift unten">
    <p:bg>
      <p:bgPr>
        <a:solidFill>
          <a:schemeClr val="bg1"/>
        </a:solidFill>
        <a:effectLst/>
      </p:bgPr>
    </p:bg>
    <p:spTree>
      <p:nvGrpSpPr>
        <p:cNvPr id="1" name=""/>
        <p:cNvGrpSpPr/>
        <p:nvPr/>
      </p:nvGrpSpPr>
      <p:grpSpPr>
        <a:xfrm>
          <a:off x="0" y="0"/>
          <a:ext cx="0" cy="0"/>
          <a:chOff x="0" y="0"/>
          <a:chExt cx="0" cy="0"/>
        </a:xfrm>
      </p:grpSpPr>
      <p:sp>
        <p:nvSpPr>
          <p:cNvPr id="7" name="Grafik 37">
            <a:extLst>
              <a:ext uri="{FF2B5EF4-FFF2-40B4-BE49-F238E27FC236}">
                <a16:creationId xmlns:a16="http://schemas.microsoft.com/office/drawing/2014/main" id="{BC818663-B43B-17C4-8611-67DDD3326B94}"/>
              </a:ext>
            </a:extLst>
          </p:cNvPr>
          <p:cNvSpPr>
            <a:spLocks/>
          </p:cNvSpPr>
          <p:nvPr userDrawn="1"/>
        </p:nvSpPr>
        <p:spPr>
          <a:xfrm flipV="1">
            <a:off x="-170913" y="-596773"/>
            <a:ext cx="12534392" cy="766827"/>
          </a:xfrm>
          <a:prstGeom prst="rect">
            <a:avLst/>
          </a:prstGeom>
          <a:gradFill>
            <a:gsLst>
              <a:gs pos="100000">
                <a:schemeClr val="accent5"/>
              </a:gs>
              <a:gs pos="45000">
                <a:schemeClr val="accent2"/>
              </a:gs>
              <a:gs pos="0">
                <a:schemeClr val="accent1"/>
              </a:gs>
            </a:gsLst>
            <a:lin ang="0" scaled="0"/>
          </a:gradFill>
          <a:ln w="12781" cap="flat">
            <a:noFill/>
            <a:prstDash val="solid"/>
            <a:miter/>
          </a:ln>
        </p:spPr>
        <p:txBody>
          <a:bodyPr/>
          <a:lstStyle/>
          <a:p>
            <a:endParaRPr lang="de-DE"/>
          </a:p>
        </p:txBody>
      </p:sp>
      <p:sp>
        <p:nvSpPr>
          <p:cNvPr id="6" name="Ellipse 5">
            <a:extLst>
              <a:ext uri="{FF2B5EF4-FFF2-40B4-BE49-F238E27FC236}">
                <a16:creationId xmlns:a16="http://schemas.microsoft.com/office/drawing/2014/main" id="{E930E4E0-8616-09A8-846F-455079CDFD8F}"/>
              </a:ext>
            </a:extLst>
          </p:cNvPr>
          <p:cNvSpPr/>
          <p:nvPr userDrawn="1"/>
        </p:nvSpPr>
        <p:spPr>
          <a:xfrm>
            <a:off x="8229434" y="4585257"/>
            <a:ext cx="4549941" cy="4549941"/>
          </a:xfrm>
          <a:prstGeom prst="ellipse">
            <a:avLst/>
          </a:prstGeom>
          <a:solidFill>
            <a:schemeClr val="tx2">
              <a:alpha val="34000"/>
            </a:schemeClr>
          </a:solidFill>
          <a:ln>
            <a:noFill/>
          </a:ln>
          <a:effectLst>
            <a:softEdge rad="558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Grafik 13">
            <a:extLst>
              <a:ext uri="{FF2B5EF4-FFF2-40B4-BE49-F238E27FC236}">
                <a16:creationId xmlns:a16="http://schemas.microsoft.com/office/drawing/2014/main" id="{EA07675A-ADC0-8E87-C9DE-50A23233C3F2}"/>
              </a:ext>
            </a:extLst>
          </p:cNvPr>
          <p:cNvSpPr/>
          <p:nvPr/>
        </p:nvSpPr>
        <p:spPr>
          <a:xfrm flipV="1">
            <a:off x="-170913" y="0"/>
            <a:ext cx="12534392" cy="766827"/>
          </a:xfrm>
          <a:custGeom>
            <a:avLst/>
            <a:gdLst>
              <a:gd name="csX0" fmla="*/ 12534392 w 12534392"/>
              <a:gd name="csY0" fmla="*/ 0 h 766827"/>
              <a:gd name="csX1" fmla="*/ 8589668 w 12534392"/>
              <a:gd name="csY1" fmla="*/ 0 h 766827"/>
              <a:gd name="csX2" fmla="*/ 8149746 w 12534392"/>
              <a:gd name="csY2" fmla="*/ 129126 h 766827"/>
              <a:gd name="csX3" fmla="*/ 7709824 w 12534392"/>
              <a:gd name="csY3" fmla="*/ 258251 h 766827"/>
              <a:gd name="csX4" fmla="*/ 0 w 12534392"/>
              <a:gd name="csY4" fmla="*/ 258251 h 766827"/>
              <a:gd name="csX5" fmla="*/ 0 w 12534392"/>
              <a:gd name="csY5" fmla="*/ 766827 h 766827"/>
              <a:gd name="csX6" fmla="*/ 12534392 w 12534392"/>
              <a:gd name="csY6" fmla="*/ 766827 h 766827"/>
              <a:gd name="csX7" fmla="*/ 12534392 w 12534392"/>
              <a:gd name="csY7" fmla="*/ 0 h 766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534392" h="766827">
                <a:moveTo>
                  <a:pt x="12534392" y="0"/>
                </a:moveTo>
                <a:lnTo>
                  <a:pt x="8589668" y="0"/>
                </a:lnTo>
                <a:cubicBezTo>
                  <a:pt x="8358904" y="0"/>
                  <a:pt x="8229395" y="67503"/>
                  <a:pt x="8149746" y="129126"/>
                </a:cubicBezTo>
                <a:cubicBezTo>
                  <a:pt x="8070097" y="190748"/>
                  <a:pt x="7940461" y="258251"/>
                  <a:pt x="7709824" y="258251"/>
                </a:cubicBezTo>
                <a:lnTo>
                  <a:pt x="0" y="258251"/>
                </a:lnTo>
                <a:lnTo>
                  <a:pt x="0" y="766827"/>
                </a:lnTo>
                <a:lnTo>
                  <a:pt x="12534392" y="766827"/>
                </a:lnTo>
                <a:lnTo>
                  <a:pt x="12534392" y="0"/>
                </a:lnTo>
                <a:close/>
              </a:path>
            </a:pathLst>
          </a:custGeom>
          <a:gradFill>
            <a:gsLst>
              <a:gs pos="100000">
                <a:schemeClr val="accent5"/>
              </a:gs>
              <a:gs pos="45000">
                <a:schemeClr val="accent2"/>
              </a:gs>
              <a:gs pos="0">
                <a:schemeClr val="accent1"/>
              </a:gs>
            </a:gsLst>
            <a:lin ang="0" scaled="0"/>
          </a:gradFill>
          <a:ln w="12781" cap="flat">
            <a:noFill/>
            <a:prstDash val="solid"/>
            <a:miter/>
          </a:ln>
        </p:spPr>
        <p:txBody>
          <a:bodyPr/>
          <a:lstStyle/>
          <a:p>
            <a:endParaRPr lang="de-DE"/>
          </a:p>
        </p:txBody>
      </p:sp>
      <p:sp>
        <p:nvSpPr>
          <p:cNvPr id="21" name="Bildplatzhalter 8">
            <a:extLst>
              <a:ext uri="{FF2B5EF4-FFF2-40B4-BE49-F238E27FC236}">
                <a16:creationId xmlns:a16="http://schemas.microsoft.com/office/drawing/2014/main" id="{B77834B4-80A8-ACA6-104C-DDC388F5EFB9}"/>
              </a:ext>
            </a:extLst>
          </p:cNvPr>
          <p:cNvSpPr>
            <a:spLocks noGrp="1"/>
          </p:cNvSpPr>
          <p:nvPr>
            <p:ph type="pic" sz="quarter" idx="13"/>
          </p:nvPr>
        </p:nvSpPr>
        <p:spPr>
          <a:xfrm>
            <a:off x="0" y="-252000"/>
            <a:ext cx="12192000" cy="7110000"/>
          </a:xfrm>
          <a:prstGeom prst="rect">
            <a:avLst/>
          </a:prstGeom>
        </p:spPr>
        <p:txBody>
          <a:bodyPr/>
          <a:lstStyle/>
          <a:p>
            <a:endParaRPr lang="de-DE"/>
          </a:p>
        </p:txBody>
      </p:sp>
      <p:sp>
        <p:nvSpPr>
          <p:cNvPr id="3" name="Fußzeilenplatzhalter 2">
            <a:extLst>
              <a:ext uri="{FF2B5EF4-FFF2-40B4-BE49-F238E27FC236}">
                <a16:creationId xmlns:a16="http://schemas.microsoft.com/office/drawing/2014/main" id="{1D0CEC27-A5AE-78E2-B4E0-ADB3E4CE83FB}"/>
              </a:ext>
            </a:extLst>
          </p:cNvPr>
          <p:cNvSpPr>
            <a:spLocks noGrp="1"/>
          </p:cNvSpPr>
          <p:nvPr>
            <p:ph type="ftr" sz="quarter" idx="10"/>
          </p:nvPr>
        </p:nvSpPr>
        <p:spPr/>
        <p:txBody>
          <a:bodyPr/>
          <a:lstStyle>
            <a:lvl1pPr>
              <a:defRPr>
                <a:solidFill>
                  <a:schemeClr val="bg1"/>
                </a:solidFill>
              </a:defRPr>
            </a:lvl1pPr>
          </a:lstStyle>
          <a:p>
            <a:r>
              <a:rPr lang="de-DE">
                <a:solidFill>
                  <a:schemeClr val="bg1"/>
                </a:solidFill>
              </a:rPr>
              <a:t>BREKO Marktanalyse 2026</a:t>
            </a:r>
          </a:p>
        </p:txBody>
      </p:sp>
      <p:sp>
        <p:nvSpPr>
          <p:cNvPr id="4" name="Foliennummernplatzhalter 3">
            <a:extLst>
              <a:ext uri="{FF2B5EF4-FFF2-40B4-BE49-F238E27FC236}">
                <a16:creationId xmlns:a16="http://schemas.microsoft.com/office/drawing/2014/main" id="{772B7493-587C-DE84-97A3-94BA2F79D9E4}"/>
              </a:ext>
            </a:extLst>
          </p:cNvPr>
          <p:cNvSpPr>
            <a:spLocks noGrp="1"/>
          </p:cNvSpPr>
          <p:nvPr>
            <p:ph type="sldNum" sz="quarter" idx="11"/>
          </p:nvPr>
        </p:nvSpPr>
        <p:spPr/>
        <p:txBody>
          <a:bodyPr/>
          <a:lstStyle>
            <a:lvl1pPr>
              <a:defRPr>
                <a:solidFill>
                  <a:schemeClr val="bg1"/>
                </a:solidFill>
              </a:defRPr>
            </a:lvl1pPr>
          </a:lstStyle>
          <a:p>
            <a:fld id="{7A75A898-F2F4-40F3-B700-6EAF5C28D57E}" type="slidenum">
              <a:rPr lang="de-DE" smtClean="0"/>
              <a:pPr/>
              <a:t>‹Nr.›</a:t>
            </a:fld>
            <a:endParaRPr lang="de-DE"/>
          </a:p>
        </p:txBody>
      </p:sp>
      <p:sp>
        <p:nvSpPr>
          <p:cNvPr id="2" name="Titel 1">
            <a:extLst>
              <a:ext uri="{FF2B5EF4-FFF2-40B4-BE49-F238E27FC236}">
                <a16:creationId xmlns:a16="http://schemas.microsoft.com/office/drawing/2014/main" id="{D7530614-7789-1B59-B3DB-D60A4F712C59}"/>
              </a:ext>
            </a:extLst>
          </p:cNvPr>
          <p:cNvSpPr>
            <a:spLocks noGrp="1"/>
          </p:cNvSpPr>
          <p:nvPr>
            <p:ph type="title"/>
          </p:nvPr>
        </p:nvSpPr>
        <p:spPr>
          <a:xfrm>
            <a:off x="1938635" y="2555407"/>
            <a:ext cx="9221365" cy="2715653"/>
          </a:xfrm>
        </p:spPr>
        <p:txBody>
          <a:bodyPr anchor="b" anchorCtr="0"/>
          <a:lstStyle>
            <a:lvl1pPr>
              <a:lnSpc>
                <a:spcPts val="5000"/>
              </a:lnSpc>
              <a:defRPr sz="5000">
                <a:solidFill>
                  <a:schemeClr val="bg1"/>
                </a:solidFill>
              </a:defRPr>
            </a:lvl1pPr>
          </a:lstStyle>
          <a:p>
            <a:r>
              <a:rPr lang="de-DE"/>
              <a:t>Mastertitelformat bearbeiten</a:t>
            </a:r>
          </a:p>
        </p:txBody>
      </p:sp>
      <p:sp>
        <p:nvSpPr>
          <p:cNvPr id="19" name="Textplatzhalter 18">
            <a:extLst>
              <a:ext uri="{FF2B5EF4-FFF2-40B4-BE49-F238E27FC236}">
                <a16:creationId xmlns:a16="http://schemas.microsoft.com/office/drawing/2014/main" id="{9FE06FE1-664E-CBA7-B51F-E8E939B03BE2}"/>
              </a:ext>
            </a:extLst>
          </p:cNvPr>
          <p:cNvSpPr>
            <a:spLocks noGrp="1"/>
          </p:cNvSpPr>
          <p:nvPr>
            <p:ph type="body" sz="quarter" idx="12" hasCustomPrompt="1"/>
          </p:nvPr>
        </p:nvSpPr>
        <p:spPr>
          <a:xfrm>
            <a:off x="9072000" y="-108418"/>
            <a:ext cx="2088000" cy="2663825"/>
          </a:xfrm>
          <a:prstGeom prst="rect">
            <a:avLst/>
          </a:prstGeom>
        </p:spPr>
        <p:txBody>
          <a:bodyPr/>
          <a:lstStyle>
            <a:lvl1pPr algn="r">
              <a:defRPr sz="18000" b="0">
                <a:solidFill>
                  <a:schemeClr val="bg1"/>
                </a:solidFill>
                <a:latin typeface="IBM Plex Sans ExtraLight" panose="020B0503050203000203" pitchFamily="34" charset="0"/>
              </a:defRPr>
            </a:lvl1pPr>
          </a:lstStyle>
          <a:p>
            <a:pPr lvl="0"/>
            <a:r>
              <a:rPr lang="de-DE"/>
              <a:t>4</a:t>
            </a:r>
          </a:p>
        </p:txBody>
      </p:sp>
      <p:sp>
        <p:nvSpPr>
          <p:cNvPr id="8" name="Firmenname">
            <a:extLst>
              <a:ext uri="{FF2B5EF4-FFF2-40B4-BE49-F238E27FC236}">
                <a16:creationId xmlns:a16="http://schemas.microsoft.com/office/drawing/2014/main" id="{4CC0B2BA-A4B8-824B-8FD7-CE28C9ECB761}"/>
              </a:ext>
            </a:extLst>
          </p:cNvPr>
          <p:cNvSpPr txBox="1"/>
          <p:nvPr userDrawn="1"/>
        </p:nvSpPr>
        <p:spPr>
          <a:xfrm>
            <a:off x="8630866" y="6559200"/>
            <a:ext cx="2973759" cy="303255"/>
          </a:xfrm>
          <a:prstGeom prst="rect">
            <a:avLst/>
          </a:prstGeom>
          <a:noFill/>
        </p:spPr>
        <p:txBody>
          <a:bodyPr wrap="square" lIns="0" tIns="0" rIns="0" bIns="0" rtlCol="0">
            <a:noAutofit/>
          </a:bodyPr>
          <a:lstStyle/>
          <a:p>
            <a:pPr algn="r"/>
            <a:r>
              <a:rPr lang="de-DE" sz="700">
                <a:solidFill>
                  <a:schemeClr val="bg1"/>
                </a:solidFill>
              </a:rPr>
              <a:t>BREKO German Broadband </a:t>
            </a:r>
            <a:r>
              <a:rPr lang="de-DE" sz="700" err="1">
                <a:solidFill>
                  <a:schemeClr val="bg1"/>
                </a:solidFill>
              </a:rPr>
              <a:t>Association</a:t>
            </a:r>
            <a:r>
              <a:rPr lang="de-DE" sz="700">
                <a:solidFill>
                  <a:schemeClr val="bg1"/>
                </a:solidFill>
              </a:rPr>
              <a:t> | IW </a:t>
            </a:r>
            <a:r>
              <a:rPr lang="de-DE" sz="700" err="1">
                <a:solidFill>
                  <a:schemeClr val="bg1"/>
                </a:solidFill>
              </a:rPr>
              <a:t>Consult</a:t>
            </a:r>
            <a:endParaRPr lang="de-DE" sz="700">
              <a:solidFill>
                <a:schemeClr val="bg1"/>
              </a:solidFill>
            </a:endParaRPr>
          </a:p>
        </p:txBody>
      </p:sp>
    </p:spTree>
    <p:extLst>
      <p:ext uri="{BB962C8B-B14F-4D97-AF65-F5344CB8AC3E}">
        <p14:creationId xmlns:p14="http://schemas.microsoft.com/office/powerpoint/2010/main" val="1148223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bg1">
            <a:alpha val="25000"/>
          </a:schemeClr>
        </a:solidFill>
        <a:effectLst/>
      </p:bgPr>
    </p:bg>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315D0A10-169B-7F22-3AB4-8821A95DD2EC}"/>
              </a:ext>
            </a:extLst>
          </p:cNvPr>
          <p:cNvSpPr>
            <a:spLocks noGrp="1" noRot="1" noMove="1" noResize="1" noEditPoints="1" noAdjustHandles="1" noChangeArrowheads="1" noChangeShapeType="1"/>
          </p:cNvSpPr>
          <p:nvPr userDrawn="1"/>
        </p:nvSpPr>
        <p:spPr>
          <a:xfrm>
            <a:off x="1" y="0"/>
            <a:ext cx="12192000" cy="6858000"/>
          </a:xfrm>
          <a:prstGeom prst="rect">
            <a:avLst/>
          </a:prstGeom>
          <a:gradFill>
            <a:gsLst>
              <a:gs pos="100000">
                <a:schemeClr val="accent5"/>
              </a:gs>
              <a:gs pos="45000">
                <a:schemeClr val="accent2"/>
              </a:gs>
              <a:gs pos="0">
                <a:schemeClr val="accent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26" name="Bildplatzhalter 25">
            <a:extLst>
              <a:ext uri="{FF2B5EF4-FFF2-40B4-BE49-F238E27FC236}">
                <a16:creationId xmlns:a16="http://schemas.microsoft.com/office/drawing/2014/main" id="{8D803004-C12C-D1FA-13DE-B105535D0DBB}"/>
              </a:ext>
            </a:extLst>
          </p:cNvPr>
          <p:cNvSpPr>
            <a:spLocks noGrp="1"/>
          </p:cNvSpPr>
          <p:nvPr>
            <p:ph type="pic" sz="quarter" idx="17"/>
          </p:nvPr>
        </p:nvSpPr>
        <p:spPr>
          <a:xfrm>
            <a:off x="-8537817" y="0"/>
            <a:ext cx="12192000" cy="6858000"/>
          </a:xfrm>
          <a:prstGeom prst="rect">
            <a:avLst/>
          </a:prstGeom>
          <a:noFill/>
        </p:spPr>
        <p:txBody>
          <a:bodyPr wrap="square">
            <a:noAutofit/>
          </a:bodyPr>
          <a:lstStyle/>
          <a:p>
            <a:endParaRPr lang="de-DE"/>
          </a:p>
        </p:txBody>
      </p:sp>
      <p:sp>
        <p:nvSpPr>
          <p:cNvPr id="3" name="Fußzeilenplatzhalter 2">
            <a:extLst>
              <a:ext uri="{FF2B5EF4-FFF2-40B4-BE49-F238E27FC236}">
                <a16:creationId xmlns:a16="http://schemas.microsoft.com/office/drawing/2014/main" id="{DCF64C34-B388-7BB1-E40C-614985C8097C}"/>
              </a:ext>
            </a:extLst>
          </p:cNvPr>
          <p:cNvSpPr>
            <a:spLocks noGrp="1"/>
          </p:cNvSpPr>
          <p:nvPr>
            <p:ph type="ftr" sz="quarter" idx="10"/>
          </p:nvPr>
        </p:nvSpPr>
        <p:spPr/>
        <p:txBody>
          <a:bodyPr/>
          <a:lstStyle>
            <a:lvl1pPr>
              <a:defRPr>
                <a:solidFill>
                  <a:schemeClr val="bg1"/>
                </a:solidFill>
              </a:defRPr>
            </a:lvl1pPr>
          </a:lstStyle>
          <a:p>
            <a:r>
              <a:rPr lang="de-DE">
                <a:solidFill>
                  <a:schemeClr val="bg1"/>
                </a:solidFill>
              </a:rPr>
              <a:t>BREKO Marktanalyse 2026</a:t>
            </a:r>
          </a:p>
        </p:txBody>
      </p:sp>
      <p:sp>
        <p:nvSpPr>
          <p:cNvPr id="4" name="Foliennummernplatzhalter 3">
            <a:extLst>
              <a:ext uri="{FF2B5EF4-FFF2-40B4-BE49-F238E27FC236}">
                <a16:creationId xmlns:a16="http://schemas.microsoft.com/office/drawing/2014/main" id="{CE196F57-DC92-7A78-EEE7-52E690059AEF}"/>
              </a:ext>
            </a:extLst>
          </p:cNvPr>
          <p:cNvSpPr>
            <a:spLocks noGrp="1"/>
          </p:cNvSpPr>
          <p:nvPr>
            <p:ph type="sldNum" sz="quarter" idx="11"/>
          </p:nvPr>
        </p:nvSpPr>
        <p:spPr/>
        <p:txBody>
          <a:bodyPr/>
          <a:lstStyle>
            <a:lvl1pPr>
              <a:defRPr>
                <a:solidFill>
                  <a:schemeClr val="bg1"/>
                </a:solidFill>
              </a:defRPr>
            </a:lvl1pPr>
          </a:lstStyle>
          <a:p>
            <a:fld id="{7A75A898-F2F4-40F3-B700-6EAF5C28D57E}" type="slidenum">
              <a:rPr lang="de-DE" smtClean="0"/>
              <a:pPr/>
              <a:t>‹Nr.›</a:t>
            </a:fld>
            <a:endParaRPr lang="de-DE"/>
          </a:p>
        </p:txBody>
      </p:sp>
      <p:sp>
        <p:nvSpPr>
          <p:cNvPr id="9" name="Firmenname">
            <a:extLst>
              <a:ext uri="{FF2B5EF4-FFF2-40B4-BE49-F238E27FC236}">
                <a16:creationId xmlns:a16="http://schemas.microsoft.com/office/drawing/2014/main" id="{F8920117-54C0-EA5D-F7AB-6493EF01BB09}"/>
              </a:ext>
            </a:extLst>
          </p:cNvPr>
          <p:cNvSpPr txBox="1"/>
          <p:nvPr userDrawn="1"/>
        </p:nvSpPr>
        <p:spPr>
          <a:xfrm>
            <a:off x="8630866" y="6559200"/>
            <a:ext cx="2973759" cy="303255"/>
          </a:xfrm>
          <a:prstGeom prst="rect">
            <a:avLst/>
          </a:prstGeom>
          <a:noFill/>
        </p:spPr>
        <p:txBody>
          <a:bodyPr wrap="square" lIns="0" tIns="0" rIns="0" bIns="0" rtlCol="0">
            <a:noAutofit/>
          </a:bodyPr>
          <a:lstStyle/>
          <a:p>
            <a:pPr algn="r"/>
            <a:r>
              <a:rPr lang="de-DE" sz="700">
                <a:solidFill>
                  <a:schemeClr val="bg1"/>
                </a:solidFill>
              </a:rPr>
              <a:t>BREKO German Broadband </a:t>
            </a:r>
            <a:r>
              <a:rPr lang="de-DE" sz="700" err="1">
                <a:solidFill>
                  <a:schemeClr val="bg1"/>
                </a:solidFill>
              </a:rPr>
              <a:t>Association</a:t>
            </a:r>
            <a:r>
              <a:rPr lang="de-DE" sz="700">
                <a:solidFill>
                  <a:schemeClr val="bg1"/>
                </a:solidFill>
              </a:rPr>
              <a:t> | IW </a:t>
            </a:r>
            <a:r>
              <a:rPr lang="de-DE" sz="700" err="1">
                <a:solidFill>
                  <a:schemeClr val="bg1"/>
                </a:solidFill>
              </a:rPr>
              <a:t>Consult</a:t>
            </a:r>
            <a:endParaRPr lang="de-DE" sz="700">
              <a:solidFill>
                <a:schemeClr val="bg1"/>
              </a:solidFill>
            </a:endParaRPr>
          </a:p>
        </p:txBody>
      </p:sp>
      <p:sp>
        <p:nvSpPr>
          <p:cNvPr id="5" name="Titel 1">
            <a:extLst>
              <a:ext uri="{FF2B5EF4-FFF2-40B4-BE49-F238E27FC236}">
                <a16:creationId xmlns:a16="http://schemas.microsoft.com/office/drawing/2014/main" id="{3C7B45CC-CA0A-F3E9-8990-0299ECB9E344}"/>
              </a:ext>
            </a:extLst>
          </p:cNvPr>
          <p:cNvSpPr>
            <a:spLocks noGrp="1"/>
          </p:cNvSpPr>
          <p:nvPr>
            <p:ph type="title"/>
          </p:nvPr>
        </p:nvSpPr>
        <p:spPr>
          <a:xfrm>
            <a:off x="587375" y="512764"/>
            <a:ext cx="2592388" cy="2563200"/>
          </a:xfrm>
        </p:spPr>
        <p:txBody>
          <a:bodyPr anchor="b" anchorCtr="0"/>
          <a:lstStyle>
            <a:lvl1pPr algn="r">
              <a:lnSpc>
                <a:spcPts val="5200"/>
              </a:lnSpc>
              <a:defRPr sz="5000">
                <a:solidFill>
                  <a:schemeClr val="bg1"/>
                </a:solidFill>
              </a:defRPr>
            </a:lvl1pPr>
          </a:lstStyle>
          <a:p>
            <a:r>
              <a:rPr lang="de-DE"/>
              <a:t>Mastertitelformat bearbeiten</a:t>
            </a:r>
          </a:p>
        </p:txBody>
      </p:sp>
      <p:sp>
        <p:nvSpPr>
          <p:cNvPr id="28" name="Freihandform: Form 27">
            <a:extLst>
              <a:ext uri="{FF2B5EF4-FFF2-40B4-BE49-F238E27FC236}">
                <a16:creationId xmlns:a16="http://schemas.microsoft.com/office/drawing/2014/main" id="{BE937E66-384B-DB1D-4535-1E04F81483EC}"/>
              </a:ext>
            </a:extLst>
          </p:cNvPr>
          <p:cNvSpPr/>
          <p:nvPr userDrawn="1"/>
        </p:nvSpPr>
        <p:spPr>
          <a:xfrm flipH="1">
            <a:off x="3395663" y="3537238"/>
            <a:ext cx="258520" cy="2808000"/>
          </a:xfrm>
          <a:custGeom>
            <a:avLst/>
            <a:gdLst>
              <a:gd name="csX0" fmla="*/ 4720 w 258520"/>
              <a:gd name="csY0" fmla="*/ 0 h 2808000"/>
              <a:gd name="csX1" fmla="*/ 258520 w 258520"/>
              <a:gd name="csY1" fmla="*/ 253800 h 2808000"/>
              <a:gd name="csX2" fmla="*/ 258520 w 258520"/>
              <a:gd name="csY2" fmla="*/ 2554200 h 2808000"/>
              <a:gd name="csX3" fmla="*/ 4720 w 258520"/>
              <a:gd name="csY3" fmla="*/ 2808000 h 2808000"/>
              <a:gd name="csX4" fmla="*/ 0 w 258520"/>
              <a:gd name="csY4" fmla="*/ 2807047 h 2808000"/>
              <a:gd name="csX5" fmla="*/ 0 w 258520"/>
              <a:gd name="csY5" fmla="*/ 953 h 2808000"/>
            </a:gdLst>
            <a:ahLst/>
            <a:cxnLst>
              <a:cxn ang="0">
                <a:pos x="csX0" y="csY0"/>
              </a:cxn>
              <a:cxn ang="0">
                <a:pos x="csX1" y="csY1"/>
              </a:cxn>
              <a:cxn ang="0">
                <a:pos x="csX2" y="csY2"/>
              </a:cxn>
              <a:cxn ang="0">
                <a:pos x="csX3" y="csY3"/>
              </a:cxn>
              <a:cxn ang="0">
                <a:pos x="csX4" y="csY4"/>
              </a:cxn>
              <a:cxn ang="0">
                <a:pos x="csX5" y="csY5"/>
              </a:cxn>
            </a:cxnLst>
            <a:rect l="l" t="t" r="r" b="b"/>
            <a:pathLst>
              <a:path w="258520" h="2808000">
                <a:moveTo>
                  <a:pt x="4720" y="0"/>
                </a:moveTo>
                <a:cubicBezTo>
                  <a:pt x="144890" y="0"/>
                  <a:pt x="258520" y="113630"/>
                  <a:pt x="258520" y="253800"/>
                </a:cubicBezTo>
                <a:lnTo>
                  <a:pt x="258520" y="2554200"/>
                </a:lnTo>
                <a:cubicBezTo>
                  <a:pt x="258520" y="2694370"/>
                  <a:pt x="144890" y="2808000"/>
                  <a:pt x="4720" y="2808000"/>
                </a:cubicBezTo>
                <a:lnTo>
                  <a:pt x="0" y="2807047"/>
                </a:lnTo>
                <a:lnTo>
                  <a:pt x="0" y="95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lIns="0" tIns="0" rIns="0" bIns="0" rtlCol="0" anchor="t" anchorCtr="0">
            <a:noAutofit/>
          </a:bodyPr>
          <a:lstStyle/>
          <a:p>
            <a:pPr algn="ctr"/>
            <a:endParaRPr lang="de-DE" sz="950" b="1"/>
          </a:p>
        </p:txBody>
      </p:sp>
    </p:spTree>
    <p:extLst>
      <p:ext uri="{BB962C8B-B14F-4D97-AF65-F5344CB8AC3E}">
        <p14:creationId xmlns:p14="http://schemas.microsoft.com/office/powerpoint/2010/main" val="2913174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sfoli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418DFE-7000-F9BD-AEAE-AABE5D289447}"/>
              </a:ext>
            </a:extLst>
          </p:cNvPr>
          <p:cNvSpPr>
            <a:spLocks noGrp="1"/>
          </p:cNvSpPr>
          <p:nvPr>
            <p:ph type="title"/>
          </p:nvPr>
        </p:nvSpPr>
        <p:spPr/>
        <p:txBody>
          <a:bodyPr/>
          <a:lstStyle/>
          <a:p>
            <a:r>
              <a:rPr lang="de-DE"/>
              <a:t>Mastertitelformat bearbeiten</a:t>
            </a:r>
          </a:p>
        </p:txBody>
      </p:sp>
      <p:sp>
        <p:nvSpPr>
          <p:cNvPr id="3" name="Fußzeilenplatzhalter 2">
            <a:extLst>
              <a:ext uri="{FF2B5EF4-FFF2-40B4-BE49-F238E27FC236}">
                <a16:creationId xmlns:a16="http://schemas.microsoft.com/office/drawing/2014/main" id="{48B63E1C-67D5-5613-5F04-3D7598AC292D}"/>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29038FA4-030A-CF13-6F97-EF5656510277}"/>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7" name="Textplatzhalter 5">
            <a:extLst>
              <a:ext uri="{FF2B5EF4-FFF2-40B4-BE49-F238E27FC236}">
                <a16:creationId xmlns:a16="http://schemas.microsoft.com/office/drawing/2014/main" id="{6AD60597-C0B6-95FC-A590-C2E7D121AE9E}"/>
              </a:ext>
            </a:extLst>
          </p:cNvPr>
          <p:cNvSpPr>
            <a:spLocks noGrp="1"/>
          </p:cNvSpPr>
          <p:nvPr>
            <p:ph type="body" sz="quarter" idx="15" hasCustomPrompt="1"/>
          </p:nvPr>
        </p:nvSpPr>
        <p:spPr>
          <a:xfrm>
            <a:off x="587375" y="1332001"/>
            <a:ext cx="11017250" cy="44123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11" name="Inhaltsplatzhalter 10">
            <a:extLst>
              <a:ext uri="{FF2B5EF4-FFF2-40B4-BE49-F238E27FC236}">
                <a16:creationId xmlns:a16="http://schemas.microsoft.com/office/drawing/2014/main" id="{5B6E73F1-EA25-F40F-44A8-BB4EEE8D8E3B}"/>
              </a:ext>
            </a:extLst>
          </p:cNvPr>
          <p:cNvSpPr>
            <a:spLocks noGrp="1"/>
          </p:cNvSpPr>
          <p:nvPr>
            <p:ph sz="quarter" idx="16"/>
          </p:nvPr>
        </p:nvSpPr>
        <p:spPr>
          <a:xfrm>
            <a:off x="587375" y="2088000"/>
            <a:ext cx="11015663" cy="3754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Textplatzhalter 13">
            <a:extLst>
              <a:ext uri="{FF2B5EF4-FFF2-40B4-BE49-F238E27FC236}">
                <a16:creationId xmlns:a16="http://schemas.microsoft.com/office/drawing/2014/main" id="{D58743B3-3EDA-A0A2-2A5C-9E8070B137C0}"/>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Tree>
    <p:extLst>
      <p:ext uri="{BB962C8B-B14F-4D97-AF65-F5344CB8AC3E}">
        <p14:creationId xmlns:p14="http://schemas.microsoft.com/office/powerpoint/2010/main" val="4500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sfolie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418DFE-7000-F9BD-AEAE-AABE5D289447}"/>
              </a:ext>
            </a:extLst>
          </p:cNvPr>
          <p:cNvSpPr>
            <a:spLocks noGrp="1"/>
          </p:cNvSpPr>
          <p:nvPr>
            <p:ph type="title"/>
          </p:nvPr>
        </p:nvSpPr>
        <p:spPr/>
        <p:txBody>
          <a:bodyPr/>
          <a:lstStyle/>
          <a:p>
            <a:r>
              <a:rPr lang="de-DE"/>
              <a:t>Mastertitelformat bearbeiten</a:t>
            </a:r>
          </a:p>
        </p:txBody>
      </p:sp>
      <p:sp>
        <p:nvSpPr>
          <p:cNvPr id="3" name="Fußzeilenplatzhalter 2">
            <a:extLst>
              <a:ext uri="{FF2B5EF4-FFF2-40B4-BE49-F238E27FC236}">
                <a16:creationId xmlns:a16="http://schemas.microsoft.com/office/drawing/2014/main" id="{48B63E1C-67D5-5613-5F04-3D7598AC292D}"/>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29038FA4-030A-CF13-6F97-EF5656510277}"/>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7" name="Textplatzhalter 5">
            <a:extLst>
              <a:ext uri="{FF2B5EF4-FFF2-40B4-BE49-F238E27FC236}">
                <a16:creationId xmlns:a16="http://schemas.microsoft.com/office/drawing/2014/main" id="{6AD60597-C0B6-95FC-A590-C2E7D121AE9E}"/>
              </a:ext>
            </a:extLst>
          </p:cNvPr>
          <p:cNvSpPr>
            <a:spLocks noGrp="1"/>
          </p:cNvSpPr>
          <p:nvPr>
            <p:ph type="body" sz="quarter" idx="15" hasCustomPrompt="1"/>
          </p:nvPr>
        </p:nvSpPr>
        <p:spPr>
          <a:xfrm>
            <a:off x="587375" y="1332001"/>
            <a:ext cx="11017250" cy="44123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11" name="Inhaltsplatzhalter 10">
            <a:extLst>
              <a:ext uri="{FF2B5EF4-FFF2-40B4-BE49-F238E27FC236}">
                <a16:creationId xmlns:a16="http://schemas.microsoft.com/office/drawing/2014/main" id="{5B6E73F1-EA25-F40F-44A8-BB4EEE8D8E3B}"/>
              </a:ext>
            </a:extLst>
          </p:cNvPr>
          <p:cNvSpPr>
            <a:spLocks noGrp="1"/>
          </p:cNvSpPr>
          <p:nvPr>
            <p:ph sz="quarter" idx="16"/>
          </p:nvPr>
        </p:nvSpPr>
        <p:spPr>
          <a:xfrm>
            <a:off x="587375" y="2088000"/>
            <a:ext cx="5400675" cy="3754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Textplatzhalter 13">
            <a:extLst>
              <a:ext uri="{FF2B5EF4-FFF2-40B4-BE49-F238E27FC236}">
                <a16:creationId xmlns:a16="http://schemas.microsoft.com/office/drawing/2014/main" id="{D58743B3-3EDA-A0A2-2A5C-9E8070B137C0}"/>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6" name="Inhaltsplatzhalter 5">
            <a:extLst>
              <a:ext uri="{FF2B5EF4-FFF2-40B4-BE49-F238E27FC236}">
                <a16:creationId xmlns:a16="http://schemas.microsoft.com/office/drawing/2014/main" id="{3E95B428-B3E8-AC59-561D-1ACDBCE3A787}"/>
              </a:ext>
            </a:extLst>
          </p:cNvPr>
          <p:cNvSpPr>
            <a:spLocks noGrp="1"/>
          </p:cNvSpPr>
          <p:nvPr>
            <p:ph sz="quarter" idx="17"/>
          </p:nvPr>
        </p:nvSpPr>
        <p:spPr>
          <a:xfrm>
            <a:off x="6203950" y="2088000"/>
            <a:ext cx="5400675" cy="3744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33001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sfolie 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418DFE-7000-F9BD-AEAE-AABE5D289447}"/>
              </a:ext>
            </a:extLst>
          </p:cNvPr>
          <p:cNvSpPr>
            <a:spLocks noGrp="1"/>
          </p:cNvSpPr>
          <p:nvPr>
            <p:ph type="title"/>
          </p:nvPr>
        </p:nvSpPr>
        <p:spPr/>
        <p:txBody>
          <a:bodyPr/>
          <a:lstStyle/>
          <a:p>
            <a:r>
              <a:rPr lang="de-DE"/>
              <a:t>Mastertitelformat bearbeiten</a:t>
            </a:r>
          </a:p>
        </p:txBody>
      </p:sp>
      <p:sp>
        <p:nvSpPr>
          <p:cNvPr id="3" name="Fußzeilenplatzhalter 2">
            <a:extLst>
              <a:ext uri="{FF2B5EF4-FFF2-40B4-BE49-F238E27FC236}">
                <a16:creationId xmlns:a16="http://schemas.microsoft.com/office/drawing/2014/main" id="{48B63E1C-67D5-5613-5F04-3D7598AC292D}"/>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29038FA4-030A-CF13-6F97-EF5656510277}"/>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7" name="Textplatzhalter 5">
            <a:extLst>
              <a:ext uri="{FF2B5EF4-FFF2-40B4-BE49-F238E27FC236}">
                <a16:creationId xmlns:a16="http://schemas.microsoft.com/office/drawing/2014/main" id="{6AD60597-C0B6-95FC-A590-C2E7D121AE9E}"/>
              </a:ext>
            </a:extLst>
          </p:cNvPr>
          <p:cNvSpPr>
            <a:spLocks noGrp="1"/>
          </p:cNvSpPr>
          <p:nvPr>
            <p:ph type="body" sz="quarter" idx="15" hasCustomPrompt="1"/>
          </p:nvPr>
        </p:nvSpPr>
        <p:spPr>
          <a:xfrm>
            <a:off x="587375" y="1332001"/>
            <a:ext cx="11017250" cy="44123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11" name="Inhaltsplatzhalter 10">
            <a:extLst>
              <a:ext uri="{FF2B5EF4-FFF2-40B4-BE49-F238E27FC236}">
                <a16:creationId xmlns:a16="http://schemas.microsoft.com/office/drawing/2014/main" id="{5B6E73F1-EA25-F40F-44A8-BB4EEE8D8E3B}"/>
              </a:ext>
            </a:extLst>
          </p:cNvPr>
          <p:cNvSpPr>
            <a:spLocks noGrp="1"/>
          </p:cNvSpPr>
          <p:nvPr>
            <p:ph sz="quarter" idx="16"/>
          </p:nvPr>
        </p:nvSpPr>
        <p:spPr>
          <a:xfrm>
            <a:off x="587375" y="2088000"/>
            <a:ext cx="3564000" cy="3754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Textplatzhalter 13">
            <a:extLst>
              <a:ext uri="{FF2B5EF4-FFF2-40B4-BE49-F238E27FC236}">
                <a16:creationId xmlns:a16="http://schemas.microsoft.com/office/drawing/2014/main" id="{D58743B3-3EDA-A0A2-2A5C-9E8070B137C0}"/>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5" name="Inhaltsplatzhalter 10">
            <a:extLst>
              <a:ext uri="{FF2B5EF4-FFF2-40B4-BE49-F238E27FC236}">
                <a16:creationId xmlns:a16="http://schemas.microsoft.com/office/drawing/2014/main" id="{C8C1820D-840B-3EF2-FF5E-E2DCBCBEAFCD}"/>
              </a:ext>
            </a:extLst>
          </p:cNvPr>
          <p:cNvSpPr>
            <a:spLocks noGrp="1"/>
          </p:cNvSpPr>
          <p:nvPr>
            <p:ph sz="quarter" idx="17"/>
          </p:nvPr>
        </p:nvSpPr>
        <p:spPr>
          <a:xfrm>
            <a:off x="8040627" y="2088000"/>
            <a:ext cx="3564000" cy="3754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10">
            <a:extLst>
              <a:ext uri="{FF2B5EF4-FFF2-40B4-BE49-F238E27FC236}">
                <a16:creationId xmlns:a16="http://schemas.microsoft.com/office/drawing/2014/main" id="{A89096EC-67B3-22B5-398F-E927E71FB56E}"/>
              </a:ext>
            </a:extLst>
          </p:cNvPr>
          <p:cNvSpPr>
            <a:spLocks noGrp="1"/>
          </p:cNvSpPr>
          <p:nvPr>
            <p:ph sz="quarter" idx="18"/>
          </p:nvPr>
        </p:nvSpPr>
        <p:spPr>
          <a:xfrm>
            <a:off x="4314001" y="2088000"/>
            <a:ext cx="3564000" cy="3754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867481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sfolie 1 +Bo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25228-58DA-D66A-D38A-4FBBC1043106}"/>
              </a:ext>
            </a:extLst>
          </p:cNvPr>
          <p:cNvSpPr>
            <a:spLocks noGrp="1"/>
          </p:cNvSpPr>
          <p:nvPr>
            <p:ph type="title"/>
          </p:nvPr>
        </p:nvSpPr>
        <p:spPr/>
        <p:txBody>
          <a:bodyPr/>
          <a:lstStyle/>
          <a:p>
            <a:r>
              <a:rPr lang="de-DE"/>
              <a:t>Mastertitelformat bearbeiten</a:t>
            </a:r>
          </a:p>
        </p:txBody>
      </p:sp>
      <p:sp>
        <p:nvSpPr>
          <p:cNvPr id="3" name="Fußzeilenplatzhalter 2">
            <a:extLst>
              <a:ext uri="{FF2B5EF4-FFF2-40B4-BE49-F238E27FC236}">
                <a16:creationId xmlns:a16="http://schemas.microsoft.com/office/drawing/2014/main" id="{C106EEA2-18DC-CDB8-9189-F0A53977F673}"/>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7D7B3785-80F8-8643-29ED-84C5EE1B08EA}"/>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5" name="Textfeld 4">
            <a:extLst>
              <a:ext uri="{FF2B5EF4-FFF2-40B4-BE49-F238E27FC236}">
                <a16:creationId xmlns:a16="http://schemas.microsoft.com/office/drawing/2014/main" id="{26F430E3-B3E6-AAD6-7ED9-00FF7D65BC24}"/>
              </a:ext>
            </a:extLst>
          </p:cNvPr>
          <p:cNvSpPr txBox="1"/>
          <p:nvPr userDrawn="1"/>
        </p:nvSpPr>
        <p:spPr>
          <a:xfrm>
            <a:off x="8189270" y="3537238"/>
            <a:ext cx="507600" cy="2808000"/>
          </a:xfrm>
          <a:prstGeom prst="roundRect">
            <a:avLst>
              <a:gd name="adj" fmla="val 50000"/>
            </a:avLst>
          </a:prstGeom>
          <a:solidFill>
            <a:schemeClr val="bg1"/>
          </a:solidFill>
        </p:spPr>
        <p:txBody>
          <a:bodyPr vert="vert270" wrap="none" lIns="0" tIns="198000" rIns="0" bIns="0" rtlCol="0">
            <a:noAutofit/>
          </a:bodyPr>
          <a:lstStyle/>
          <a:p>
            <a:pPr algn="r">
              <a:lnSpc>
                <a:spcPts val="950"/>
              </a:lnSpc>
            </a:pPr>
            <a:endParaRPr lang="de-DE" sz="950" b="1" cap="all" baseline="0">
              <a:solidFill>
                <a:schemeClr val="tx2"/>
              </a:solidFill>
            </a:endParaRPr>
          </a:p>
        </p:txBody>
      </p:sp>
      <p:sp>
        <p:nvSpPr>
          <p:cNvPr id="6" name="Rechteck 5">
            <a:extLst>
              <a:ext uri="{FF2B5EF4-FFF2-40B4-BE49-F238E27FC236}">
                <a16:creationId xmlns:a16="http://schemas.microsoft.com/office/drawing/2014/main" id="{DF64A035-C710-B54E-0ECA-6721B3EA87A7}"/>
              </a:ext>
            </a:extLst>
          </p:cNvPr>
          <p:cNvSpPr/>
          <p:nvPr userDrawn="1"/>
        </p:nvSpPr>
        <p:spPr>
          <a:xfrm>
            <a:off x="8443070" y="1778400"/>
            <a:ext cx="3748930" cy="4571999"/>
          </a:xfrm>
          <a:prstGeom prst="rect">
            <a:avLst/>
          </a:prstGeom>
          <a:solidFill>
            <a:schemeClr val="bg1"/>
          </a:solidFill>
          <a:ln>
            <a:noFill/>
          </a:ln>
          <a:effectLst>
            <a:outerShdw blurRad="63500" dist="63500" dir="10800000" algn="r" rotWithShape="0">
              <a:schemeClr val="tx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25D45C4F-4F1F-293D-D83A-3B9F216A291E}"/>
              </a:ext>
            </a:extLst>
          </p:cNvPr>
          <p:cNvSpPr/>
          <p:nvPr userDrawn="1"/>
        </p:nvSpPr>
        <p:spPr>
          <a:xfrm>
            <a:off x="8443070" y="1778400"/>
            <a:ext cx="3748930" cy="4571999"/>
          </a:xfrm>
          <a:prstGeom prst="rect">
            <a:avLst/>
          </a:prstGeom>
          <a:solidFill>
            <a:srgbClr val="DCEBE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Inhaltsplatzhalter 2">
            <a:extLst>
              <a:ext uri="{FF2B5EF4-FFF2-40B4-BE49-F238E27FC236}">
                <a16:creationId xmlns:a16="http://schemas.microsoft.com/office/drawing/2014/main" id="{064714AC-3969-176D-BB8F-DAE93AD16845}"/>
              </a:ext>
            </a:extLst>
          </p:cNvPr>
          <p:cNvSpPr>
            <a:spLocks noGrp="1"/>
          </p:cNvSpPr>
          <p:nvPr>
            <p:ph idx="1"/>
          </p:nvPr>
        </p:nvSpPr>
        <p:spPr>
          <a:xfrm>
            <a:off x="587375" y="2103121"/>
            <a:ext cx="7021513" cy="373888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extplatzhalter 13">
            <a:extLst>
              <a:ext uri="{FF2B5EF4-FFF2-40B4-BE49-F238E27FC236}">
                <a16:creationId xmlns:a16="http://schemas.microsoft.com/office/drawing/2014/main" id="{E71CB0C1-A9CB-C1C5-337F-6142DAE09D5B}"/>
              </a:ext>
            </a:extLst>
          </p:cNvPr>
          <p:cNvSpPr>
            <a:spLocks noGrp="1"/>
          </p:cNvSpPr>
          <p:nvPr>
            <p:ph type="body" sz="quarter" idx="14" hasCustomPrompt="1"/>
          </p:nvPr>
        </p:nvSpPr>
        <p:spPr>
          <a:xfrm>
            <a:off x="587376" y="5927724"/>
            <a:ext cx="7021512"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10" name="Textplatzhalter 5">
            <a:extLst>
              <a:ext uri="{FF2B5EF4-FFF2-40B4-BE49-F238E27FC236}">
                <a16:creationId xmlns:a16="http://schemas.microsoft.com/office/drawing/2014/main" id="{A992E111-85C5-39B8-1FE3-1EECB005CEFA}"/>
              </a:ext>
            </a:extLst>
          </p:cNvPr>
          <p:cNvSpPr>
            <a:spLocks noGrp="1"/>
          </p:cNvSpPr>
          <p:nvPr>
            <p:ph type="body" sz="quarter" idx="15" hasCustomPrompt="1"/>
          </p:nvPr>
        </p:nvSpPr>
        <p:spPr>
          <a:xfrm>
            <a:off x="587375" y="1332000"/>
            <a:ext cx="11017250" cy="441237"/>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11" name="Textplatzhalter 12">
            <a:extLst>
              <a:ext uri="{FF2B5EF4-FFF2-40B4-BE49-F238E27FC236}">
                <a16:creationId xmlns:a16="http://schemas.microsoft.com/office/drawing/2014/main" id="{E3CBB0EF-AC96-6619-7496-37BCBB3CCB63}"/>
              </a:ext>
            </a:extLst>
          </p:cNvPr>
          <p:cNvSpPr>
            <a:spLocks noGrp="1"/>
          </p:cNvSpPr>
          <p:nvPr>
            <p:ph type="body" sz="quarter" idx="16"/>
          </p:nvPr>
        </p:nvSpPr>
        <p:spPr>
          <a:xfrm>
            <a:off x="9012238" y="2088000"/>
            <a:ext cx="2592387" cy="373888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Textplatzhalter 13">
            <a:extLst>
              <a:ext uri="{FF2B5EF4-FFF2-40B4-BE49-F238E27FC236}">
                <a16:creationId xmlns:a16="http://schemas.microsoft.com/office/drawing/2014/main" id="{FBB14E23-5AEB-DD4F-B999-77A372890422}"/>
              </a:ext>
            </a:extLst>
          </p:cNvPr>
          <p:cNvSpPr>
            <a:spLocks noGrp="1"/>
          </p:cNvSpPr>
          <p:nvPr>
            <p:ph type="body" sz="quarter" idx="17"/>
          </p:nvPr>
        </p:nvSpPr>
        <p:spPr>
          <a:xfrm>
            <a:off x="8246230" y="3611024"/>
            <a:ext cx="196840" cy="2309812"/>
          </a:xfrm>
          <a:prstGeom prst="rect">
            <a:avLst/>
          </a:prstGeom>
        </p:spPr>
        <p:txBody>
          <a:bodyPr vert="vert270" tIns="198000"/>
          <a:lstStyle>
            <a:lvl1pPr indent="0" algn="r">
              <a:spcBef>
                <a:spcPts val="0"/>
              </a:spcBef>
              <a:buFontTx/>
              <a:buNone/>
              <a:defRPr sz="950" b="1" cap="all" baseline="0">
                <a:solidFill>
                  <a:schemeClr val="tx2"/>
                </a:solidFill>
                <a:latin typeface="+mj-lt"/>
              </a:defRPr>
            </a:lvl1pPr>
            <a:lvl2pPr indent="0" algn="r">
              <a:spcBef>
                <a:spcPts val="0"/>
              </a:spcBef>
              <a:buFontTx/>
              <a:buNone/>
              <a:defRPr sz="950" b="1" cap="all" baseline="0">
                <a:solidFill>
                  <a:schemeClr val="tx2"/>
                </a:solidFill>
                <a:latin typeface="+mj-lt"/>
              </a:defRPr>
            </a:lvl2pPr>
            <a:lvl3pPr indent="0" algn="r">
              <a:spcBef>
                <a:spcPts val="0"/>
              </a:spcBef>
              <a:buFontTx/>
              <a:buNone/>
              <a:defRPr sz="950" b="1" cap="all" baseline="0">
                <a:solidFill>
                  <a:schemeClr val="tx2"/>
                </a:solidFill>
                <a:latin typeface="+mj-lt"/>
              </a:defRPr>
            </a:lvl3pPr>
            <a:lvl4pPr indent="0" algn="r">
              <a:spcBef>
                <a:spcPts val="0"/>
              </a:spcBef>
              <a:buFontTx/>
              <a:buNone/>
              <a:defRPr sz="950" b="1" cap="all" baseline="0">
                <a:solidFill>
                  <a:schemeClr val="tx2"/>
                </a:solidFill>
                <a:latin typeface="+mj-lt"/>
              </a:defRPr>
            </a:lvl4pPr>
            <a:lvl5pPr indent="0" algn="r">
              <a:spcBef>
                <a:spcPts val="0"/>
              </a:spcBef>
              <a:buFontTx/>
              <a:buNone/>
              <a:defRPr sz="950" b="1" cap="all" baseline="0">
                <a:solidFill>
                  <a:schemeClr val="tx2"/>
                </a:solidFill>
                <a:latin typeface="+mj-lt"/>
              </a:defRPr>
            </a:lvl5pPr>
          </a:lstStyle>
          <a:p>
            <a:pPr lvl="0"/>
            <a:r>
              <a:rPr lang="de-DE"/>
              <a:t>Mastertextformat bearbeiten</a:t>
            </a:r>
          </a:p>
        </p:txBody>
      </p:sp>
    </p:spTree>
    <p:extLst>
      <p:ext uri="{BB962C8B-B14F-4D97-AF65-F5344CB8AC3E}">
        <p14:creationId xmlns:p14="http://schemas.microsoft.com/office/powerpoint/2010/main" val="1018941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altsfolie 1 +Box groß">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25228-58DA-D66A-D38A-4FBBC1043106}"/>
              </a:ext>
            </a:extLst>
          </p:cNvPr>
          <p:cNvSpPr>
            <a:spLocks noGrp="1"/>
          </p:cNvSpPr>
          <p:nvPr>
            <p:ph type="title"/>
          </p:nvPr>
        </p:nvSpPr>
        <p:spPr>
          <a:xfrm>
            <a:off x="587375" y="466263"/>
            <a:ext cx="7021512" cy="746717"/>
          </a:xfrm>
        </p:spPr>
        <p:txBody>
          <a:bodyPr/>
          <a:lstStyle/>
          <a:p>
            <a:r>
              <a:rPr lang="de-DE"/>
              <a:t>Mastertitelformat bearbeiten</a:t>
            </a:r>
          </a:p>
        </p:txBody>
      </p:sp>
      <p:sp>
        <p:nvSpPr>
          <p:cNvPr id="3" name="Fußzeilenplatzhalter 2">
            <a:extLst>
              <a:ext uri="{FF2B5EF4-FFF2-40B4-BE49-F238E27FC236}">
                <a16:creationId xmlns:a16="http://schemas.microsoft.com/office/drawing/2014/main" id="{C106EEA2-18DC-CDB8-9189-F0A53977F673}"/>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7D7B3785-80F8-8643-29ED-84C5EE1B08EA}"/>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5" name="Textfeld 4">
            <a:extLst>
              <a:ext uri="{FF2B5EF4-FFF2-40B4-BE49-F238E27FC236}">
                <a16:creationId xmlns:a16="http://schemas.microsoft.com/office/drawing/2014/main" id="{26F430E3-B3E6-AAD6-7ED9-00FF7D65BC24}"/>
              </a:ext>
            </a:extLst>
          </p:cNvPr>
          <p:cNvSpPr txBox="1"/>
          <p:nvPr userDrawn="1"/>
        </p:nvSpPr>
        <p:spPr>
          <a:xfrm>
            <a:off x="8189270" y="3537238"/>
            <a:ext cx="507600" cy="2808000"/>
          </a:xfrm>
          <a:prstGeom prst="roundRect">
            <a:avLst>
              <a:gd name="adj" fmla="val 50000"/>
            </a:avLst>
          </a:prstGeom>
          <a:solidFill>
            <a:schemeClr val="bg1"/>
          </a:solidFill>
        </p:spPr>
        <p:txBody>
          <a:bodyPr vert="vert270" wrap="none" lIns="0" tIns="198000" rIns="0" bIns="0" rtlCol="0">
            <a:noAutofit/>
          </a:bodyPr>
          <a:lstStyle/>
          <a:p>
            <a:pPr algn="r">
              <a:lnSpc>
                <a:spcPts val="950"/>
              </a:lnSpc>
            </a:pPr>
            <a:endParaRPr lang="de-DE" sz="950" b="1" cap="all" baseline="0">
              <a:solidFill>
                <a:schemeClr val="tx2"/>
              </a:solidFill>
            </a:endParaRPr>
          </a:p>
        </p:txBody>
      </p:sp>
      <p:sp>
        <p:nvSpPr>
          <p:cNvPr id="6" name="Rechteck 5">
            <a:extLst>
              <a:ext uri="{FF2B5EF4-FFF2-40B4-BE49-F238E27FC236}">
                <a16:creationId xmlns:a16="http://schemas.microsoft.com/office/drawing/2014/main" id="{DF64A035-C710-B54E-0ECA-6721B3EA87A7}"/>
              </a:ext>
            </a:extLst>
          </p:cNvPr>
          <p:cNvSpPr/>
          <p:nvPr userDrawn="1"/>
        </p:nvSpPr>
        <p:spPr>
          <a:xfrm>
            <a:off x="8443070" y="1"/>
            <a:ext cx="3748930" cy="6350400"/>
          </a:xfrm>
          <a:prstGeom prst="rect">
            <a:avLst/>
          </a:prstGeom>
          <a:solidFill>
            <a:schemeClr val="bg1"/>
          </a:solidFill>
          <a:ln>
            <a:noFill/>
          </a:ln>
          <a:effectLst>
            <a:outerShdw blurRad="63500" dist="63500" dir="10800000" algn="r" rotWithShape="0">
              <a:schemeClr val="tx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25D45C4F-4F1F-293D-D83A-3B9F216A291E}"/>
              </a:ext>
            </a:extLst>
          </p:cNvPr>
          <p:cNvSpPr/>
          <p:nvPr userDrawn="1"/>
        </p:nvSpPr>
        <p:spPr>
          <a:xfrm>
            <a:off x="8443070" y="-1"/>
            <a:ext cx="3748930" cy="6350400"/>
          </a:xfrm>
          <a:prstGeom prst="rect">
            <a:avLst/>
          </a:prstGeom>
          <a:solidFill>
            <a:srgbClr val="DCEBE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Inhaltsplatzhalter 2">
            <a:extLst>
              <a:ext uri="{FF2B5EF4-FFF2-40B4-BE49-F238E27FC236}">
                <a16:creationId xmlns:a16="http://schemas.microsoft.com/office/drawing/2014/main" id="{064714AC-3969-176D-BB8F-DAE93AD16845}"/>
              </a:ext>
            </a:extLst>
          </p:cNvPr>
          <p:cNvSpPr>
            <a:spLocks noGrp="1"/>
          </p:cNvSpPr>
          <p:nvPr>
            <p:ph idx="1"/>
          </p:nvPr>
        </p:nvSpPr>
        <p:spPr>
          <a:xfrm>
            <a:off x="587375" y="2103121"/>
            <a:ext cx="7021513" cy="373888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extplatzhalter 13">
            <a:extLst>
              <a:ext uri="{FF2B5EF4-FFF2-40B4-BE49-F238E27FC236}">
                <a16:creationId xmlns:a16="http://schemas.microsoft.com/office/drawing/2014/main" id="{E71CB0C1-A9CB-C1C5-337F-6142DAE09D5B}"/>
              </a:ext>
            </a:extLst>
          </p:cNvPr>
          <p:cNvSpPr>
            <a:spLocks noGrp="1"/>
          </p:cNvSpPr>
          <p:nvPr>
            <p:ph type="body" sz="quarter" idx="14" hasCustomPrompt="1"/>
          </p:nvPr>
        </p:nvSpPr>
        <p:spPr>
          <a:xfrm>
            <a:off x="587376" y="5927724"/>
            <a:ext cx="7021512"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10" name="Textplatzhalter 5">
            <a:extLst>
              <a:ext uri="{FF2B5EF4-FFF2-40B4-BE49-F238E27FC236}">
                <a16:creationId xmlns:a16="http://schemas.microsoft.com/office/drawing/2014/main" id="{A992E111-85C5-39B8-1FE3-1EECB005CEFA}"/>
              </a:ext>
            </a:extLst>
          </p:cNvPr>
          <p:cNvSpPr>
            <a:spLocks noGrp="1"/>
          </p:cNvSpPr>
          <p:nvPr>
            <p:ph type="body" sz="quarter" idx="15" hasCustomPrompt="1"/>
          </p:nvPr>
        </p:nvSpPr>
        <p:spPr>
          <a:xfrm>
            <a:off x="587375" y="1332000"/>
            <a:ext cx="7021513" cy="441237"/>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11" name="Textplatzhalter 12">
            <a:extLst>
              <a:ext uri="{FF2B5EF4-FFF2-40B4-BE49-F238E27FC236}">
                <a16:creationId xmlns:a16="http://schemas.microsoft.com/office/drawing/2014/main" id="{E3CBB0EF-AC96-6619-7496-37BCBB3CCB63}"/>
              </a:ext>
            </a:extLst>
          </p:cNvPr>
          <p:cNvSpPr>
            <a:spLocks noGrp="1"/>
          </p:cNvSpPr>
          <p:nvPr>
            <p:ph type="body" sz="quarter" idx="16"/>
          </p:nvPr>
        </p:nvSpPr>
        <p:spPr>
          <a:xfrm>
            <a:off x="9012238" y="512763"/>
            <a:ext cx="2592387" cy="5314117"/>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Textplatzhalter 13">
            <a:extLst>
              <a:ext uri="{FF2B5EF4-FFF2-40B4-BE49-F238E27FC236}">
                <a16:creationId xmlns:a16="http://schemas.microsoft.com/office/drawing/2014/main" id="{FBB14E23-5AEB-DD4F-B999-77A372890422}"/>
              </a:ext>
            </a:extLst>
          </p:cNvPr>
          <p:cNvSpPr>
            <a:spLocks noGrp="1"/>
          </p:cNvSpPr>
          <p:nvPr>
            <p:ph type="body" sz="quarter" idx="17"/>
          </p:nvPr>
        </p:nvSpPr>
        <p:spPr>
          <a:xfrm>
            <a:off x="8246230" y="3611024"/>
            <a:ext cx="196840" cy="2309812"/>
          </a:xfrm>
          <a:prstGeom prst="rect">
            <a:avLst/>
          </a:prstGeom>
        </p:spPr>
        <p:txBody>
          <a:bodyPr vert="vert270" tIns="198000"/>
          <a:lstStyle>
            <a:lvl1pPr indent="0" algn="r">
              <a:spcBef>
                <a:spcPts val="0"/>
              </a:spcBef>
              <a:buFontTx/>
              <a:buNone/>
              <a:defRPr sz="950" b="1" cap="all" baseline="0">
                <a:solidFill>
                  <a:schemeClr val="tx2"/>
                </a:solidFill>
                <a:latin typeface="+mj-lt"/>
              </a:defRPr>
            </a:lvl1pPr>
            <a:lvl2pPr indent="0" algn="r">
              <a:spcBef>
                <a:spcPts val="0"/>
              </a:spcBef>
              <a:buFontTx/>
              <a:buNone/>
              <a:defRPr sz="950" b="1" cap="all" baseline="0">
                <a:solidFill>
                  <a:schemeClr val="tx2"/>
                </a:solidFill>
                <a:latin typeface="+mj-lt"/>
              </a:defRPr>
            </a:lvl2pPr>
            <a:lvl3pPr indent="0" algn="r">
              <a:spcBef>
                <a:spcPts val="0"/>
              </a:spcBef>
              <a:buFontTx/>
              <a:buNone/>
              <a:defRPr sz="950" b="1" cap="all" baseline="0">
                <a:solidFill>
                  <a:schemeClr val="tx2"/>
                </a:solidFill>
                <a:latin typeface="+mj-lt"/>
              </a:defRPr>
            </a:lvl3pPr>
            <a:lvl4pPr indent="0" algn="r">
              <a:spcBef>
                <a:spcPts val="0"/>
              </a:spcBef>
              <a:buFontTx/>
              <a:buNone/>
              <a:defRPr sz="950" b="1" cap="all" baseline="0">
                <a:solidFill>
                  <a:schemeClr val="tx2"/>
                </a:solidFill>
                <a:latin typeface="+mj-lt"/>
              </a:defRPr>
            </a:lvl4pPr>
            <a:lvl5pPr indent="0" algn="r">
              <a:spcBef>
                <a:spcPts val="0"/>
              </a:spcBef>
              <a:buFontTx/>
              <a:buNone/>
              <a:defRPr sz="950" b="1" cap="all" baseline="0">
                <a:solidFill>
                  <a:schemeClr val="tx2"/>
                </a:solidFill>
                <a:latin typeface="+mj-lt"/>
              </a:defRPr>
            </a:lvl5pPr>
          </a:lstStyle>
          <a:p>
            <a:pPr lvl="0"/>
            <a:r>
              <a:rPr lang="de-DE"/>
              <a:t>Mastertextformat bearbeiten</a:t>
            </a:r>
          </a:p>
        </p:txBody>
      </p:sp>
    </p:spTree>
    <p:extLst>
      <p:ext uri="{BB962C8B-B14F-4D97-AF65-F5344CB8AC3E}">
        <p14:creationId xmlns:p14="http://schemas.microsoft.com/office/powerpoint/2010/main" val="3598981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Inhaltsfolie 1 +Box groß">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25228-58DA-D66A-D38A-4FBBC1043106}"/>
              </a:ext>
            </a:extLst>
          </p:cNvPr>
          <p:cNvSpPr>
            <a:spLocks noGrp="1"/>
          </p:cNvSpPr>
          <p:nvPr>
            <p:ph type="title"/>
          </p:nvPr>
        </p:nvSpPr>
        <p:spPr>
          <a:xfrm>
            <a:off x="4594761" y="466263"/>
            <a:ext cx="7021512" cy="746717"/>
          </a:xfrm>
        </p:spPr>
        <p:txBody>
          <a:bodyPr/>
          <a:lstStyle/>
          <a:p>
            <a:r>
              <a:rPr lang="de-DE"/>
              <a:t>Mastertitelformat bearbeiten</a:t>
            </a:r>
          </a:p>
        </p:txBody>
      </p:sp>
      <p:sp>
        <p:nvSpPr>
          <p:cNvPr id="3" name="Fußzeilenplatzhalter 2">
            <a:extLst>
              <a:ext uri="{FF2B5EF4-FFF2-40B4-BE49-F238E27FC236}">
                <a16:creationId xmlns:a16="http://schemas.microsoft.com/office/drawing/2014/main" id="{C106EEA2-18DC-CDB8-9189-F0A53977F673}"/>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7D7B3785-80F8-8643-29ED-84C5EE1B08EA}"/>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5" name="Textfeld 4">
            <a:extLst>
              <a:ext uri="{FF2B5EF4-FFF2-40B4-BE49-F238E27FC236}">
                <a16:creationId xmlns:a16="http://schemas.microsoft.com/office/drawing/2014/main" id="{26F430E3-B3E6-AAD6-7ED9-00FF7D65BC24}"/>
              </a:ext>
            </a:extLst>
          </p:cNvPr>
          <p:cNvSpPr txBox="1"/>
          <p:nvPr userDrawn="1"/>
        </p:nvSpPr>
        <p:spPr>
          <a:xfrm>
            <a:off x="3495130" y="3537238"/>
            <a:ext cx="507600" cy="2808000"/>
          </a:xfrm>
          <a:prstGeom prst="roundRect">
            <a:avLst>
              <a:gd name="adj" fmla="val 50000"/>
            </a:avLst>
          </a:prstGeom>
          <a:solidFill>
            <a:schemeClr val="bg1"/>
          </a:solidFill>
        </p:spPr>
        <p:txBody>
          <a:bodyPr vert="vert270" wrap="none" lIns="0" tIns="198000" rIns="0" bIns="0" rtlCol="0">
            <a:noAutofit/>
          </a:bodyPr>
          <a:lstStyle/>
          <a:p>
            <a:pPr algn="r">
              <a:lnSpc>
                <a:spcPts val="950"/>
              </a:lnSpc>
            </a:pPr>
            <a:endParaRPr lang="de-DE" sz="950" b="1" cap="all" baseline="0">
              <a:solidFill>
                <a:schemeClr val="tx2"/>
              </a:solidFill>
            </a:endParaRPr>
          </a:p>
        </p:txBody>
      </p:sp>
      <p:sp>
        <p:nvSpPr>
          <p:cNvPr id="6" name="Rechteck 5">
            <a:extLst>
              <a:ext uri="{FF2B5EF4-FFF2-40B4-BE49-F238E27FC236}">
                <a16:creationId xmlns:a16="http://schemas.microsoft.com/office/drawing/2014/main" id="{DF64A035-C710-B54E-0ECA-6721B3EA87A7}"/>
              </a:ext>
            </a:extLst>
          </p:cNvPr>
          <p:cNvSpPr/>
          <p:nvPr userDrawn="1"/>
        </p:nvSpPr>
        <p:spPr>
          <a:xfrm>
            <a:off x="0" y="1"/>
            <a:ext cx="3748930" cy="6350400"/>
          </a:xfrm>
          <a:prstGeom prst="rect">
            <a:avLst/>
          </a:prstGeom>
          <a:solidFill>
            <a:schemeClr val="bg1"/>
          </a:solidFill>
          <a:ln>
            <a:noFill/>
          </a:ln>
          <a:effectLst>
            <a:outerShdw blurRad="63500" dist="63500" algn="r" rotWithShape="0">
              <a:schemeClr val="tx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25D45C4F-4F1F-293D-D83A-3B9F216A291E}"/>
              </a:ext>
            </a:extLst>
          </p:cNvPr>
          <p:cNvSpPr/>
          <p:nvPr userDrawn="1"/>
        </p:nvSpPr>
        <p:spPr>
          <a:xfrm>
            <a:off x="0" y="0"/>
            <a:ext cx="3748930" cy="6350399"/>
          </a:xfrm>
          <a:prstGeom prst="rect">
            <a:avLst/>
          </a:prstGeom>
          <a:solidFill>
            <a:srgbClr val="DCEBE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Inhaltsplatzhalter 2">
            <a:extLst>
              <a:ext uri="{FF2B5EF4-FFF2-40B4-BE49-F238E27FC236}">
                <a16:creationId xmlns:a16="http://schemas.microsoft.com/office/drawing/2014/main" id="{064714AC-3969-176D-BB8F-DAE93AD16845}"/>
              </a:ext>
            </a:extLst>
          </p:cNvPr>
          <p:cNvSpPr>
            <a:spLocks noGrp="1"/>
          </p:cNvSpPr>
          <p:nvPr>
            <p:ph idx="1"/>
          </p:nvPr>
        </p:nvSpPr>
        <p:spPr>
          <a:xfrm>
            <a:off x="4594761" y="2103121"/>
            <a:ext cx="7021513" cy="373888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extplatzhalter 13">
            <a:extLst>
              <a:ext uri="{FF2B5EF4-FFF2-40B4-BE49-F238E27FC236}">
                <a16:creationId xmlns:a16="http://schemas.microsoft.com/office/drawing/2014/main" id="{E71CB0C1-A9CB-C1C5-337F-6142DAE09D5B}"/>
              </a:ext>
            </a:extLst>
          </p:cNvPr>
          <p:cNvSpPr>
            <a:spLocks noGrp="1"/>
          </p:cNvSpPr>
          <p:nvPr>
            <p:ph type="body" sz="quarter" idx="14" hasCustomPrompt="1"/>
          </p:nvPr>
        </p:nvSpPr>
        <p:spPr>
          <a:xfrm>
            <a:off x="4592841" y="5927724"/>
            <a:ext cx="7021512"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10" name="Textplatzhalter 5">
            <a:extLst>
              <a:ext uri="{FF2B5EF4-FFF2-40B4-BE49-F238E27FC236}">
                <a16:creationId xmlns:a16="http://schemas.microsoft.com/office/drawing/2014/main" id="{A992E111-85C5-39B8-1FE3-1EECB005CEFA}"/>
              </a:ext>
            </a:extLst>
          </p:cNvPr>
          <p:cNvSpPr>
            <a:spLocks noGrp="1"/>
          </p:cNvSpPr>
          <p:nvPr>
            <p:ph type="body" sz="quarter" idx="15" hasCustomPrompt="1"/>
          </p:nvPr>
        </p:nvSpPr>
        <p:spPr>
          <a:xfrm>
            <a:off x="4594761" y="1332000"/>
            <a:ext cx="7021513" cy="441237"/>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11" name="Textplatzhalter 12">
            <a:extLst>
              <a:ext uri="{FF2B5EF4-FFF2-40B4-BE49-F238E27FC236}">
                <a16:creationId xmlns:a16="http://schemas.microsoft.com/office/drawing/2014/main" id="{E3CBB0EF-AC96-6619-7496-37BCBB3CCB63}"/>
              </a:ext>
            </a:extLst>
          </p:cNvPr>
          <p:cNvSpPr>
            <a:spLocks noGrp="1"/>
          </p:cNvSpPr>
          <p:nvPr>
            <p:ph type="body" sz="quarter" idx="16"/>
          </p:nvPr>
        </p:nvSpPr>
        <p:spPr>
          <a:xfrm>
            <a:off x="587376" y="512763"/>
            <a:ext cx="2592387" cy="5314117"/>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Textplatzhalter 13">
            <a:extLst>
              <a:ext uri="{FF2B5EF4-FFF2-40B4-BE49-F238E27FC236}">
                <a16:creationId xmlns:a16="http://schemas.microsoft.com/office/drawing/2014/main" id="{FBB14E23-5AEB-DD4F-B999-77A372890422}"/>
              </a:ext>
            </a:extLst>
          </p:cNvPr>
          <p:cNvSpPr>
            <a:spLocks noGrp="1"/>
          </p:cNvSpPr>
          <p:nvPr>
            <p:ph type="body" sz="quarter" idx="17"/>
          </p:nvPr>
        </p:nvSpPr>
        <p:spPr>
          <a:xfrm>
            <a:off x="3805890" y="3611024"/>
            <a:ext cx="196840" cy="2309812"/>
          </a:xfrm>
          <a:prstGeom prst="rect">
            <a:avLst/>
          </a:prstGeom>
        </p:spPr>
        <p:txBody>
          <a:bodyPr vert="vert270" tIns="198000"/>
          <a:lstStyle>
            <a:lvl1pPr indent="0" algn="r">
              <a:spcBef>
                <a:spcPts val="0"/>
              </a:spcBef>
              <a:buFontTx/>
              <a:buNone/>
              <a:defRPr sz="950" b="1" cap="all" baseline="0">
                <a:solidFill>
                  <a:schemeClr val="tx2"/>
                </a:solidFill>
                <a:latin typeface="+mj-lt"/>
              </a:defRPr>
            </a:lvl1pPr>
            <a:lvl2pPr indent="0" algn="r">
              <a:spcBef>
                <a:spcPts val="0"/>
              </a:spcBef>
              <a:buFontTx/>
              <a:buNone/>
              <a:defRPr sz="950" b="1" cap="all" baseline="0">
                <a:solidFill>
                  <a:schemeClr val="tx2"/>
                </a:solidFill>
                <a:latin typeface="+mj-lt"/>
              </a:defRPr>
            </a:lvl2pPr>
            <a:lvl3pPr indent="0" algn="r">
              <a:spcBef>
                <a:spcPts val="0"/>
              </a:spcBef>
              <a:buFontTx/>
              <a:buNone/>
              <a:defRPr sz="950" b="1" cap="all" baseline="0">
                <a:solidFill>
                  <a:schemeClr val="tx2"/>
                </a:solidFill>
                <a:latin typeface="+mj-lt"/>
              </a:defRPr>
            </a:lvl3pPr>
            <a:lvl4pPr indent="0" algn="r">
              <a:spcBef>
                <a:spcPts val="0"/>
              </a:spcBef>
              <a:buFontTx/>
              <a:buNone/>
              <a:defRPr sz="950" b="1" cap="all" baseline="0">
                <a:solidFill>
                  <a:schemeClr val="tx2"/>
                </a:solidFill>
                <a:latin typeface="+mj-lt"/>
              </a:defRPr>
            </a:lvl4pPr>
            <a:lvl5pPr indent="0" algn="r">
              <a:spcBef>
                <a:spcPts val="0"/>
              </a:spcBef>
              <a:buFontTx/>
              <a:buNone/>
              <a:defRPr sz="950" b="1" cap="all" baseline="0">
                <a:solidFill>
                  <a:schemeClr val="tx2"/>
                </a:solidFill>
                <a:latin typeface="+mj-lt"/>
              </a:defRPr>
            </a:lvl5pPr>
          </a:lstStyle>
          <a:p>
            <a:pPr lvl="0"/>
            <a:r>
              <a:rPr lang="de-DE"/>
              <a:t>Mastertextformat bearbeiten</a:t>
            </a:r>
          </a:p>
        </p:txBody>
      </p:sp>
    </p:spTree>
    <p:extLst>
      <p:ext uri="{BB962C8B-B14F-4D97-AF65-F5344CB8AC3E}">
        <p14:creationId xmlns:p14="http://schemas.microsoft.com/office/powerpoint/2010/main" val="37525319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sfolie 2, 3 Spalten">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DCF64C34-B388-7BB1-E40C-614985C8097C}"/>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CE196F57-DC92-7A78-EEE7-52E690059AEF}"/>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6" name="Inhaltsplatzhalter 11">
            <a:extLst>
              <a:ext uri="{FF2B5EF4-FFF2-40B4-BE49-F238E27FC236}">
                <a16:creationId xmlns:a16="http://schemas.microsoft.com/office/drawing/2014/main" id="{589A14A5-5C4C-6003-8D4A-6AD5664FC65C}"/>
              </a:ext>
            </a:extLst>
          </p:cNvPr>
          <p:cNvSpPr>
            <a:spLocks noGrp="1"/>
          </p:cNvSpPr>
          <p:nvPr>
            <p:ph sz="quarter" idx="13"/>
          </p:nvPr>
        </p:nvSpPr>
        <p:spPr>
          <a:xfrm>
            <a:off x="3395663" y="512764"/>
            <a:ext cx="2592387" cy="53276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Inhaltsplatzhalter 6">
            <a:extLst>
              <a:ext uri="{FF2B5EF4-FFF2-40B4-BE49-F238E27FC236}">
                <a16:creationId xmlns:a16="http://schemas.microsoft.com/office/drawing/2014/main" id="{D79B4ECE-1BB9-9909-E5B5-442FE5316599}"/>
              </a:ext>
            </a:extLst>
          </p:cNvPr>
          <p:cNvSpPr>
            <a:spLocks noGrp="1"/>
          </p:cNvSpPr>
          <p:nvPr>
            <p:ph sz="quarter" idx="16"/>
          </p:nvPr>
        </p:nvSpPr>
        <p:spPr>
          <a:xfrm>
            <a:off x="6203950" y="512763"/>
            <a:ext cx="2592388" cy="53276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Inhaltsplatzhalter 8">
            <a:extLst>
              <a:ext uri="{FF2B5EF4-FFF2-40B4-BE49-F238E27FC236}">
                <a16:creationId xmlns:a16="http://schemas.microsoft.com/office/drawing/2014/main" id="{0C3272DA-372C-D60C-D72A-CD370FA049B0}"/>
              </a:ext>
            </a:extLst>
          </p:cNvPr>
          <p:cNvSpPr>
            <a:spLocks noGrp="1"/>
          </p:cNvSpPr>
          <p:nvPr>
            <p:ph sz="quarter" idx="17"/>
          </p:nvPr>
        </p:nvSpPr>
        <p:spPr>
          <a:xfrm>
            <a:off x="9012238" y="512763"/>
            <a:ext cx="2590800" cy="53276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13">
            <a:extLst>
              <a:ext uri="{FF2B5EF4-FFF2-40B4-BE49-F238E27FC236}">
                <a16:creationId xmlns:a16="http://schemas.microsoft.com/office/drawing/2014/main" id="{6DA36FE3-E163-1EAC-BF53-7DBA2D7D7B82}"/>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2" name="Titel 1">
            <a:extLst>
              <a:ext uri="{FF2B5EF4-FFF2-40B4-BE49-F238E27FC236}">
                <a16:creationId xmlns:a16="http://schemas.microsoft.com/office/drawing/2014/main" id="{CC876FDB-E73E-2BBB-AF76-115CF0269A96}"/>
              </a:ext>
            </a:extLst>
          </p:cNvPr>
          <p:cNvSpPr>
            <a:spLocks noGrp="1"/>
          </p:cNvSpPr>
          <p:nvPr>
            <p:ph type="title"/>
          </p:nvPr>
        </p:nvSpPr>
        <p:spPr>
          <a:xfrm>
            <a:off x="587375" y="512763"/>
            <a:ext cx="2592388" cy="2913206"/>
          </a:xfrm>
        </p:spPr>
        <p:txBody>
          <a:bodyPr anchor="b" anchorCtr="0"/>
          <a:lstStyle>
            <a:lvl1pPr algn="r">
              <a:defRPr/>
            </a:lvl1pPr>
          </a:lstStyle>
          <a:p>
            <a:r>
              <a:rPr lang="de-DE"/>
              <a:t>Mastertitelformat bearbeiten</a:t>
            </a:r>
          </a:p>
        </p:txBody>
      </p:sp>
      <p:sp>
        <p:nvSpPr>
          <p:cNvPr id="11" name="Textplatzhalter 5">
            <a:extLst>
              <a:ext uri="{FF2B5EF4-FFF2-40B4-BE49-F238E27FC236}">
                <a16:creationId xmlns:a16="http://schemas.microsoft.com/office/drawing/2014/main" id="{8A26121B-A035-FBD1-4354-C5FC8ED41513}"/>
              </a:ext>
            </a:extLst>
          </p:cNvPr>
          <p:cNvSpPr>
            <a:spLocks noGrp="1"/>
          </p:cNvSpPr>
          <p:nvPr>
            <p:ph type="body" sz="quarter" idx="15" hasCustomPrompt="1"/>
          </p:nvPr>
        </p:nvSpPr>
        <p:spPr>
          <a:xfrm>
            <a:off x="587375" y="3931243"/>
            <a:ext cx="2592388" cy="1910757"/>
          </a:xfrm>
          <a:prstGeom prst="rect">
            <a:avLst/>
          </a:prstGeom>
        </p:spPr>
        <p:txBody>
          <a:bodyPr/>
          <a:lstStyle>
            <a:lvl1pPr indent="0" algn="r">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Tree>
    <p:extLst>
      <p:ext uri="{BB962C8B-B14F-4D97-AF65-F5344CB8AC3E}">
        <p14:creationId xmlns:p14="http://schemas.microsoft.com/office/powerpoint/2010/main" val="3275897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Inhaltsfolie 2, 2 Spalten">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DCF64C34-B388-7BB1-E40C-614985C8097C}"/>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CE196F57-DC92-7A78-EEE7-52E690059AEF}"/>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6" name="Inhaltsplatzhalter 11">
            <a:extLst>
              <a:ext uri="{FF2B5EF4-FFF2-40B4-BE49-F238E27FC236}">
                <a16:creationId xmlns:a16="http://schemas.microsoft.com/office/drawing/2014/main" id="{589A14A5-5C4C-6003-8D4A-6AD5664FC65C}"/>
              </a:ext>
            </a:extLst>
          </p:cNvPr>
          <p:cNvSpPr>
            <a:spLocks noGrp="1"/>
          </p:cNvSpPr>
          <p:nvPr>
            <p:ph sz="quarter" idx="13"/>
          </p:nvPr>
        </p:nvSpPr>
        <p:spPr>
          <a:xfrm>
            <a:off x="3395663" y="512764"/>
            <a:ext cx="3995737" cy="53276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Inhaltsplatzhalter 6">
            <a:extLst>
              <a:ext uri="{FF2B5EF4-FFF2-40B4-BE49-F238E27FC236}">
                <a16:creationId xmlns:a16="http://schemas.microsoft.com/office/drawing/2014/main" id="{D79B4ECE-1BB9-9909-E5B5-442FE5316599}"/>
              </a:ext>
            </a:extLst>
          </p:cNvPr>
          <p:cNvSpPr>
            <a:spLocks noGrp="1"/>
          </p:cNvSpPr>
          <p:nvPr>
            <p:ph sz="quarter" idx="16"/>
          </p:nvPr>
        </p:nvSpPr>
        <p:spPr>
          <a:xfrm>
            <a:off x="7607300" y="512763"/>
            <a:ext cx="3995738" cy="53276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13">
            <a:extLst>
              <a:ext uri="{FF2B5EF4-FFF2-40B4-BE49-F238E27FC236}">
                <a16:creationId xmlns:a16="http://schemas.microsoft.com/office/drawing/2014/main" id="{6DA36FE3-E163-1EAC-BF53-7DBA2D7D7B82}"/>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2" name="Titel 1">
            <a:extLst>
              <a:ext uri="{FF2B5EF4-FFF2-40B4-BE49-F238E27FC236}">
                <a16:creationId xmlns:a16="http://schemas.microsoft.com/office/drawing/2014/main" id="{382AF5F5-433E-F229-D1DD-58C6FA2DBCE5}"/>
              </a:ext>
            </a:extLst>
          </p:cNvPr>
          <p:cNvSpPr>
            <a:spLocks noGrp="1"/>
          </p:cNvSpPr>
          <p:nvPr>
            <p:ph type="title"/>
          </p:nvPr>
        </p:nvSpPr>
        <p:spPr>
          <a:xfrm>
            <a:off x="587375" y="512763"/>
            <a:ext cx="2592388" cy="2913206"/>
          </a:xfrm>
        </p:spPr>
        <p:txBody>
          <a:bodyPr anchor="b" anchorCtr="0"/>
          <a:lstStyle>
            <a:lvl1pPr algn="r">
              <a:defRPr/>
            </a:lvl1pPr>
          </a:lstStyle>
          <a:p>
            <a:r>
              <a:rPr lang="de-DE"/>
              <a:t>Mastertitelformat bearbeiten</a:t>
            </a:r>
          </a:p>
        </p:txBody>
      </p:sp>
      <p:sp>
        <p:nvSpPr>
          <p:cNvPr id="9" name="Textplatzhalter 5">
            <a:extLst>
              <a:ext uri="{FF2B5EF4-FFF2-40B4-BE49-F238E27FC236}">
                <a16:creationId xmlns:a16="http://schemas.microsoft.com/office/drawing/2014/main" id="{5B6A3F8F-9326-6D6D-CB78-0ED108D94454}"/>
              </a:ext>
            </a:extLst>
          </p:cNvPr>
          <p:cNvSpPr>
            <a:spLocks noGrp="1"/>
          </p:cNvSpPr>
          <p:nvPr>
            <p:ph type="body" sz="quarter" idx="15" hasCustomPrompt="1"/>
          </p:nvPr>
        </p:nvSpPr>
        <p:spPr>
          <a:xfrm>
            <a:off x="587375" y="3931243"/>
            <a:ext cx="2592388" cy="1910757"/>
          </a:xfrm>
          <a:prstGeom prst="rect">
            <a:avLst/>
          </a:prstGeom>
        </p:spPr>
        <p:txBody>
          <a:bodyPr/>
          <a:lstStyle>
            <a:lvl1pPr indent="0" algn="r">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Tree>
    <p:extLst>
      <p:ext uri="{BB962C8B-B14F-4D97-AF65-F5344CB8AC3E}">
        <p14:creationId xmlns:p14="http://schemas.microsoft.com/office/powerpoint/2010/main" val="2590709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altsfolie 1 plus Registerkarte">
    <p:spTree>
      <p:nvGrpSpPr>
        <p:cNvPr id="1" name=""/>
        <p:cNvGrpSpPr/>
        <p:nvPr/>
      </p:nvGrpSpPr>
      <p:grpSpPr>
        <a:xfrm>
          <a:off x="0" y="0"/>
          <a:ext cx="0" cy="0"/>
          <a:chOff x="0" y="0"/>
          <a:chExt cx="0" cy="0"/>
        </a:xfrm>
      </p:grpSpPr>
      <p:sp>
        <p:nvSpPr>
          <p:cNvPr id="8" name="Freihandform: Form 7">
            <a:extLst>
              <a:ext uri="{FF2B5EF4-FFF2-40B4-BE49-F238E27FC236}">
                <a16:creationId xmlns:a16="http://schemas.microsoft.com/office/drawing/2014/main" id="{B62375D2-99A9-D7EA-197C-E17FBC39E0EC}"/>
              </a:ext>
            </a:extLst>
          </p:cNvPr>
          <p:cNvSpPr/>
          <p:nvPr userDrawn="1"/>
        </p:nvSpPr>
        <p:spPr>
          <a:xfrm>
            <a:off x="-161327" y="3711480"/>
            <a:ext cx="12513600" cy="5414370"/>
          </a:xfrm>
          <a:custGeom>
            <a:avLst/>
            <a:gdLst>
              <a:gd name="csX0" fmla="*/ 11419886 w 12513600"/>
              <a:gd name="csY0" fmla="*/ 0 h 5414370"/>
              <a:gd name="csX1" fmla="*/ 12513590 w 12513600"/>
              <a:gd name="csY1" fmla="*/ 0 h 5414370"/>
              <a:gd name="csX2" fmla="*/ 12513590 w 12513600"/>
              <a:gd name="csY2" fmla="*/ 649864 h 5414370"/>
              <a:gd name="csX3" fmla="*/ 12513600 w 12513600"/>
              <a:gd name="csY3" fmla="*/ 649864 h 5414370"/>
              <a:gd name="csX4" fmla="*/ 12513600 w 12513600"/>
              <a:gd name="csY4" fmla="*/ 5414370 h 5414370"/>
              <a:gd name="csX5" fmla="*/ 0 w 12513600"/>
              <a:gd name="csY5" fmla="*/ 5414370 h 5414370"/>
              <a:gd name="csX6" fmla="*/ 0 w 12513600"/>
              <a:gd name="csY6" fmla="*/ 765555 h 5414370"/>
              <a:gd name="csX7" fmla="*/ 0 w 12513600"/>
              <a:gd name="csY7" fmla="*/ 649864 h 5414370"/>
              <a:gd name="csX8" fmla="*/ 0 w 12513600"/>
              <a:gd name="csY8" fmla="*/ 257823 h 5414370"/>
              <a:gd name="csX9" fmla="*/ 10541502 w 12513600"/>
              <a:gd name="csY9" fmla="*/ 257823 h 5414370"/>
              <a:gd name="csX10" fmla="*/ 10980694 w 12513600"/>
              <a:gd name="csY10" fmla="*/ 128911 h 5414370"/>
              <a:gd name="csX11" fmla="*/ 11419886 w 12513600"/>
              <a:gd name="csY11" fmla="*/ 0 h 54143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513600" h="5414370">
                <a:moveTo>
                  <a:pt x="11419886" y="0"/>
                </a:moveTo>
                <a:lnTo>
                  <a:pt x="12513590" y="0"/>
                </a:lnTo>
                <a:lnTo>
                  <a:pt x="12513590" y="649864"/>
                </a:lnTo>
                <a:lnTo>
                  <a:pt x="12513600" y="649864"/>
                </a:lnTo>
                <a:lnTo>
                  <a:pt x="12513600" y="5414370"/>
                </a:lnTo>
                <a:lnTo>
                  <a:pt x="0" y="5414370"/>
                </a:lnTo>
                <a:lnTo>
                  <a:pt x="0" y="765555"/>
                </a:lnTo>
                <a:lnTo>
                  <a:pt x="0" y="649864"/>
                </a:lnTo>
                <a:lnTo>
                  <a:pt x="0" y="257823"/>
                </a:lnTo>
                <a:lnTo>
                  <a:pt x="10541502" y="257823"/>
                </a:lnTo>
                <a:cubicBezTo>
                  <a:pt x="10771756" y="257823"/>
                  <a:pt x="10901178" y="190431"/>
                  <a:pt x="10980694" y="128911"/>
                </a:cubicBezTo>
                <a:cubicBezTo>
                  <a:pt x="11060211" y="67391"/>
                  <a:pt x="11189505" y="0"/>
                  <a:pt x="11419886" y="0"/>
                </a:cubicBezTo>
                <a:close/>
              </a:path>
            </a:pathLst>
          </a:custGeom>
          <a:gradFill>
            <a:gsLst>
              <a:gs pos="100000">
                <a:schemeClr val="accent5"/>
              </a:gs>
              <a:gs pos="45000">
                <a:schemeClr val="accent2"/>
              </a:gs>
              <a:gs pos="0">
                <a:schemeClr val="accent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0" name="Freihandform: Form 9">
            <a:extLst>
              <a:ext uri="{FF2B5EF4-FFF2-40B4-BE49-F238E27FC236}">
                <a16:creationId xmlns:a16="http://schemas.microsoft.com/office/drawing/2014/main" id="{8417B571-6DFA-208F-B82F-3B941CB16BA3}"/>
              </a:ext>
            </a:extLst>
          </p:cNvPr>
          <p:cNvSpPr/>
          <p:nvPr userDrawn="1"/>
        </p:nvSpPr>
        <p:spPr>
          <a:xfrm flipH="1">
            <a:off x="11933480" y="3537238"/>
            <a:ext cx="258520" cy="2808000"/>
          </a:xfrm>
          <a:custGeom>
            <a:avLst/>
            <a:gdLst>
              <a:gd name="csX0" fmla="*/ 4720 w 258520"/>
              <a:gd name="csY0" fmla="*/ 0 h 2808000"/>
              <a:gd name="csX1" fmla="*/ 258520 w 258520"/>
              <a:gd name="csY1" fmla="*/ 253800 h 2808000"/>
              <a:gd name="csX2" fmla="*/ 258520 w 258520"/>
              <a:gd name="csY2" fmla="*/ 2554200 h 2808000"/>
              <a:gd name="csX3" fmla="*/ 4720 w 258520"/>
              <a:gd name="csY3" fmla="*/ 2808000 h 2808000"/>
              <a:gd name="csX4" fmla="*/ 0 w 258520"/>
              <a:gd name="csY4" fmla="*/ 2807047 h 2808000"/>
              <a:gd name="csX5" fmla="*/ 0 w 258520"/>
              <a:gd name="csY5" fmla="*/ 953 h 2808000"/>
            </a:gdLst>
            <a:ahLst/>
            <a:cxnLst>
              <a:cxn ang="0">
                <a:pos x="csX0" y="csY0"/>
              </a:cxn>
              <a:cxn ang="0">
                <a:pos x="csX1" y="csY1"/>
              </a:cxn>
              <a:cxn ang="0">
                <a:pos x="csX2" y="csY2"/>
              </a:cxn>
              <a:cxn ang="0">
                <a:pos x="csX3" y="csY3"/>
              </a:cxn>
              <a:cxn ang="0">
                <a:pos x="csX4" y="csY4"/>
              </a:cxn>
              <a:cxn ang="0">
                <a:pos x="csX5" y="csY5"/>
              </a:cxn>
            </a:cxnLst>
            <a:rect l="l" t="t" r="r" b="b"/>
            <a:pathLst>
              <a:path w="258520" h="2808000">
                <a:moveTo>
                  <a:pt x="4720" y="0"/>
                </a:moveTo>
                <a:cubicBezTo>
                  <a:pt x="144890" y="0"/>
                  <a:pt x="258520" y="113630"/>
                  <a:pt x="258520" y="253800"/>
                </a:cubicBezTo>
                <a:lnTo>
                  <a:pt x="258520" y="2554200"/>
                </a:lnTo>
                <a:cubicBezTo>
                  <a:pt x="258520" y="2694370"/>
                  <a:pt x="144890" y="2808000"/>
                  <a:pt x="4720" y="2808000"/>
                </a:cubicBezTo>
                <a:lnTo>
                  <a:pt x="0" y="2807047"/>
                </a:lnTo>
                <a:lnTo>
                  <a:pt x="0" y="95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lIns="0" tIns="0" rIns="0" bIns="0" rtlCol="0" anchor="t" anchorCtr="0">
            <a:noAutofit/>
          </a:bodyPr>
          <a:lstStyle/>
          <a:p>
            <a:pPr algn="ctr"/>
            <a:endParaRPr lang="de-DE" sz="950" b="1"/>
          </a:p>
        </p:txBody>
      </p:sp>
      <p:pic>
        <p:nvPicPr>
          <p:cNvPr id="18" name="Struktur">
            <a:extLst>
              <a:ext uri="{FF2B5EF4-FFF2-40B4-BE49-F238E27FC236}">
                <a16:creationId xmlns:a16="http://schemas.microsoft.com/office/drawing/2014/main" id="{032DBBB1-7727-9869-9229-6E8D0E82B477}"/>
              </a:ext>
            </a:extLst>
          </p:cNvPr>
          <p:cNvPicPr>
            <a:picLocks noGrp="1" noRot="1" noChangeAspect="1" noMove="1" noResize="1" noEditPoints="1" noAdjustHandles="1" noChangeArrowheads="1" noChangeShapeType="1" noCrop="1"/>
          </p:cNvPicPr>
          <p:nvPr userDrawn="1"/>
        </p:nvPicPr>
        <p:blipFill>
          <a:blip r:embed="rId2">
            <a:alphaModFix amt="50000"/>
            <a:extLst>
              <a:ext uri="{28A0092B-C50C-407E-A947-70E740481C1C}">
                <a14:useLocalDpi xmlns:a14="http://schemas.microsoft.com/office/drawing/2010/main" val="0"/>
              </a:ext>
            </a:extLst>
          </a:blip>
          <a:srcRect t="82998"/>
          <a:stretch>
            <a:fillRect/>
          </a:stretch>
        </p:blipFill>
        <p:spPr>
          <a:xfrm>
            <a:off x="-699" y="5655211"/>
            <a:ext cx="12188597" cy="1208897"/>
          </a:xfrm>
          <a:prstGeom prst="rect">
            <a:avLst/>
          </a:prstGeom>
        </p:spPr>
      </p:pic>
      <p:sp>
        <p:nvSpPr>
          <p:cNvPr id="9" name="Textplatzhalter 13">
            <a:extLst>
              <a:ext uri="{FF2B5EF4-FFF2-40B4-BE49-F238E27FC236}">
                <a16:creationId xmlns:a16="http://schemas.microsoft.com/office/drawing/2014/main" id="{04001547-73D6-6835-9E8C-ABE5AC01850E}"/>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11" name="Inhaltsplatzhalter 23">
            <a:extLst>
              <a:ext uri="{FF2B5EF4-FFF2-40B4-BE49-F238E27FC236}">
                <a16:creationId xmlns:a16="http://schemas.microsoft.com/office/drawing/2014/main" id="{E6C9781E-818D-3AD0-0F38-3EC2A6647406}"/>
              </a:ext>
            </a:extLst>
          </p:cNvPr>
          <p:cNvSpPr>
            <a:spLocks noGrp="1"/>
          </p:cNvSpPr>
          <p:nvPr>
            <p:ph sz="quarter" idx="17"/>
          </p:nvPr>
        </p:nvSpPr>
        <p:spPr>
          <a:xfrm>
            <a:off x="587375"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Inhaltsplatzhalter 23">
            <a:extLst>
              <a:ext uri="{FF2B5EF4-FFF2-40B4-BE49-F238E27FC236}">
                <a16:creationId xmlns:a16="http://schemas.microsoft.com/office/drawing/2014/main" id="{B5EE2E6D-264D-5F3E-0D99-FC397EDEE163}"/>
              </a:ext>
            </a:extLst>
          </p:cNvPr>
          <p:cNvSpPr>
            <a:spLocks noGrp="1"/>
          </p:cNvSpPr>
          <p:nvPr>
            <p:ph sz="quarter" idx="18"/>
          </p:nvPr>
        </p:nvSpPr>
        <p:spPr>
          <a:xfrm>
            <a:off x="3395663"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23">
            <a:extLst>
              <a:ext uri="{FF2B5EF4-FFF2-40B4-BE49-F238E27FC236}">
                <a16:creationId xmlns:a16="http://schemas.microsoft.com/office/drawing/2014/main" id="{0D05C8AF-3DC9-2778-57D9-2CA14DA69F14}"/>
              </a:ext>
            </a:extLst>
          </p:cNvPr>
          <p:cNvSpPr>
            <a:spLocks noGrp="1"/>
          </p:cNvSpPr>
          <p:nvPr>
            <p:ph sz="quarter" idx="19"/>
          </p:nvPr>
        </p:nvSpPr>
        <p:spPr>
          <a:xfrm>
            <a:off x="6203950"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Inhaltsplatzhalter 23">
            <a:extLst>
              <a:ext uri="{FF2B5EF4-FFF2-40B4-BE49-F238E27FC236}">
                <a16:creationId xmlns:a16="http://schemas.microsoft.com/office/drawing/2014/main" id="{8F8F66C4-77E5-3434-5136-0F3611F9C598}"/>
              </a:ext>
            </a:extLst>
          </p:cNvPr>
          <p:cNvSpPr>
            <a:spLocks noGrp="1"/>
          </p:cNvSpPr>
          <p:nvPr>
            <p:ph sz="quarter" idx="20"/>
          </p:nvPr>
        </p:nvSpPr>
        <p:spPr>
          <a:xfrm>
            <a:off x="9010650"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5" name="Firmenname">
            <a:extLst>
              <a:ext uri="{FF2B5EF4-FFF2-40B4-BE49-F238E27FC236}">
                <a16:creationId xmlns:a16="http://schemas.microsoft.com/office/drawing/2014/main" id="{DCEE73A0-428F-D727-B2B0-08FDBA7D3AB9}"/>
              </a:ext>
            </a:extLst>
          </p:cNvPr>
          <p:cNvSpPr txBox="1"/>
          <p:nvPr userDrawn="1"/>
        </p:nvSpPr>
        <p:spPr>
          <a:xfrm>
            <a:off x="8630866" y="6559200"/>
            <a:ext cx="2973759" cy="303255"/>
          </a:xfrm>
          <a:prstGeom prst="rect">
            <a:avLst/>
          </a:prstGeom>
          <a:noFill/>
        </p:spPr>
        <p:txBody>
          <a:bodyPr wrap="square" lIns="0" tIns="0" rIns="0" bIns="0" rtlCol="0">
            <a:noAutofit/>
          </a:bodyPr>
          <a:lstStyle/>
          <a:p>
            <a:pPr algn="r"/>
            <a:r>
              <a:rPr lang="de-DE" sz="700">
                <a:solidFill>
                  <a:schemeClr val="tx1"/>
                </a:solidFill>
              </a:rPr>
              <a:t>BREKO German Broadband </a:t>
            </a:r>
            <a:r>
              <a:rPr lang="de-DE" sz="700" err="1">
                <a:solidFill>
                  <a:schemeClr val="tx1"/>
                </a:solidFill>
              </a:rPr>
              <a:t>Association</a:t>
            </a:r>
            <a:r>
              <a:rPr lang="de-DE" sz="700">
                <a:solidFill>
                  <a:schemeClr val="tx1"/>
                </a:solidFill>
              </a:rPr>
              <a:t> | IW </a:t>
            </a:r>
            <a:r>
              <a:rPr lang="de-DE" sz="700" err="1">
                <a:solidFill>
                  <a:schemeClr val="tx1"/>
                </a:solidFill>
              </a:rPr>
              <a:t>Consult</a:t>
            </a:r>
            <a:endParaRPr lang="de-DE" sz="700">
              <a:solidFill>
                <a:schemeClr val="tx1"/>
              </a:solidFill>
            </a:endParaRPr>
          </a:p>
        </p:txBody>
      </p:sp>
      <p:sp>
        <p:nvSpPr>
          <p:cNvPr id="3" name="Fußzeilenplatzhalter 2">
            <a:extLst>
              <a:ext uri="{FF2B5EF4-FFF2-40B4-BE49-F238E27FC236}">
                <a16:creationId xmlns:a16="http://schemas.microsoft.com/office/drawing/2014/main" id="{283E9E18-057E-DD45-D264-1D2CBDB024DD}"/>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46847A2C-AD6F-34E2-3FAD-5A9D01461DDD}"/>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5" name="Textplatzhalter 5">
            <a:extLst>
              <a:ext uri="{FF2B5EF4-FFF2-40B4-BE49-F238E27FC236}">
                <a16:creationId xmlns:a16="http://schemas.microsoft.com/office/drawing/2014/main" id="{236251EB-75EB-169B-7B32-9B5F63C90B50}"/>
              </a:ext>
            </a:extLst>
          </p:cNvPr>
          <p:cNvSpPr>
            <a:spLocks noGrp="1"/>
          </p:cNvSpPr>
          <p:nvPr>
            <p:ph type="body" sz="quarter" idx="15" hasCustomPrompt="1"/>
          </p:nvPr>
        </p:nvSpPr>
        <p:spPr>
          <a:xfrm>
            <a:off x="587375" y="1332001"/>
            <a:ext cx="11017250" cy="43372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7" name="Inhaltsplatzhalter 6">
            <a:extLst>
              <a:ext uri="{FF2B5EF4-FFF2-40B4-BE49-F238E27FC236}">
                <a16:creationId xmlns:a16="http://schemas.microsoft.com/office/drawing/2014/main" id="{3857DCF5-65F3-3D88-682D-378DF548BC82}"/>
              </a:ext>
            </a:extLst>
          </p:cNvPr>
          <p:cNvSpPr>
            <a:spLocks noGrp="1"/>
          </p:cNvSpPr>
          <p:nvPr>
            <p:ph sz="quarter" idx="16"/>
          </p:nvPr>
        </p:nvSpPr>
        <p:spPr>
          <a:xfrm>
            <a:off x="587375" y="2088000"/>
            <a:ext cx="11017250" cy="148272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78400B2D-C6CA-1357-1936-9485AEFBAB55}"/>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2072294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altsfolie 1 plus 4 Textboxen">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B5432D9C-FF21-855A-5F86-76F27A83B32D}"/>
              </a:ext>
            </a:extLst>
          </p:cNvPr>
          <p:cNvPicPr>
            <a:picLocks noChangeAspect="1"/>
          </p:cNvPicPr>
          <p:nvPr userDrawn="1"/>
        </p:nvPicPr>
        <p:blipFill>
          <a:blip>
            <a:alphaModFix amt="55000"/>
            <a:extLst>
              <a:ext uri="{96DAC541-7B7A-43D3-8B79-37D633B846F1}">
                <asvg:svgBlip xmlns:asvg="http://schemas.microsoft.com/office/drawing/2016/SVG/main" r:embed="rId2"/>
              </a:ext>
            </a:extLst>
          </a:blip>
          <a:srcRect t="81494"/>
          <a:stretch>
            <a:fillRect/>
          </a:stretch>
        </p:blipFill>
        <p:spPr>
          <a:xfrm>
            <a:off x="-700" y="5551966"/>
            <a:ext cx="12188599" cy="1318000"/>
          </a:xfrm>
          <a:prstGeom prst="rect">
            <a:avLst/>
          </a:prstGeom>
        </p:spPr>
      </p:pic>
      <p:sp>
        <p:nvSpPr>
          <p:cNvPr id="9" name="Textplatzhalter 13">
            <a:extLst>
              <a:ext uri="{FF2B5EF4-FFF2-40B4-BE49-F238E27FC236}">
                <a16:creationId xmlns:a16="http://schemas.microsoft.com/office/drawing/2014/main" id="{04001547-73D6-6835-9E8C-ABE5AC01850E}"/>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11" name="Inhaltsplatzhalter 23">
            <a:extLst>
              <a:ext uri="{FF2B5EF4-FFF2-40B4-BE49-F238E27FC236}">
                <a16:creationId xmlns:a16="http://schemas.microsoft.com/office/drawing/2014/main" id="{E6C9781E-818D-3AD0-0F38-3EC2A6647406}"/>
              </a:ext>
            </a:extLst>
          </p:cNvPr>
          <p:cNvSpPr>
            <a:spLocks noGrp="1"/>
          </p:cNvSpPr>
          <p:nvPr>
            <p:ph sz="quarter" idx="17"/>
          </p:nvPr>
        </p:nvSpPr>
        <p:spPr>
          <a:xfrm>
            <a:off x="587375"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Inhaltsplatzhalter 23">
            <a:extLst>
              <a:ext uri="{FF2B5EF4-FFF2-40B4-BE49-F238E27FC236}">
                <a16:creationId xmlns:a16="http://schemas.microsoft.com/office/drawing/2014/main" id="{B5EE2E6D-264D-5F3E-0D99-FC397EDEE163}"/>
              </a:ext>
            </a:extLst>
          </p:cNvPr>
          <p:cNvSpPr>
            <a:spLocks noGrp="1"/>
          </p:cNvSpPr>
          <p:nvPr>
            <p:ph sz="quarter" idx="18"/>
          </p:nvPr>
        </p:nvSpPr>
        <p:spPr>
          <a:xfrm>
            <a:off x="3395663"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23">
            <a:extLst>
              <a:ext uri="{FF2B5EF4-FFF2-40B4-BE49-F238E27FC236}">
                <a16:creationId xmlns:a16="http://schemas.microsoft.com/office/drawing/2014/main" id="{0D05C8AF-3DC9-2778-57D9-2CA14DA69F14}"/>
              </a:ext>
            </a:extLst>
          </p:cNvPr>
          <p:cNvSpPr>
            <a:spLocks noGrp="1"/>
          </p:cNvSpPr>
          <p:nvPr>
            <p:ph sz="quarter" idx="19"/>
          </p:nvPr>
        </p:nvSpPr>
        <p:spPr>
          <a:xfrm>
            <a:off x="6203950"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Inhaltsplatzhalter 23">
            <a:extLst>
              <a:ext uri="{FF2B5EF4-FFF2-40B4-BE49-F238E27FC236}">
                <a16:creationId xmlns:a16="http://schemas.microsoft.com/office/drawing/2014/main" id="{8F8F66C4-77E5-3434-5136-0F3611F9C598}"/>
              </a:ext>
            </a:extLst>
          </p:cNvPr>
          <p:cNvSpPr>
            <a:spLocks noGrp="1"/>
          </p:cNvSpPr>
          <p:nvPr>
            <p:ph sz="quarter" idx="20"/>
          </p:nvPr>
        </p:nvSpPr>
        <p:spPr>
          <a:xfrm>
            <a:off x="9010650"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283E9E18-057E-DD45-D264-1D2CBDB024DD}"/>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46847A2C-AD6F-34E2-3FAD-5A9D01461DDD}"/>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5" name="Textplatzhalter 5">
            <a:extLst>
              <a:ext uri="{FF2B5EF4-FFF2-40B4-BE49-F238E27FC236}">
                <a16:creationId xmlns:a16="http://schemas.microsoft.com/office/drawing/2014/main" id="{236251EB-75EB-169B-7B32-9B5F63C90B50}"/>
              </a:ext>
            </a:extLst>
          </p:cNvPr>
          <p:cNvSpPr>
            <a:spLocks noGrp="1"/>
          </p:cNvSpPr>
          <p:nvPr>
            <p:ph type="body" sz="quarter" idx="15" hasCustomPrompt="1"/>
          </p:nvPr>
        </p:nvSpPr>
        <p:spPr>
          <a:xfrm>
            <a:off x="587375" y="1332001"/>
            <a:ext cx="11017250" cy="43372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7" name="Inhaltsplatzhalter 6">
            <a:extLst>
              <a:ext uri="{FF2B5EF4-FFF2-40B4-BE49-F238E27FC236}">
                <a16:creationId xmlns:a16="http://schemas.microsoft.com/office/drawing/2014/main" id="{3857DCF5-65F3-3D88-682D-378DF548BC82}"/>
              </a:ext>
            </a:extLst>
          </p:cNvPr>
          <p:cNvSpPr>
            <a:spLocks noGrp="1"/>
          </p:cNvSpPr>
          <p:nvPr>
            <p:ph sz="quarter" idx="16"/>
          </p:nvPr>
        </p:nvSpPr>
        <p:spPr>
          <a:xfrm>
            <a:off x="587375" y="2088000"/>
            <a:ext cx="11017250" cy="148272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78400B2D-C6CA-1357-1936-9485AEFBAB55}"/>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847746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DF954-D191-2699-E3BF-7D02CC7BB8BF}"/>
              </a:ext>
            </a:extLst>
          </p:cNvPr>
          <p:cNvSpPr>
            <a:spLocks noGrp="1"/>
          </p:cNvSpPr>
          <p:nvPr>
            <p:ph type="title"/>
          </p:nvPr>
        </p:nvSpPr>
        <p:spPr/>
        <p:txBody>
          <a:bodyPr/>
          <a:lstStyle/>
          <a:p>
            <a:r>
              <a:rPr lang="de-DE"/>
              <a:t>Mastertitelformat bearbeiten</a:t>
            </a:r>
          </a:p>
        </p:txBody>
      </p:sp>
      <p:sp>
        <p:nvSpPr>
          <p:cNvPr id="4" name="Fußzeilenplatzhalter 3">
            <a:extLst>
              <a:ext uri="{FF2B5EF4-FFF2-40B4-BE49-F238E27FC236}">
                <a16:creationId xmlns:a16="http://schemas.microsoft.com/office/drawing/2014/main" id="{A725BBD0-D9FD-3AB4-81AD-107B7396CD60}"/>
              </a:ext>
            </a:extLst>
          </p:cNvPr>
          <p:cNvSpPr>
            <a:spLocks noGrp="1"/>
          </p:cNvSpPr>
          <p:nvPr>
            <p:ph type="ftr" sz="quarter" idx="11"/>
          </p:nvPr>
        </p:nvSpPr>
        <p:spPr/>
        <p:txBody>
          <a:bodyPr/>
          <a:lstStyle/>
          <a:p>
            <a:r>
              <a:rPr lang="de-DE"/>
              <a:t>BREKO Marktanalyse 2026</a:t>
            </a:r>
          </a:p>
        </p:txBody>
      </p:sp>
      <p:sp>
        <p:nvSpPr>
          <p:cNvPr id="5" name="Foliennummernplatzhalter 4">
            <a:extLst>
              <a:ext uri="{FF2B5EF4-FFF2-40B4-BE49-F238E27FC236}">
                <a16:creationId xmlns:a16="http://schemas.microsoft.com/office/drawing/2014/main" id="{68F13252-D625-DFCC-818A-D2B442FCEF81}"/>
              </a:ext>
            </a:extLst>
          </p:cNvPr>
          <p:cNvSpPr>
            <a:spLocks noGrp="1"/>
          </p:cNvSpPr>
          <p:nvPr>
            <p:ph type="sldNum" sz="quarter" idx="12"/>
          </p:nvPr>
        </p:nvSpPr>
        <p:spPr/>
        <p:txBody>
          <a:bodyPr/>
          <a:lstStyle/>
          <a:p>
            <a:fld id="{7A75A898-F2F4-40F3-B700-6EAF5C28D57E}" type="slidenum">
              <a:rPr lang="de-DE" smtClean="0"/>
              <a:t>‹Nr.›</a:t>
            </a:fld>
            <a:endParaRPr lang="de-DE"/>
          </a:p>
        </p:txBody>
      </p:sp>
      <p:sp>
        <p:nvSpPr>
          <p:cNvPr id="6" name="Textplatzhalter 13">
            <a:extLst>
              <a:ext uri="{FF2B5EF4-FFF2-40B4-BE49-F238E27FC236}">
                <a16:creationId xmlns:a16="http://schemas.microsoft.com/office/drawing/2014/main" id="{0430BA1D-F897-6888-9A76-4CA630BF142D}"/>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7" name="Textplatzhalter 5">
            <a:extLst>
              <a:ext uri="{FF2B5EF4-FFF2-40B4-BE49-F238E27FC236}">
                <a16:creationId xmlns:a16="http://schemas.microsoft.com/office/drawing/2014/main" id="{4F0836AA-1B91-60B2-8DB9-FB3F5C8ECCFB}"/>
              </a:ext>
            </a:extLst>
          </p:cNvPr>
          <p:cNvSpPr>
            <a:spLocks noGrp="1"/>
          </p:cNvSpPr>
          <p:nvPr>
            <p:ph type="body" sz="quarter" idx="15" hasCustomPrompt="1"/>
          </p:nvPr>
        </p:nvSpPr>
        <p:spPr>
          <a:xfrm>
            <a:off x="587375" y="1332001"/>
            <a:ext cx="11017250" cy="44123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Tree>
    <p:extLst>
      <p:ext uri="{BB962C8B-B14F-4D97-AF65-F5344CB8AC3E}">
        <p14:creationId xmlns:p14="http://schemas.microsoft.com/office/powerpoint/2010/main" val="1318813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49804CB5-30FE-8A05-99F9-C7F5C4D55F19}"/>
              </a:ext>
            </a:extLst>
          </p:cNvPr>
          <p:cNvSpPr>
            <a:spLocks noGrp="1"/>
          </p:cNvSpPr>
          <p:nvPr>
            <p:ph type="ftr" sz="quarter" idx="11"/>
          </p:nvPr>
        </p:nvSpPr>
        <p:spPr/>
        <p:txBody>
          <a:bodyPr/>
          <a:lstStyle/>
          <a:p>
            <a:r>
              <a:rPr lang="de-DE"/>
              <a:t>BREKO Marktanalyse 2026</a:t>
            </a:r>
          </a:p>
        </p:txBody>
      </p:sp>
      <p:sp>
        <p:nvSpPr>
          <p:cNvPr id="4" name="Foliennummernplatzhalter 3">
            <a:extLst>
              <a:ext uri="{FF2B5EF4-FFF2-40B4-BE49-F238E27FC236}">
                <a16:creationId xmlns:a16="http://schemas.microsoft.com/office/drawing/2014/main" id="{3DEE356B-4AA0-E55F-8189-26ABC984285B}"/>
              </a:ext>
            </a:extLst>
          </p:cNvPr>
          <p:cNvSpPr>
            <a:spLocks noGrp="1"/>
          </p:cNvSpPr>
          <p:nvPr>
            <p:ph type="sldNum" sz="quarter" idx="12"/>
          </p:nvPr>
        </p:nvSpPr>
        <p:spPr/>
        <p:txBody>
          <a:bodyPr/>
          <a:lstStyle/>
          <a:p>
            <a:fld id="{7A75A898-F2F4-40F3-B700-6EAF5C28D57E}" type="slidenum">
              <a:rPr lang="de-DE" smtClean="0"/>
              <a:t>‹Nr.›</a:t>
            </a:fld>
            <a:endParaRPr lang="de-DE"/>
          </a:p>
        </p:txBody>
      </p:sp>
    </p:spTree>
    <p:extLst>
      <p:ext uri="{BB962C8B-B14F-4D97-AF65-F5344CB8AC3E}">
        <p14:creationId xmlns:p14="http://schemas.microsoft.com/office/powerpoint/2010/main" val="35630018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altsfoli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418DFE-7000-F9BD-AEAE-AABE5D289447}"/>
              </a:ext>
            </a:extLst>
          </p:cNvPr>
          <p:cNvSpPr>
            <a:spLocks noGrp="1"/>
          </p:cNvSpPr>
          <p:nvPr>
            <p:ph type="title"/>
          </p:nvPr>
        </p:nvSpPr>
        <p:spPr/>
        <p:txBody>
          <a:bodyPr/>
          <a:lstStyle/>
          <a:p>
            <a:r>
              <a:rPr lang="de-DE"/>
              <a:t>Mastertitelformat bearbeiten</a:t>
            </a:r>
          </a:p>
        </p:txBody>
      </p:sp>
      <p:sp>
        <p:nvSpPr>
          <p:cNvPr id="3" name="Fußzeilenplatzhalter 2">
            <a:extLst>
              <a:ext uri="{FF2B5EF4-FFF2-40B4-BE49-F238E27FC236}">
                <a16:creationId xmlns:a16="http://schemas.microsoft.com/office/drawing/2014/main" id="{48B63E1C-67D5-5613-5F04-3D7598AC292D}"/>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29038FA4-030A-CF13-6F97-EF5656510277}"/>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7" name="Textplatzhalter 5">
            <a:extLst>
              <a:ext uri="{FF2B5EF4-FFF2-40B4-BE49-F238E27FC236}">
                <a16:creationId xmlns:a16="http://schemas.microsoft.com/office/drawing/2014/main" id="{6AD60597-C0B6-95FC-A590-C2E7D121AE9E}"/>
              </a:ext>
            </a:extLst>
          </p:cNvPr>
          <p:cNvSpPr>
            <a:spLocks noGrp="1"/>
          </p:cNvSpPr>
          <p:nvPr>
            <p:ph type="body" sz="quarter" idx="15" hasCustomPrompt="1"/>
          </p:nvPr>
        </p:nvSpPr>
        <p:spPr>
          <a:xfrm>
            <a:off x="587375" y="1332001"/>
            <a:ext cx="11017250" cy="44123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11" name="Inhaltsplatzhalter 10">
            <a:extLst>
              <a:ext uri="{FF2B5EF4-FFF2-40B4-BE49-F238E27FC236}">
                <a16:creationId xmlns:a16="http://schemas.microsoft.com/office/drawing/2014/main" id="{5B6E73F1-EA25-F40F-44A8-BB4EEE8D8E3B}"/>
              </a:ext>
            </a:extLst>
          </p:cNvPr>
          <p:cNvSpPr>
            <a:spLocks noGrp="1"/>
          </p:cNvSpPr>
          <p:nvPr>
            <p:ph sz="quarter" idx="16"/>
          </p:nvPr>
        </p:nvSpPr>
        <p:spPr>
          <a:xfrm>
            <a:off x="587375" y="2088000"/>
            <a:ext cx="11015663" cy="3754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Textplatzhalter 13">
            <a:extLst>
              <a:ext uri="{FF2B5EF4-FFF2-40B4-BE49-F238E27FC236}">
                <a16:creationId xmlns:a16="http://schemas.microsoft.com/office/drawing/2014/main" id="{D58743B3-3EDA-A0A2-2A5C-9E8070B137C0}"/>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Tree>
    <p:extLst>
      <p:ext uri="{BB962C8B-B14F-4D97-AF65-F5344CB8AC3E}">
        <p14:creationId xmlns:p14="http://schemas.microsoft.com/office/powerpoint/2010/main" val="21628786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sfolie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418DFE-7000-F9BD-AEAE-AABE5D289447}"/>
              </a:ext>
            </a:extLst>
          </p:cNvPr>
          <p:cNvSpPr>
            <a:spLocks noGrp="1"/>
          </p:cNvSpPr>
          <p:nvPr>
            <p:ph type="title"/>
          </p:nvPr>
        </p:nvSpPr>
        <p:spPr/>
        <p:txBody>
          <a:bodyPr/>
          <a:lstStyle/>
          <a:p>
            <a:r>
              <a:rPr lang="de-DE"/>
              <a:t>Mastertitelformat bearbeiten</a:t>
            </a:r>
          </a:p>
        </p:txBody>
      </p:sp>
      <p:sp>
        <p:nvSpPr>
          <p:cNvPr id="3" name="Fußzeilenplatzhalter 2">
            <a:extLst>
              <a:ext uri="{FF2B5EF4-FFF2-40B4-BE49-F238E27FC236}">
                <a16:creationId xmlns:a16="http://schemas.microsoft.com/office/drawing/2014/main" id="{48B63E1C-67D5-5613-5F04-3D7598AC292D}"/>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29038FA4-030A-CF13-6F97-EF5656510277}"/>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7" name="Textplatzhalter 5">
            <a:extLst>
              <a:ext uri="{FF2B5EF4-FFF2-40B4-BE49-F238E27FC236}">
                <a16:creationId xmlns:a16="http://schemas.microsoft.com/office/drawing/2014/main" id="{6AD60597-C0B6-95FC-A590-C2E7D121AE9E}"/>
              </a:ext>
            </a:extLst>
          </p:cNvPr>
          <p:cNvSpPr>
            <a:spLocks noGrp="1"/>
          </p:cNvSpPr>
          <p:nvPr>
            <p:ph type="body" sz="quarter" idx="15" hasCustomPrompt="1"/>
          </p:nvPr>
        </p:nvSpPr>
        <p:spPr>
          <a:xfrm>
            <a:off x="587375" y="1332001"/>
            <a:ext cx="11017250" cy="44123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11" name="Inhaltsplatzhalter 10">
            <a:extLst>
              <a:ext uri="{FF2B5EF4-FFF2-40B4-BE49-F238E27FC236}">
                <a16:creationId xmlns:a16="http://schemas.microsoft.com/office/drawing/2014/main" id="{5B6E73F1-EA25-F40F-44A8-BB4EEE8D8E3B}"/>
              </a:ext>
            </a:extLst>
          </p:cNvPr>
          <p:cNvSpPr>
            <a:spLocks noGrp="1"/>
          </p:cNvSpPr>
          <p:nvPr>
            <p:ph sz="quarter" idx="16"/>
          </p:nvPr>
        </p:nvSpPr>
        <p:spPr>
          <a:xfrm>
            <a:off x="587375" y="2088000"/>
            <a:ext cx="5400675" cy="3754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Textplatzhalter 13">
            <a:extLst>
              <a:ext uri="{FF2B5EF4-FFF2-40B4-BE49-F238E27FC236}">
                <a16:creationId xmlns:a16="http://schemas.microsoft.com/office/drawing/2014/main" id="{D58743B3-3EDA-A0A2-2A5C-9E8070B137C0}"/>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6" name="Inhaltsplatzhalter 5">
            <a:extLst>
              <a:ext uri="{FF2B5EF4-FFF2-40B4-BE49-F238E27FC236}">
                <a16:creationId xmlns:a16="http://schemas.microsoft.com/office/drawing/2014/main" id="{3E95B428-B3E8-AC59-561D-1ACDBCE3A787}"/>
              </a:ext>
            </a:extLst>
          </p:cNvPr>
          <p:cNvSpPr>
            <a:spLocks noGrp="1"/>
          </p:cNvSpPr>
          <p:nvPr>
            <p:ph sz="quarter" idx="17"/>
          </p:nvPr>
        </p:nvSpPr>
        <p:spPr>
          <a:xfrm>
            <a:off x="6203950" y="2088000"/>
            <a:ext cx="5400675" cy="3744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9435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haltsfolie 1 +Bo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25228-58DA-D66A-D38A-4FBBC1043106}"/>
              </a:ext>
            </a:extLst>
          </p:cNvPr>
          <p:cNvSpPr>
            <a:spLocks noGrp="1"/>
          </p:cNvSpPr>
          <p:nvPr>
            <p:ph type="title"/>
          </p:nvPr>
        </p:nvSpPr>
        <p:spPr/>
        <p:txBody>
          <a:bodyPr/>
          <a:lstStyle/>
          <a:p>
            <a:r>
              <a:rPr lang="de-DE"/>
              <a:t>Mastertitelformat bearbeiten</a:t>
            </a:r>
          </a:p>
        </p:txBody>
      </p:sp>
      <p:sp>
        <p:nvSpPr>
          <p:cNvPr id="3" name="Fußzeilenplatzhalter 2">
            <a:extLst>
              <a:ext uri="{FF2B5EF4-FFF2-40B4-BE49-F238E27FC236}">
                <a16:creationId xmlns:a16="http://schemas.microsoft.com/office/drawing/2014/main" id="{C106EEA2-18DC-CDB8-9189-F0A53977F673}"/>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7D7B3785-80F8-8643-29ED-84C5EE1B08EA}"/>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5" name="Textfeld 4">
            <a:extLst>
              <a:ext uri="{FF2B5EF4-FFF2-40B4-BE49-F238E27FC236}">
                <a16:creationId xmlns:a16="http://schemas.microsoft.com/office/drawing/2014/main" id="{26F430E3-B3E6-AAD6-7ED9-00FF7D65BC24}"/>
              </a:ext>
            </a:extLst>
          </p:cNvPr>
          <p:cNvSpPr txBox="1"/>
          <p:nvPr userDrawn="1"/>
        </p:nvSpPr>
        <p:spPr>
          <a:xfrm>
            <a:off x="8189270" y="3537238"/>
            <a:ext cx="507600" cy="2808000"/>
          </a:xfrm>
          <a:prstGeom prst="roundRect">
            <a:avLst>
              <a:gd name="adj" fmla="val 50000"/>
            </a:avLst>
          </a:prstGeom>
          <a:solidFill>
            <a:schemeClr val="bg1"/>
          </a:solidFill>
        </p:spPr>
        <p:txBody>
          <a:bodyPr vert="vert270" wrap="none" lIns="0" tIns="198000" rIns="0" bIns="0" rtlCol="0">
            <a:noAutofit/>
          </a:bodyPr>
          <a:lstStyle/>
          <a:p>
            <a:pPr algn="r">
              <a:lnSpc>
                <a:spcPts val="950"/>
              </a:lnSpc>
            </a:pPr>
            <a:endParaRPr lang="de-DE" sz="950" b="1" cap="all" baseline="0">
              <a:solidFill>
                <a:schemeClr val="tx2"/>
              </a:solidFill>
            </a:endParaRPr>
          </a:p>
        </p:txBody>
      </p:sp>
      <p:sp>
        <p:nvSpPr>
          <p:cNvPr id="6" name="Rechteck 5">
            <a:extLst>
              <a:ext uri="{FF2B5EF4-FFF2-40B4-BE49-F238E27FC236}">
                <a16:creationId xmlns:a16="http://schemas.microsoft.com/office/drawing/2014/main" id="{DF64A035-C710-B54E-0ECA-6721B3EA87A7}"/>
              </a:ext>
            </a:extLst>
          </p:cNvPr>
          <p:cNvSpPr/>
          <p:nvPr userDrawn="1"/>
        </p:nvSpPr>
        <p:spPr>
          <a:xfrm>
            <a:off x="8443070" y="1779286"/>
            <a:ext cx="3748930" cy="4571999"/>
          </a:xfrm>
          <a:prstGeom prst="rect">
            <a:avLst/>
          </a:prstGeom>
          <a:solidFill>
            <a:schemeClr val="bg1"/>
          </a:solidFill>
          <a:ln>
            <a:noFill/>
          </a:ln>
          <a:effectLst>
            <a:outerShdw blurRad="63500" dist="63500" dir="10800000" algn="r" rotWithShape="0">
              <a:schemeClr val="tx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25D45C4F-4F1F-293D-D83A-3B9F216A291E}"/>
              </a:ext>
            </a:extLst>
          </p:cNvPr>
          <p:cNvSpPr/>
          <p:nvPr userDrawn="1"/>
        </p:nvSpPr>
        <p:spPr>
          <a:xfrm>
            <a:off x="8443070" y="1778400"/>
            <a:ext cx="3748930" cy="4571999"/>
          </a:xfrm>
          <a:prstGeom prst="rect">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Inhaltsplatzhalter 2">
            <a:extLst>
              <a:ext uri="{FF2B5EF4-FFF2-40B4-BE49-F238E27FC236}">
                <a16:creationId xmlns:a16="http://schemas.microsoft.com/office/drawing/2014/main" id="{064714AC-3969-176D-BB8F-DAE93AD16845}"/>
              </a:ext>
            </a:extLst>
          </p:cNvPr>
          <p:cNvSpPr>
            <a:spLocks noGrp="1"/>
          </p:cNvSpPr>
          <p:nvPr>
            <p:ph idx="1"/>
          </p:nvPr>
        </p:nvSpPr>
        <p:spPr>
          <a:xfrm>
            <a:off x="587375" y="2103121"/>
            <a:ext cx="7021513" cy="373888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extplatzhalter 13">
            <a:extLst>
              <a:ext uri="{FF2B5EF4-FFF2-40B4-BE49-F238E27FC236}">
                <a16:creationId xmlns:a16="http://schemas.microsoft.com/office/drawing/2014/main" id="{E71CB0C1-A9CB-C1C5-337F-6142DAE09D5B}"/>
              </a:ext>
            </a:extLst>
          </p:cNvPr>
          <p:cNvSpPr>
            <a:spLocks noGrp="1"/>
          </p:cNvSpPr>
          <p:nvPr>
            <p:ph type="body" sz="quarter" idx="14" hasCustomPrompt="1"/>
          </p:nvPr>
        </p:nvSpPr>
        <p:spPr>
          <a:xfrm>
            <a:off x="587376" y="5927724"/>
            <a:ext cx="7021512"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10" name="Textplatzhalter 5">
            <a:extLst>
              <a:ext uri="{FF2B5EF4-FFF2-40B4-BE49-F238E27FC236}">
                <a16:creationId xmlns:a16="http://schemas.microsoft.com/office/drawing/2014/main" id="{A992E111-85C5-39B8-1FE3-1EECB005CEFA}"/>
              </a:ext>
            </a:extLst>
          </p:cNvPr>
          <p:cNvSpPr>
            <a:spLocks noGrp="1"/>
          </p:cNvSpPr>
          <p:nvPr>
            <p:ph type="body" sz="quarter" idx="15" hasCustomPrompt="1"/>
          </p:nvPr>
        </p:nvSpPr>
        <p:spPr>
          <a:xfrm>
            <a:off x="587375" y="1332000"/>
            <a:ext cx="11017250" cy="441237"/>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11" name="Textplatzhalter 12">
            <a:extLst>
              <a:ext uri="{FF2B5EF4-FFF2-40B4-BE49-F238E27FC236}">
                <a16:creationId xmlns:a16="http://schemas.microsoft.com/office/drawing/2014/main" id="{E3CBB0EF-AC96-6619-7496-37BCBB3CCB63}"/>
              </a:ext>
            </a:extLst>
          </p:cNvPr>
          <p:cNvSpPr>
            <a:spLocks noGrp="1"/>
          </p:cNvSpPr>
          <p:nvPr>
            <p:ph type="body" sz="quarter" idx="16"/>
          </p:nvPr>
        </p:nvSpPr>
        <p:spPr>
          <a:xfrm>
            <a:off x="9012238" y="2088000"/>
            <a:ext cx="2592387" cy="373888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Textplatzhalter 13">
            <a:extLst>
              <a:ext uri="{FF2B5EF4-FFF2-40B4-BE49-F238E27FC236}">
                <a16:creationId xmlns:a16="http://schemas.microsoft.com/office/drawing/2014/main" id="{FBB14E23-5AEB-DD4F-B999-77A372890422}"/>
              </a:ext>
            </a:extLst>
          </p:cNvPr>
          <p:cNvSpPr>
            <a:spLocks noGrp="1"/>
          </p:cNvSpPr>
          <p:nvPr>
            <p:ph type="body" sz="quarter" idx="17"/>
          </p:nvPr>
        </p:nvSpPr>
        <p:spPr>
          <a:xfrm>
            <a:off x="8246230" y="3611024"/>
            <a:ext cx="196840" cy="2309812"/>
          </a:xfrm>
          <a:prstGeom prst="rect">
            <a:avLst/>
          </a:prstGeom>
        </p:spPr>
        <p:txBody>
          <a:bodyPr vert="vert270" tIns="198000"/>
          <a:lstStyle>
            <a:lvl1pPr indent="0" algn="r">
              <a:spcBef>
                <a:spcPts val="0"/>
              </a:spcBef>
              <a:buFontTx/>
              <a:buNone/>
              <a:defRPr sz="950" b="1" cap="all" baseline="0">
                <a:solidFill>
                  <a:schemeClr val="tx2"/>
                </a:solidFill>
                <a:latin typeface="+mj-lt"/>
              </a:defRPr>
            </a:lvl1pPr>
            <a:lvl2pPr indent="0" algn="r">
              <a:spcBef>
                <a:spcPts val="0"/>
              </a:spcBef>
              <a:buFontTx/>
              <a:buNone/>
              <a:defRPr sz="950" b="1" cap="all" baseline="0">
                <a:solidFill>
                  <a:schemeClr val="tx2"/>
                </a:solidFill>
                <a:latin typeface="+mj-lt"/>
              </a:defRPr>
            </a:lvl2pPr>
            <a:lvl3pPr indent="0" algn="r">
              <a:spcBef>
                <a:spcPts val="0"/>
              </a:spcBef>
              <a:buFontTx/>
              <a:buNone/>
              <a:defRPr sz="950" b="1" cap="all" baseline="0">
                <a:solidFill>
                  <a:schemeClr val="tx2"/>
                </a:solidFill>
                <a:latin typeface="+mj-lt"/>
              </a:defRPr>
            </a:lvl3pPr>
            <a:lvl4pPr indent="0" algn="r">
              <a:spcBef>
                <a:spcPts val="0"/>
              </a:spcBef>
              <a:buFontTx/>
              <a:buNone/>
              <a:defRPr sz="950" b="1" cap="all" baseline="0">
                <a:solidFill>
                  <a:schemeClr val="tx2"/>
                </a:solidFill>
                <a:latin typeface="+mj-lt"/>
              </a:defRPr>
            </a:lvl4pPr>
            <a:lvl5pPr indent="0" algn="r">
              <a:spcBef>
                <a:spcPts val="0"/>
              </a:spcBef>
              <a:buFontTx/>
              <a:buNone/>
              <a:defRPr sz="950" b="1" cap="all" baseline="0">
                <a:solidFill>
                  <a:schemeClr val="tx2"/>
                </a:solidFill>
                <a:latin typeface="+mj-lt"/>
              </a:defRPr>
            </a:lvl5pPr>
          </a:lstStyle>
          <a:p>
            <a:pPr lvl="0"/>
            <a:r>
              <a:rPr lang="de-DE"/>
              <a:t>Mastertextformat bearbeiten</a:t>
            </a:r>
          </a:p>
        </p:txBody>
      </p:sp>
    </p:spTree>
    <p:extLst>
      <p:ext uri="{BB962C8B-B14F-4D97-AF65-F5344CB8AC3E}">
        <p14:creationId xmlns:p14="http://schemas.microsoft.com/office/powerpoint/2010/main" val="1643577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haltsfolie 1 +Box groß">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25228-58DA-D66A-D38A-4FBBC1043106}"/>
              </a:ext>
            </a:extLst>
          </p:cNvPr>
          <p:cNvSpPr>
            <a:spLocks noGrp="1"/>
          </p:cNvSpPr>
          <p:nvPr>
            <p:ph type="title"/>
          </p:nvPr>
        </p:nvSpPr>
        <p:spPr>
          <a:xfrm>
            <a:off x="587375" y="466263"/>
            <a:ext cx="7021512" cy="746717"/>
          </a:xfrm>
        </p:spPr>
        <p:txBody>
          <a:bodyPr/>
          <a:lstStyle/>
          <a:p>
            <a:r>
              <a:rPr lang="de-DE"/>
              <a:t>Mastertitelformat bearbeiten</a:t>
            </a:r>
          </a:p>
        </p:txBody>
      </p:sp>
      <p:sp>
        <p:nvSpPr>
          <p:cNvPr id="3" name="Fußzeilenplatzhalter 2">
            <a:extLst>
              <a:ext uri="{FF2B5EF4-FFF2-40B4-BE49-F238E27FC236}">
                <a16:creationId xmlns:a16="http://schemas.microsoft.com/office/drawing/2014/main" id="{C106EEA2-18DC-CDB8-9189-F0A53977F673}"/>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7D7B3785-80F8-8643-29ED-84C5EE1B08EA}"/>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5" name="Textfeld 4">
            <a:extLst>
              <a:ext uri="{FF2B5EF4-FFF2-40B4-BE49-F238E27FC236}">
                <a16:creationId xmlns:a16="http://schemas.microsoft.com/office/drawing/2014/main" id="{26F430E3-B3E6-AAD6-7ED9-00FF7D65BC24}"/>
              </a:ext>
            </a:extLst>
          </p:cNvPr>
          <p:cNvSpPr txBox="1"/>
          <p:nvPr userDrawn="1"/>
        </p:nvSpPr>
        <p:spPr>
          <a:xfrm>
            <a:off x="8189270" y="3537238"/>
            <a:ext cx="507600" cy="2808000"/>
          </a:xfrm>
          <a:prstGeom prst="roundRect">
            <a:avLst>
              <a:gd name="adj" fmla="val 50000"/>
            </a:avLst>
          </a:prstGeom>
          <a:solidFill>
            <a:schemeClr val="bg1"/>
          </a:solidFill>
        </p:spPr>
        <p:txBody>
          <a:bodyPr vert="vert270" wrap="none" lIns="0" tIns="198000" rIns="0" bIns="0" rtlCol="0">
            <a:noAutofit/>
          </a:bodyPr>
          <a:lstStyle/>
          <a:p>
            <a:pPr algn="r">
              <a:lnSpc>
                <a:spcPts val="950"/>
              </a:lnSpc>
            </a:pPr>
            <a:endParaRPr lang="de-DE" sz="950" b="1" cap="all" baseline="0">
              <a:solidFill>
                <a:schemeClr val="tx2"/>
              </a:solidFill>
            </a:endParaRPr>
          </a:p>
        </p:txBody>
      </p:sp>
      <p:sp>
        <p:nvSpPr>
          <p:cNvPr id="6" name="Rechteck 5">
            <a:extLst>
              <a:ext uri="{FF2B5EF4-FFF2-40B4-BE49-F238E27FC236}">
                <a16:creationId xmlns:a16="http://schemas.microsoft.com/office/drawing/2014/main" id="{DF64A035-C710-B54E-0ECA-6721B3EA87A7}"/>
              </a:ext>
            </a:extLst>
          </p:cNvPr>
          <p:cNvSpPr/>
          <p:nvPr userDrawn="1"/>
        </p:nvSpPr>
        <p:spPr>
          <a:xfrm>
            <a:off x="8443070" y="1"/>
            <a:ext cx="3748930" cy="6350400"/>
          </a:xfrm>
          <a:prstGeom prst="rect">
            <a:avLst/>
          </a:prstGeom>
          <a:solidFill>
            <a:schemeClr val="bg1"/>
          </a:solidFill>
          <a:ln>
            <a:noFill/>
          </a:ln>
          <a:effectLst>
            <a:outerShdw blurRad="63500" dist="63500" dir="10800000" algn="r" rotWithShape="0">
              <a:schemeClr val="tx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9BA901EB-D3CB-23FF-EDF4-59D9ACA2FAC0}"/>
              </a:ext>
            </a:extLst>
          </p:cNvPr>
          <p:cNvSpPr/>
          <p:nvPr userDrawn="1"/>
        </p:nvSpPr>
        <p:spPr>
          <a:xfrm>
            <a:off x="8443070" y="0"/>
            <a:ext cx="3748930" cy="6350400"/>
          </a:xfrm>
          <a:prstGeom prst="rect">
            <a:avLst/>
          </a:prstGeom>
          <a:solidFill>
            <a:schemeClr val="bg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Inhaltsplatzhalter 2">
            <a:extLst>
              <a:ext uri="{FF2B5EF4-FFF2-40B4-BE49-F238E27FC236}">
                <a16:creationId xmlns:a16="http://schemas.microsoft.com/office/drawing/2014/main" id="{064714AC-3969-176D-BB8F-DAE93AD16845}"/>
              </a:ext>
            </a:extLst>
          </p:cNvPr>
          <p:cNvSpPr>
            <a:spLocks noGrp="1"/>
          </p:cNvSpPr>
          <p:nvPr>
            <p:ph idx="1"/>
          </p:nvPr>
        </p:nvSpPr>
        <p:spPr>
          <a:xfrm>
            <a:off x="587375" y="2103121"/>
            <a:ext cx="7021513" cy="373888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Textplatzhalter 13">
            <a:extLst>
              <a:ext uri="{FF2B5EF4-FFF2-40B4-BE49-F238E27FC236}">
                <a16:creationId xmlns:a16="http://schemas.microsoft.com/office/drawing/2014/main" id="{E71CB0C1-A9CB-C1C5-337F-6142DAE09D5B}"/>
              </a:ext>
            </a:extLst>
          </p:cNvPr>
          <p:cNvSpPr>
            <a:spLocks noGrp="1"/>
          </p:cNvSpPr>
          <p:nvPr>
            <p:ph type="body" sz="quarter" idx="14" hasCustomPrompt="1"/>
          </p:nvPr>
        </p:nvSpPr>
        <p:spPr>
          <a:xfrm>
            <a:off x="587376" y="5927724"/>
            <a:ext cx="7021512"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10" name="Textplatzhalter 5">
            <a:extLst>
              <a:ext uri="{FF2B5EF4-FFF2-40B4-BE49-F238E27FC236}">
                <a16:creationId xmlns:a16="http://schemas.microsoft.com/office/drawing/2014/main" id="{A992E111-85C5-39B8-1FE3-1EECB005CEFA}"/>
              </a:ext>
            </a:extLst>
          </p:cNvPr>
          <p:cNvSpPr>
            <a:spLocks noGrp="1"/>
          </p:cNvSpPr>
          <p:nvPr>
            <p:ph type="body" sz="quarter" idx="15" hasCustomPrompt="1"/>
          </p:nvPr>
        </p:nvSpPr>
        <p:spPr>
          <a:xfrm>
            <a:off x="587375" y="1332000"/>
            <a:ext cx="7021513" cy="441237"/>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11" name="Textplatzhalter 12">
            <a:extLst>
              <a:ext uri="{FF2B5EF4-FFF2-40B4-BE49-F238E27FC236}">
                <a16:creationId xmlns:a16="http://schemas.microsoft.com/office/drawing/2014/main" id="{E3CBB0EF-AC96-6619-7496-37BCBB3CCB63}"/>
              </a:ext>
            </a:extLst>
          </p:cNvPr>
          <p:cNvSpPr>
            <a:spLocks noGrp="1"/>
          </p:cNvSpPr>
          <p:nvPr>
            <p:ph type="body" sz="quarter" idx="16"/>
          </p:nvPr>
        </p:nvSpPr>
        <p:spPr>
          <a:xfrm>
            <a:off x="9012238" y="512763"/>
            <a:ext cx="2592387" cy="5314117"/>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Textplatzhalter 13">
            <a:extLst>
              <a:ext uri="{FF2B5EF4-FFF2-40B4-BE49-F238E27FC236}">
                <a16:creationId xmlns:a16="http://schemas.microsoft.com/office/drawing/2014/main" id="{FBB14E23-5AEB-DD4F-B999-77A372890422}"/>
              </a:ext>
            </a:extLst>
          </p:cNvPr>
          <p:cNvSpPr>
            <a:spLocks noGrp="1"/>
          </p:cNvSpPr>
          <p:nvPr>
            <p:ph type="body" sz="quarter" idx="17"/>
          </p:nvPr>
        </p:nvSpPr>
        <p:spPr>
          <a:xfrm>
            <a:off x="8246230" y="3611024"/>
            <a:ext cx="196840" cy="2309812"/>
          </a:xfrm>
          <a:prstGeom prst="rect">
            <a:avLst/>
          </a:prstGeom>
        </p:spPr>
        <p:txBody>
          <a:bodyPr vert="vert270" tIns="198000"/>
          <a:lstStyle>
            <a:lvl1pPr indent="0" algn="r">
              <a:spcBef>
                <a:spcPts val="0"/>
              </a:spcBef>
              <a:buFontTx/>
              <a:buNone/>
              <a:defRPr sz="950" b="1" cap="all" baseline="0">
                <a:solidFill>
                  <a:schemeClr val="tx2"/>
                </a:solidFill>
                <a:latin typeface="+mj-lt"/>
              </a:defRPr>
            </a:lvl1pPr>
            <a:lvl2pPr indent="0" algn="r">
              <a:spcBef>
                <a:spcPts val="0"/>
              </a:spcBef>
              <a:buFontTx/>
              <a:buNone/>
              <a:defRPr sz="950" b="1" cap="all" baseline="0">
                <a:solidFill>
                  <a:schemeClr val="tx2"/>
                </a:solidFill>
                <a:latin typeface="+mj-lt"/>
              </a:defRPr>
            </a:lvl2pPr>
            <a:lvl3pPr indent="0" algn="r">
              <a:spcBef>
                <a:spcPts val="0"/>
              </a:spcBef>
              <a:buFontTx/>
              <a:buNone/>
              <a:defRPr sz="950" b="1" cap="all" baseline="0">
                <a:solidFill>
                  <a:schemeClr val="tx2"/>
                </a:solidFill>
                <a:latin typeface="+mj-lt"/>
              </a:defRPr>
            </a:lvl3pPr>
            <a:lvl4pPr indent="0" algn="r">
              <a:spcBef>
                <a:spcPts val="0"/>
              </a:spcBef>
              <a:buFontTx/>
              <a:buNone/>
              <a:defRPr sz="950" b="1" cap="all" baseline="0">
                <a:solidFill>
                  <a:schemeClr val="tx2"/>
                </a:solidFill>
                <a:latin typeface="+mj-lt"/>
              </a:defRPr>
            </a:lvl4pPr>
            <a:lvl5pPr indent="0" algn="r">
              <a:spcBef>
                <a:spcPts val="0"/>
              </a:spcBef>
              <a:buFontTx/>
              <a:buNone/>
              <a:defRPr sz="950" b="1" cap="all" baseline="0">
                <a:solidFill>
                  <a:schemeClr val="tx2"/>
                </a:solidFill>
                <a:latin typeface="+mj-lt"/>
              </a:defRPr>
            </a:lvl5pPr>
          </a:lstStyle>
          <a:p>
            <a:pPr lvl="0"/>
            <a:r>
              <a:rPr lang="de-DE"/>
              <a:t>Mastertextformat bearbeiten</a:t>
            </a:r>
          </a:p>
        </p:txBody>
      </p:sp>
    </p:spTree>
    <p:extLst>
      <p:ext uri="{BB962C8B-B14F-4D97-AF65-F5344CB8AC3E}">
        <p14:creationId xmlns:p14="http://schemas.microsoft.com/office/powerpoint/2010/main" val="15213218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haltsfolie 2, 3 Spalten">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DCF64C34-B388-7BB1-E40C-614985C8097C}"/>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CE196F57-DC92-7A78-EEE7-52E690059AEF}"/>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6" name="Inhaltsplatzhalter 11">
            <a:extLst>
              <a:ext uri="{FF2B5EF4-FFF2-40B4-BE49-F238E27FC236}">
                <a16:creationId xmlns:a16="http://schemas.microsoft.com/office/drawing/2014/main" id="{589A14A5-5C4C-6003-8D4A-6AD5664FC65C}"/>
              </a:ext>
            </a:extLst>
          </p:cNvPr>
          <p:cNvSpPr>
            <a:spLocks noGrp="1"/>
          </p:cNvSpPr>
          <p:nvPr>
            <p:ph sz="quarter" idx="13"/>
          </p:nvPr>
        </p:nvSpPr>
        <p:spPr>
          <a:xfrm>
            <a:off x="3395663" y="512764"/>
            <a:ext cx="2592387" cy="53276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Inhaltsplatzhalter 6">
            <a:extLst>
              <a:ext uri="{FF2B5EF4-FFF2-40B4-BE49-F238E27FC236}">
                <a16:creationId xmlns:a16="http://schemas.microsoft.com/office/drawing/2014/main" id="{D79B4ECE-1BB9-9909-E5B5-442FE5316599}"/>
              </a:ext>
            </a:extLst>
          </p:cNvPr>
          <p:cNvSpPr>
            <a:spLocks noGrp="1"/>
          </p:cNvSpPr>
          <p:nvPr>
            <p:ph sz="quarter" idx="16"/>
          </p:nvPr>
        </p:nvSpPr>
        <p:spPr>
          <a:xfrm>
            <a:off x="6203950" y="512763"/>
            <a:ext cx="2592388" cy="53276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Inhaltsplatzhalter 8">
            <a:extLst>
              <a:ext uri="{FF2B5EF4-FFF2-40B4-BE49-F238E27FC236}">
                <a16:creationId xmlns:a16="http://schemas.microsoft.com/office/drawing/2014/main" id="{0C3272DA-372C-D60C-D72A-CD370FA049B0}"/>
              </a:ext>
            </a:extLst>
          </p:cNvPr>
          <p:cNvSpPr>
            <a:spLocks noGrp="1"/>
          </p:cNvSpPr>
          <p:nvPr>
            <p:ph sz="quarter" idx="17"/>
          </p:nvPr>
        </p:nvSpPr>
        <p:spPr>
          <a:xfrm>
            <a:off x="9012238" y="512763"/>
            <a:ext cx="2590800" cy="53276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13">
            <a:extLst>
              <a:ext uri="{FF2B5EF4-FFF2-40B4-BE49-F238E27FC236}">
                <a16:creationId xmlns:a16="http://schemas.microsoft.com/office/drawing/2014/main" id="{6DA36FE3-E163-1EAC-BF53-7DBA2D7D7B82}"/>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2" name="Titel 1">
            <a:extLst>
              <a:ext uri="{FF2B5EF4-FFF2-40B4-BE49-F238E27FC236}">
                <a16:creationId xmlns:a16="http://schemas.microsoft.com/office/drawing/2014/main" id="{EECD5119-5CAC-AA98-8D6C-B295380E00B1}"/>
              </a:ext>
            </a:extLst>
          </p:cNvPr>
          <p:cNvSpPr>
            <a:spLocks noGrp="1"/>
          </p:cNvSpPr>
          <p:nvPr>
            <p:ph type="title"/>
          </p:nvPr>
        </p:nvSpPr>
        <p:spPr>
          <a:xfrm>
            <a:off x="587375" y="512763"/>
            <a:ext cx="2592388" cy="2913206"/>
          </a:xfrm>
        </p:spPr>
        <p:txBody>
          <a:bodyPr anchor="b" anchorCtr="0"/>
          <a:lstStyle>
            <a:lvl1pPr algn="r">
              <a:defRPr/>
            </a:lvl1pPr>
          </a:lstStyle>
          <a:p>
            <a:r>
              <a:rPr lang="de-DE"/>
              <a:t>Mastertitelformat bearbeiten</a:t>
            </a:r>
          </a:p>
        </p:txBody>
      </p:sp>
      <p:sp>
        <p:nvSpPr>
          <p:cNvPr id="11" name="Textplatzhalter 5">
            <a:extLst>
              <a:ext uri="{FF2B5EF4-FFF2-40B4-BE49-F238E27FC236}">
                <a16:creationId xmlns:a16="http://schemas.microsoft.com/office/drawing/2014/main" id="{DDBCD892-1063-0CE9-0B6E-3D6798E4AE33}"/>
              </a:ext>
            </a:extLst>
          </p:cNvPr>
          <p:cNvSpPr>
            <a:spLocks noGrp="1"/>
          </p:cNvSpPr>
          <p:nvPr>
            <p:ph type="body" sz="quarter" idx="15" hasCustomPrompt="1"/>
          </p:nvPr>
        </p:nvSpPr>
        <p:spPr>
          <a:xfrm>
            <a:off x="587375" y="3931243"/>
            <a:ext cx="2592388" cy="1910757"/>
          </a:xfrm>
          <a:prstGeom prst="rect">
            <a:avLst/>
          </a:prstGeom>
        </p:spPr>
        <p:txBody>
          <a:bodyPr/>
          <a:lstStyle>
            <a:lvl1pPr indent="0" algn="r">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Tree>
    <p:extLst>
      <p:ext uri="{BB962C8B-B14F-4D97-AF65-F5344CB8AC3E}">
        <p14:creationId xmlns:p14="http://schemas.microsoft.com/office/powerpoint/2010/main" val="32380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haltsfolie 2, 2 Spalten">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DCF64C34-B388-7BB1-E40C-614985C8097C}"/>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CE196F57-DC92-7A78-EEE7-52E690059AEF}"/>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5" name="Titel 1">
            <a:extLst>
              <a:ext uri="{FF2B5EF4-FFF2-40B4-BE49-F238E27FC236}">
                <a16:creationId xmlns:a16="http://schemas.microsoft.com/office/drawing/2014/main" id="{3C7B45CC-CA0A-F3E9-8990-0299ECB9E344}"/>
              </a:ext>
            </a:extLst>
          </p:cNvPr>
          <p:cNvSpPr>
            <a:spLocks noGrp="1"/>
          </p:cNvSpPr>
          <p:nvPr>
            <p:ph type="title"/>
          </p:nvPr>
        </p:nvSpPr>
        <p:spPr>
          <a:xfrm>
            <a:off x="587375" y="512763"/>
            <a:ext cx="2592388" cy="2913206"/>
          </a:xfrm>
        </p:spPr>
        <p:txBody>
          <a:bodyPr anchor="b" anchorCtr="0"/>
          <a:lstStyle>
            <a:lvl1pPr algn="r">
              <a:defRPr/>
            </a:lvl1pPr>
          </a:lstStyle>
          <a:p>
            <a:r>
              <a:rPr lang="de-DE"/>
              <a:t>Mastertitelformat bearbeiten</a:t>
            </a:r>
          </a:p>
        </p:txBody>
      </p:sp>
      <p:sp>
        <p:nvSpPr>
          <p:cNvPr id="6" name="Inhaltsplatzhalter 11">
            <a:extLst>
              <a:ext uri="{FF2B5EF4-FFF2-40B4-BE49-F238E27FC236}">
                <a16:creationId xmlns:a16="http://schemas.microsoft.com/office/drawing/2014/main" id="{589A14A5-5C4C-6003-8D4A-6AD5664FC65C}"/>
              </a:ext>
            </a:extLst>
          </p:cNvPr>
          <p:cNvSpPr>
            <a:spLocks noGrp="1"/>
          </p:cNvSpPr>
          <p:nvPr>
            <p:ph sz="quarter" idx="13"/>
          </p:nvPr>
        </p:nvSpPr>
        <p:spPr>
          <a:xfrm>
            <a:off x="3395663" y="512764"/>
            <a:ext cx="3995737" cy="53276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5">
            <a:extLst>
              <a:ext uri="{FF2B5EF4-FFF2-40B4-BE49-F238E27FC236}">
                <a16:creationId xmlns:a16="http://schemas.microsoft.com/office/drawing/2014/main" id="{F2D6C827-4493-0924-FAA7-02B3D5E16767}"/>
              </a:ext>
            </a:extLst>
          </p:cNvPr>
          <p:cNvSpPr>
            <a:spLocks noGrp="1"/>
          </p:cNvSpPr>
          <p:nvPr>
            <p:ph type="body" sz="quarter" idx="15" hasCustomPrompt="1"/>
          </p:nvPr>
        </p:nvSpPr>
        <p:spPr>
          <a:xfrm>
            <a:off x="587375" y="3931243"/>
            <a:ext cx="2592388" cy="1910757"/>
          </a:xfrm>
          <a:prstGeom prst="rect">
            <a:avLst/>
          </a:prstGeom>
        </p:spPr>
        <p:txBody>
          <a:bodyPr/>
          <a:lstStyle>
            <a:lvl1pPr indent="0" algn="r">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8" name="Inhaltsplatzhalter 6">
            <a:extLst>
              <a:ext uri="{FF2B5EF4-FFF2-40B4-BE49-F238E27FC236}">
                <a16:creationId xmlns:a16="http://schemas.microsoft.com/office/drawing/2014/main" id="{D79B4ECE-1BB9-9909-E5B5-442FE5316599}"/>
              </a:ext>
            </a:extLst>
          </p:cNvPr>
          <p:cNvSpPr>
            <a:spLocks noGrp="1"/>
          </p:cNvSpPr>
          <p:nvPr>
            <p:ph sz="quarter" idx="16"/>
          </p:nvPr>
        </p:nvSpPr>
        <p:spPr>
          <a:xfrm>
            <a:off x="7607300" y="512763"/>
            <a:ext cx="3995738" cy="532765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13">
            <a:extLst>
              <a:ext uri="{FF2B5EF4-FFF2-40B4-BE49-F238E27FC236}">
                <a16:creationId xmlns:a16="http://schemas.microsoft.com/office/drawing/2014/main" id="{6DA36FE3-E163-1EAC-BF53-7DBA2D7D7B82}"/>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Tree>
    <p:extLst>
      <p:ext uri="{BB962C8B-B14F-4D97-AF65-F5344CB8AC3E}">
        <p14:creationId xmlns:p14="http://schemas.microsoft.com/office/powerpoint/2010/main" val="15190684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haltsfolie 1 plus Registerkarte">
    <p:spTree>
      <p:nvGrpSpPr>
        <p:cNvPr id="1" name=""/>
        <p:cNvGrpSpPr/>
        <p:nvPr/>
      </p:nvGrpSpPr>
      <p:grpSpPr>
        <a:xfrm>
          <a:off x="0" y="0"/>
          <a:ext cx="0" cy="0"/>
          <a:chOff x="0" y="0"/>
          <a:chExt cx="0" cy="0"/>
        </a:xfrm>
      </p:grpSpPr>
      <p:sp>
        <p:nvSpPr>
          <p:cNvPr id="8" name="Freihandform: Form 7">
            <a:extLst>
              <a:ext uri="{FF2B5EF4-FFF2-40B4-BE49-F238E27FC236}">
                <a16:creationId xmlns:a16="http://schemas.microsoft.com/office/drawing/2014/main" id="{B62375D2-99A9-D7EA-197C-E17FBC39E0EC}"/>
              </a:ext>
            </a:extLst>
          </p:cNvPr>
          <p:cNvSpPr/>
          <p:nvPr userDrawn="1"/>
        </p:nvSpPr>
        <p:spPr>
          <a:xfrm>
            <a:off x="-161327" y="3711600"/>
            <a:ext cx="12513600" cy="5414370"/>
          </a:xfrm>
          <a:custGeom>
            <a:avLst/>
            <a:gdLst>
              <a:gd name="csX0" fmla="*/ 11419886 w 12513600"/>
              <a:gd name="csY0" fmla="*/ 0 h 5414370"/>
              <a:gd name="csX1" fmla="*/ 12513590 w 12513600"/>
              <a:gd name="csY1" fmla="*/ 0 h 5414370"/>
              <a:gd name="csX2" fmla="*/ 12513590 w 12513600"/>
              <a:gd name="csY2" fmla="*/ 649864 h 5414370"/>
              <a:gd name="csX3" fmla="*/ 12513600 w 12513600"/>
              <a:gd name="csY3" fmla="*/ 649864 h 5414370"/>
              <a:gd name="csX4" fmla="*/ 12513600 w 12513600"/>
              <a:gd name="csY4" fmla="*/ 5414370 h 5414370"/>
              <a:gd name="csX5" fmla="*/ 0 w 12513600"/>
              <a:gd name="csY5" fmla="*/ 5414370 h 5414370"/>
              <a:gd name="csX6" fmla="*/ 0 w 12513600"/>
              <a:gd name="csY6" fmla="*/ 765555 h 5414370"/>
              <a:gd name="csX7" fmla="*/ 0 w 12513600"/>
              <a:gd name="csY7" fmla="*/ 649864 h 5414370"/>
              <a:gd name="csX8" fmla="*/ 0 w 12513600"/>
              <a:gd name="csY8" fmla="*/ 257823 h 5414370"/>
              <a:gd name="csX9" fmla="*/ 10541502 w 12513600"/>
              <a:gd name="csY9" fmla="*/ 257823 h 5414370"/>
              <a:gd name="csX10" fmla="*/ 10980694 w 12513600"/>
              <a:gd name="csY10" fmla="*/ 128911 h 5414370"/>
              <a:gd name="csX11" fmla="*/ 11419886 w 12513600"/>
              <a:gd name="csY11" fmla="*/ 0 h 54143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513600" h="5414370">
                <a:moveTo>
                  <a:pt x="11419886" y="0"/>
                </a:moveTo>
                <a:lnTo>
                  <a:pt x="12513590" y="0"/>
                </a:lnTo>
                <a:lnTo>
                  <a:pt x="12513590" y="649864"/>
                </a:lnTo>
                <a:lnTo>
                  <a:pt x="12513600" y="649864"/>
                </a:lnTo>
                <a:lnTo>
                  <a:pt x="12513600" y="5414370"/>
                </a:lnTo>
                <a:lnTo>
                  <a:pt x="0" y="5414370"/>
                </a:lnTo>
                <a:lnTo>
                  <a:pt x="0" y="765555"/>
                </a:lnTo>
                <a:lnTo>
                  <a:pt x="0" y="649864"/>
                </a:lnTo>
                <a:lnTo>
                  <a:pt x="0" y="257823"/>
                </a:lnTo>
                <a:lnTo>
                  <a:pt x="10541502" y="257823"/>
                </a:lnTo>
                <a:cubicBezTo>
                  <a:pt x="10771756" y="257823"/>
                  <a:pt x="10901178" y="190431"/>
                  <a:pt x="10980694" y="128911"/>
                </a:cubicBezTo>
                <a:cubicBezTo>
                  <a:pt x="11060211" y="67391"/>
                  <a:pt x="11189505" y="0"/>
                  <a:pt x="11419886" y="0"/>
                </a:cubicBezTo>
                <a:close/>
              </a:path>
            </a:pathLst>
          </a:custGeom>
          <a:gradFill>
            <a:gsLst>
              <a:gs pos="100000">
                <a:schemeClr val="accent5"/>
              </a:gs>
              <a:gs pos="45000">
                <a:schemeClr val="accent2"/>
              </a:gs>
              <a:gs pos="0">
                <a:schemeClr val="accent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sp>
        <p:nvSpPr>
          <p:cNvPr id="10" name="Freihandform: Form 9">
            <a:extLst>
              <a:ext uri="{FF2B5EF4-FFF2-40B4-BE49-F238E27FC236}">
                <a16:creationId xmlns:a16="http://schemas.microsoft.com/office/drawing/2014/main" id="{8417B571-6DFA-208F-B82F-3B941CB16BA3}"/>
              </a:ext>
            </a:extLst>
          </p:cNvPr>
          <p:cNvSpPr/>
          <p:nvPr userDrawn="1"/>
        </p:nvSpPr>
        <p:spPr>
          <a:xfrm flipH="1">
            <a:off x="11933480" y="3537238"/>
            <a:ext cx="258520" cy="2808000"/>
          </a:xfrm>
          <a:custGeom>
            <a:avLst/>
            <a:gdLst>
              <a:gd name="csX0" fmla="*/ 4720 w 258520"/>
              <a:gd name="csY0" fmla="*/ 0 h 2808000"/>
              <a:gd name="csX1" fmla="*/ 258520 w 258520"/>
              <a:gd name="csY1" fmla="*/ 253800 h 2808000"/>
              <a:gd name="csX2" fmla="*/ 258520 w 258520"/>
              <a:gd name="csY2" fmla="*/ 2554200 h 2808000"/>
              <a:gd name="csX3" fmla="*/ 4720 w 258520"/>
              <a:gd name="csY3" fmla="*/ 2808000 h 2808000"/>
              <a:gd name="csX4" fmla="*/ 0 w 258520"/>
              <a:gd name="csY4" fmla="*/ 2807047 h 2808000"/>
              <a:gd name="csX5" fmla="*/ 0 w 258520"/>
              <a:gd name="csY5" fmla="*/ 953 h 2808000"/>
            </a:gdLst>
            <a:ahLst/>
            <a:cxnLst>
              <a:cxn ang="0">
                <a:pos x="csX0" y="csY0"/>
              </a:cxn>
              <a:cxn ang="0">
                <a:pos x="csX1" y="csY1"/>
              </a:cxn>
              <a:cxn ang="0">
                <a:pos x="csX2" y="csY2"/>
              </a:cxn>
              <a:cxn ang="0">
                <a:pos x="csX3" y="csY3"/>
              </a:cxn>
              <a:cxn ang="0">
                <a:pos x="csX4" y="csY4"/>
              </a:cxn>
              <a:cxn ang="0">
                <a:pos x="csX5" y="csY5"/>
              </a:cxn>
            </a:cxnLst>
            <a:rect l="l" t="t" r="r" b="b"/>
            <a:pathLst>
              <a:path w="258520" h="2808000">
                <a:moveTo>
                  <a:pt x="4720" y="0"/>
                </a:moveTo>
                <a:cubicBezTo>
                  <a:pt x="144890" y="0"/>
                  <a:pt x="258520" y="113630"/>
                  <a:pt x="258520" y="253800"/>
                </a:cubicBezTo>
                <a:lnTo>
                  <a:pt x="258520" y="2554200"/>
                </a:lnTo>
                <a:cubicBezTo>
                  <a:pt x="258520" y="2694370"/>
                  <a:pt x="144890" y="2808000"/>
                  <a:pt x="4720" y="2808000"/>
                </a:cubicBezTo>
                <a:lnTo>
                  <a:pt x="0" y="2807047"/>
                </a:lnTo>
                <a:lnTo>
                  <a:pt x="0" y="95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lIns="0" tIns="0" rIns="0" bIns="0" rtlCol="0" anchor="t" anchorCtr="0">
            <a:noAutofit/>
          </a:bodyPr>
          <a:lstStyle/>
          <a:p>
            <a:pPr algn="ctr"/>
            <a:endParaRPr lang="de-DE" sz="950" b="1"/>
          </a:p>
        </p:txBody>
      </p:sp>
      <p:pic>
        <p:nvPicPr>
          <p:cNvPr id="16" name="Struktur">
            <a:extLst>
              <a:ext uri="{FF2B5EF4-FFF2-40B4-BE49-F238E27FC236}">
                <a16:creationId xmlns:a16="http://schemas.microsoft.com/office/drawing/2014/main" id="{B181D95F-E503-F408-AF7F-2757D6D0B5BF}"/>
              </a:ext>
            </a:extLst>
          </p:cNvPr>
          <p:cNvPicPr/>
          <p:nvPr userDrawn="1"/>
        </p:nvPicPr>
        <p:blipFill>
          <a:blip r:embed="rId2">
            <a:alphaModFix amt="50000"/>
            <a:extLst>
              <a:ext uri="{28A0092B-C50C-407E-A947-70E740481C1C}">
                <a14:useLocalDpi xmlns:a14="http://schemas.microsoft.com/office/drawing/2010/main" val="0"/>
              </a:ext>
            </a:extLst>
          </a:blip>
          <a:srcRect t="82998"/>
          <a:stretch>
            <a:fillRect/>
          </a:stretch>
        </p:blipFill>
        <p:spPr>
          <a:xfrm>
            <a:off x="-699" y="5655211"/>
            <a:ext cx="12188597" cy="1208897"/>
          </a:xfrm>
          <a:prstGeom prst="rect">
            <a:avLst/>
          </a:prstGeom>
        </p:spPr>
      </p:pic>
      <p:sp>
        <p:nvSpPr>
          <p:cNvPr id="9" name="Textplatzhalter 13">
            <a:extLst>
              <a:ext uri="{FF2B5EF4-FFF2-40B4-BE49-F238E27FC236}">
                <a16:creationId xmlns:a16="http://schemas.microsoft.com/office/drawing/2014/main" id="{04001547-73D6-6835-9E8C-ABE5AC01850E}"/>
              </a:ext>
            </a:extLst>
          </p:cNvPr>
          <p:cNvSpPr>
            <a:spLocks noGrp="1"/>
          </p:cNvSpPr>
          <p:nvPr>
            <p:ph type="body" sz="quarter" idx="14" hasCustomPrompt="1"/>
          </p:nvPr>
        </p:nvSpPr>
        <p:spPr>
          <a:xfrm>
            <a:off x="587375" y="5927724"/>
            <a:ext cx="11015663"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11" name="Inhaltsplatzhalter 23">
            <a:extLst>
              <a:ext uri="{FF2B5EF4-FFF2-40B4-BE49-F238E27FC236}">
                <a16:creationId xmlns:a16="http://schemas.microsoft.com/office/drawing/2014/main" id="{E6C9781E-818D-3AD0-0F38-3EC2A6647406}"/>
              </a:ext>
            </a:extLst>
          </p:cNvPr>
          <p:cNvSpPr>
            <a:spLocks noGrp="1"/>
          </p:cNvSpPr>
          <p:nvPr>
            <p:ph sz="quarter" idx="17"/>
          </p:nvPr>
        </p:nvSpPr>
        <p:spPr>
          <a:xfrm>
            <a:off x="587375"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Inhaltsplatzhalter 23">
            <a:extLst>
              <a:ext uri="{FF2B5EF4-FFF2-40B4-BE49-F238E27FC236}">
                <a16:creationId xmlns:a16="http://schemas.microsoft.com/office/drawing/2014/main" id="{B5EE2E6D-264D-5F3E-0D99-FC397EDEE163}"/>
              </a:ext>
            </a:extLst>
          </p:cNvPr>
          <p:cNvSpPr>
            <a:spLocks noGrp="1"/>
          </p:cNvSpPr>
          <p:nvPr>
            <p:ph sz="quarter" idx="18"/>
          </p:nvPr>
        </p:nvSpPr>
        <p:spPr>
          <a:xfrm>
            <a:off x="3395663"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23">
            <a:extLst>
              <a:ext uri="{FF2B5EF4-FFF2-40B4-BE49-F238E27FC236}">
                <a16:creationId xmlns:a16="http://schemas.microsoft.com/office/drawing/2014/main" id="{0D05C8AF-3DC9-2778-57D9-2CA14DA69F14}"/>
              </a:ext>
            </a:extLst>
          </p:cNvPr>
          <p:cNvSpPr>
            <a:spLocks noGrp="1"/>
          </p:cNvSpPr>
          <p:nvPr>
            <p:ph sz="quarter" idx="19"/>
          </p:nvPr>
        </p:nvSpPr>
        <p:spPr>
          <a:xfrm>
            <a:off x="6203950"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Inhaltsplatzhalter 23">
            <a:extLst>
              <a:ext uri="{FF2B5EF4-FFF2-40B4-BE49-F238E27FC236}">
                <a16:creationId xmlns:a16="http://schemas.microsoft.com/office/drawing/2014/main" id="{8F8F66C4-77E5-3434-5136-0F3611F9C598}"/>
              </a:ext>
            </a:extLst>
          </p:cNvPr>
          <p:cNvSpPr>
            <a:spLocks noGrp="1"/>
          </p:cNvSpPr>
          <p:nvPr>
            <p:ph sz="quarter" idx="20"/>
          </p:nvPr>
        </p:nvSpPr>
        <p:spPr>
          <a:xfrm>
            <a:off x="9010650"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5" name="Firmenname">
            <a:extLst>
              <a:ext uri="{FF2B5EF4-FFF2-40B4-BE49-F238E27FC236}">
                <a16:creationId xmlns:a16="http://schemas.microsoft.com/office/drawing/2014/main" id="{DCEE73A0-428F-D727-B2B0-08FDBA7D3AB9}"/>
              </a:ext>
            </a:extLst>
          </p:cNvPr>
          <p:cNvSpPr txBox="1"/>
          <p:nvPr userDrawn="1"/>
        </p:nvSpPr>
        <p:spPr>
          <a:xfrm>
            <a:off x="8630866" y="6559200"/>
            <a:ext cx="2973759" cy="303255"/>
          </a:xfrm>
          <a:prstGeom prst="rect">
            <a:avLst/>
          </a:prstGeom>
          <a:noFill/>
        </p:spPr>
        <p:txBody>
          <a:bodyPr wrap="square" lIns="0" tIns="0" rIns="0" bIns="0" rtlCol="0">
            <a:noAutofit/>
          </a:bodyPr>
          <a:lstStyle/>
          <a:p>
            <a:pPr algn="r"/>
            <a:r>
              <a:rPr lang="de-DE" sz="700">
                <a:solidFill>
                  <a:schemeClr val="tx1"/>
                </a:solidFill>
              </a:rPr>
              <a:t>BREKO German Broadband </a:t>
            </a:r>
            <a:r>
              <a:rPr lang="de-DE" sz="700" err="1">
                <a:solidFill>
                  <a:schemeClr val="tx1"/>
                </a:solidFill>
              </a:rPr>
              <a:t>Association</a:t>
            </a:r>
            <a:r>
              <a:rPr lang="de-DE" sz="700">
                <a:solidFill>
                  <a:schemeClr val="tx1"/>
                </a:solidFill>
              </a:rPr>
              <a:t> | IW </a:t>
            </a:r>
            <a:r>
              <a:rPr lang="de-DE" sz="700" err="1">
                <a:solidFill>
                  <a:schemeClr val="tx1"/>
                </a:solidFill>
              </a:rPr>
              <a:t>Consult</a:t>
            </a:r>
            <a:endParaRPr lang="de-DE" sz="700">
              <a:solidFill>
                <a:schemeClr val="tx1"/>
              </a:solidFill>
            </a:endParaRPr>
          </a:p>
        </p:txBody>
      </p:sp>
      <p:sp>
        <p:nvSpPr>
          <p:cNvPr id="3" name="Fußzeilenplatzhalter 2">
            <a:extLst>
              <a:ext uri="{FF2B5EF4-FFF2-40B4-BE49-F238E27FC236}">
                <a16:creationId xmlns:a16="http://schemas.microsoft.com/office/drawing/2014/main" id="{283E9E18-057E-DD45-D264-1D2CBDB024DD}"/>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46847A2C-AD6F-34E2-3FAD-5A9D01461DDD}"/>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5" name="Textplatzhalter 5">
            <a:extLst>
              <a:ext uri="{FF2B5EF4-FFF2-40B4-BE49-F238E27FC236}">
                <a16:creationId xmlns:a16="http://schemas.microsoft.com/office/drawing/2014/main" id="{236251EB-75EB-169B-7B32-9B5F63C90B50}"/>
              </a:ext>
            </a:extLst>
          </p:cNvPr>
          <p:cNvSpPr>
            <a:spLocks noGrp="1"/>
          </p:cNvSpPr>
          <p:nvPr>
            <p:ph type="body" sz="quarter" idx="15" hasCustomPrompt="1"/>
          </p:nvPr>
        </p:nvSpPr>
        <p:spPr>
          <a:xfrm>
            <a:off x="587375" y="1332001"/>
            <a:ext cx="11017250" cy="43372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7" name="Inhaltsplatzhalter 6">
            <a:extLst>
              <a:ext uri="{FF2B5EF4-FFF2-40B4-BE49-F238E27FC236}">
                <a16:creationId xmlns:a16="http://schemas.microsoft.com/office/drawing/2014/main" id="{3857DCF5-65F3-3D88-682D-378DF548BC82}"/>
              </a:ext>
            </a:extLst>
          </p:cNvPr>
          <p:cNvSpPr>
            <a:spLocks noGrp="1"/>
          </p:cNvSpPr>
          <p:nvPr>
            <p:ph sz="quarter" idx="16"/>
          </p:nvPr>
        </p:nvSpPr>
        <p:spPr>
          <a:xfrm>
            <a:off x="587375" y="2088000"/>
            <a:ext cx="11017250" cy="148272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78400B2D-C6CA-1357-1936-9485AEFBAB55}"/>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716384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haltsfolie 1 plus 4 Textboxen">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B5432D9C-FF21-855A-5F86-76F27A83B32D}"/>
              </a:ext>
            </a:extLst>
          </p:cNvPr>
          <p:cNvPicPr>
            <a:picLocks noChangeAspect="1"/>
          </p:cNvPicPr>
          <p:nvPr userDrawn="1"/>
        </p:nvPicPr>
        <p:blipFill>
          <a:blip>
            <a:alphaModFix amt="55000"/>
            <a:extLst>
              <a:ext uri="{96DAC541-7B7A-43D3-8B79-37D633B846F1}">
                <asvg:svgBlip xmlns:asvg="http://schemas.microsoft.com/office/drawing/2016/SVG/main" r:embed="rId2"/>
              </a:ext>
            </a:extLst>
          </a:blip>
          <a:srcRect t="81494"/>
          <a:stretch>
            <a:fillRect/>
          </a:stretch>
        </p:blipFill>
        <p:spPr>
          <a:xfrm>
            <a:off x="-700" y="5551966"/>
            <a:ext cx="12188599" cy="1318000"/>
          </a:xfrm>
          <a:prstGeom prst="rect">
            <a:avLst/>
          </a:prstGeom>
        </p:spPr>
      </p:pic>
      <p:sp>
        <p:nvSpPr>
          <p:cNvPr id="9" name="Textplatzhalter 13">
            <a:extLst>
              <a:ext uri="{FF2B5EF4-FFF2-40B4-BE49-F238E27FC236}">
                <a16:creationId xmlns:a16="http://schemas.microsoft.com/office/drawing/2014/main" id="{04001547-73D6-6835-9E8C-ABE5AC01850E}"/>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11" name="Inhaltsplatzhalter 23">
            <a:extLst>
              <a:ext uri="{FF2B5EF4-FFF2-40B4-BE49-F238E27FC236}">
                <a16:creationId xmlns:a16="http://schemas.microsoft.com/office/drawing/2014/main" id="{E6C9781E-818D-3AD0-0F38-3EC2A6647406}"/>
              </a:ext>
            </a:extLst>
          </p:cNvPr>
          <p:cNvSpPr>
            <a:spLocks noGrp="1"/>
          </p:cNvSpPr>
          <p:nvPr>
            <p:ph sz="quarter" idx="17"/>
          </p:nvPr>
        </p:nvSpPr>
        <p:spPr>
          <a:xfrm>
            <a:off x="587375"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Inhaltsplatzhalter 23">
            <a:extLst>
              <a:ext uri="{FF2B5EF4-FFF2-40B4-BE49-F238E27FC236}">
                <a16:creationId xmlns:a16="http://schemas.microsoft.com/office/drawing/2014/main" id="{B5EE2E6D-264D-5F3E-0D99-FC397EDEE163}"/>
              </a:ext>
            </a:extLst>
          </p:cNvPr>
          <p:cNvSpPr>
            <a:spLocks noGrp="1"/>
          </p:cNvSpPr>
          <p:nvPr>
            <p:ph sz="quarter" idx="18"/>
          </p:nvPr>
        </p:nvSpPr>
        <p:spPr>
          <a:xfrm>
            <a:off x="3395663"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23">
            <a:extLst>
              <a:ext uri="{FF2B5EF4-FFF2-40B4-BE49-F238E27FC236}">
                <a16:creationId xmlns:a16="http://schemas.microsoft.com/office/drawing/2014/main" id="{0D05C8AF-3DC9-2778-57D9-2CA14DA69F14}"/>
              </a:ext>
            </a:extLst>
          </p:cNvPr>
          <p:cNvSpPr>
            <a:spLocks noGrp="1"/>
          </p:cNvSpPr>
          <p:nvPr>
            <p:ph sz="quarter" idx="19"/>
          </p:nvPr>
        </p:nvSpPr>
        <p:spPr>
          <a:xfrm>
            <a:off x="6203950"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Inhaltsplatzhalter 23">
            <a:extLst>
              <a:ext uri="{FF2B5EF4-FFF2-40B4-BE49-F238E27FC236}">
                <a16:creationId xmlns:a16="http://schemas.microsoft.com/office/drawing/2014/main" id="{8F8F66C4-77E5-3434-5136-0F3611F9C598}"/>
              </a:ext>
            </a:extLst>
          </p:cNvPr>
          <p:cNvSpPr>
            <a:spLocks noGrp="1"/>
          </p:cNvSpPr>
          <p:nvPr>
            <p:ph sz="quarter" idx="20"/>
          </p:nvPr>
        </p:nvSpPr>
        <p:spPr>
          <a:xfrm>
            <a:off x="9010650" y="4267826"/>
            <a:ext cx="2592388" cy="157417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Fußzeilenplatzhalter 2">
            <a:extLst>
              <a:ext uri="{FF2B5EF4-FFF2-40B4-BE49-F238E27FC236}">
                <a16:creationId xmlns:a16="http://schemas.microsoft.com/office/drawing/2014/main" id="{283E9E18-057E-DD45-D264-1D2CBDB024DD}"/>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46847A2C-AD6F-34E2-3FAD-5A9D01461DDD}"/>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5" name="Textplatzhalter 5">
            <a:extLst>
              <a:ext uri="{FF2B5EF4-FFF2-40B4-BE49-F238E27FC236}">
                <a16:creationId xmlns:a16="http://schemas.microsoft.com/office/drawing/2014/main" id="{236251EB-75EB-169B-7B32-9B5F63C90B50}"/>
              </a:ext>
            </a:extLst>
          </p:cNvPr>
          <p:cNvSpPr>
            <a:spLocks noGrp="1"/>
          </p:cNvSpPr>
          <p:nvPr>
            <p:ph type="body" sz="quarter" idx="15" hasCustomPrompt="1"/>
          </p:nvPr>
        </p:nvSpPr>
        <p:spPr>
          <a:xfrm>
            <a:off x="587375" y="1332001"/>
            <a:ext cx="11017250" cy="43372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7" name="Inhaltsplatzhalter 6">
            <a:extLst>
              <a:ext uri="{FF2B5EF4-FFF2-40B4-BE49-F238E27FC236}">
                <a16:creationId xmlns:a16="http://schemas.microsoft.com/office/drawing/2014/main" id="{3857DCF5-65F3-3D88-682D-378DF548BC82}"/>
              </a:ext>
            </a:extLst>
          </p:cNvPr>
          <p:cNvSpPr>
            <a:spLocks noGrp="1"/>
          </p:cNvSpPr>
          <p:nvPr>
            <p:ph sz="quarter" idx="16"/>
          </p:nvPr>
        </p:nvSpPr>
        <p:spPr>
          <a:xfrm>
            <a:off x="587375" y="2088000"/>
            <a:ext cx="11017250" cy="1482725"/>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78400B2D-C6CA-1357-1936-9485AEFBAB55}"/>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41858460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DF954-D191-2699-E3BF-7D02CC7BB8BF}"/>
              </a:ext>
            </a:extLst>
          </p:cNvPr>
          <p:cNvSpPr>
            <a:spLocks noGrp="1"/>
          </p:cNvSpPr>
          <p:nvPr>
            <p:ph type="title"/>
          </p:nvPr>
        </p:nvSpPr>
        <p:spPr/>
        <p:txBody>
          <a:bodyPr/>
          <a:lstStyle/>
          <a:p>
            <a:r>
              <a:rPr lang="de-DE"/>
              <a:t>Mastertitelformat bearbeiten</a:t>
            </a:r>
          </a:p>
        </p:txBody>
      </p:sp>
      <p:sp>
        <p:nvSpPr>
          <p:cNvPr id="4" name="Fußzeilenplatzhalter 3">
            <a:extLst>
              <a:ext uri="{FF2B5EF4-FFF2-40B4-BE49-F238E27FC236}">
                <a16:creationId xmlns:a16="http://schemas.microsoft.com/office/drawing/2014/main" id="{A725BBD0-D9FD-3AB4-81AD-107B7396CD60}"/>
              </a:ext>
            </a:extLst>
          </p:cNvPr>
          <p:cNvSpPr>
            <a:spLocks noGrp="1"/>
          </p:cNvSpPr>
          <p:nvPr>
            <p:ph type="ftr" sz="quarter" idx="11"/>
          </p:nvPr>
        </p:nvSpPr>
        <p:spPr/>
        <p:txBody>
          <a:bodyPr/>
          <a:lstStyle/>
          <a:p>
            <a:r>
              <a:rPr lang="de-DE"/>
              <a:t>BREKO Marktanalyse 2026</a:t>
            </a:r>
          </a:p>
        </p:txBody>
      </p:sp>
      <p:sp>
        <p:nvSpPr>
          <p:cNvPr id="5" name="Foliennummernplatzhalter 4">
            <a:extLst>
              <a:ext uri="{FF2B5EF4-FFF2-40B4-BE49-F238E27FC236}">
                <a16:creationId xmlns:a16="http://schemas.microsoft.com/office/drawing/2014/main" id="{68F13252-D625-DFCC-818A-D2B442FCEF81}"/>
              </a:ext>
            </a:extLst>
          </p:cNvPr>
          <p:cNvSpPr>
            <a:spLocks noGrp="1"/>
          </p:cNvSpPr>
          <p:nvPr>
            <p:ph type="sldNum" sz="quarter" idx="12"/>
          </p:nvPr>
        </p:nvSpPr>
        <p:spPr/>
        <p:txBody>
          <a:bodyPr/>
          <a:lstStyle/>
          <a:p>
            <a:fld id="{7A75A898-F2F4-40F3-B700-6EAF5C28D57E}" type="slidenum">
              <a:rPr lang="de-DE" smtClean="0"/>
              <a:t>‹Nr.›</a:t>
            </a:fld>
            <a:endParaRPr lang="de-DE"/>
          </a:p>
        </p:txBody>
      </p:sp>
      <p:sp>
        <p:nvSpPr>
          <p:cNvPr id="6" name="Textplatzhalter 13">
            <a:extLst>
              <a:ext uri="{FF2B5EF4-FFF2-40B4-BE49-F238E27FC236}">
                <a16:creationId xmlns:a16="http://schemas.microsoft.com/office/drawing/2014/main" id="{0430BA1D-F897-6888-9A76-4CA630BF142D}"/>
              </a:ext>
            </a:extLst>
          </p:cNvPr>
          <p:cNvSpPr>
            <a:spLocks noGrp="1"/>
          </p:cNvSpPr>
          <p:nvPr>
            <p:ph type="body" sz="quarter" idx="14" hasCustomPrompt="1"/>
          </p:nvPr>
        </p:nvSpPr>
        <p:spPr>
          <a:xfrm>
            <a:off x="587376" y="5927724"/>
            <a:ext cx="9829800"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7" name="Textplatzhalter 5">
            <a:extLst>
              <a:ext uri="{FF2B5EF4-FFF2-40B4-BE49-F238E27FC236}">
                <a16:creationId xmlns:a16="http://schemas.microsoft.com/office/drawing/2014/main" id="{4F0836AA-1B91-60B2-8DB9-FB3F5C8ECCFB}"/>
              </a:ext>
            </a:extLst>
          </p:cNvPr>
          <p:cNvSpPr>
            <a:spLocks noGrp="1"/>
          </p:cNvSpPr>
          <p:nvPr>
            <p:ph type="body" sz="quarter" idx="15" hasCustomPrompt="1"/>
          </p:nvPr>
        </p:nvSpPr>
        <p:spPr>
          <a:xfrm>
            <a:off x="587375" y="1332001"/>
            <a:ext cx="11017250" cy="44123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Tree>
    <p:extLst>
      <p:ext uri="{BB962C8B-B14F-4D97-AF65-F5344CB8AC3E}">
        <p14:creationId xmlns:p14="http://schemas.microsoft.com/office/powerpoint/2010/main" val="8011820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49804CB5-30FE-8A05-99F9-C7F5C4D55F19}"/>
              </a:ext>
            </a:extLst>
          </p:cNvPr>
          <p:cNvSpPr>
            <a:spLocks noGrp="1"/>
          </p:cNvSpPr>
          <p:nvPr>
            <p:ph type="ftr" sz="quarter" idx="11"/>
          </p:nvPr>
        </p:nvSpPr>
        <p:spPr/>
        <p:txBody>
          <a:bodyPr/>
          <a:lstStyle/>
          <a:p>
            <a:r>
              <a:rPr lang="de-DE"/>
              <a:t>BREKO Marktanalyse 2026</a:t>
            </a:r>
          </a:p>
        </p:txBody>
      </p:sp>
      <p:sp>
        <p:nvSpPr>
          <p:cNvPr id="4" name="Foliennummernplatzhalter 3">
            <a:extLst>
              <a:ext uri="{FF2B5EF4-FFF2-40B4-BE49-F238E27FC236}">
                <a16:creationId xmlns:a16="http://schemas.microsoft.com/office/drawing/2014/main" id="{3DEE356B-4AA0-E55F-8189-26ABC984285B}"/>
              </a:ext>
            </a:extLst>
          </p:cNvPr>
          <p:cNvSpPr>
            <a:spLocks noGrp="1"/>
          </p:cNvSpPr>
          <p:nvPr>
            <p:ph type="sldNum" sz="quarter" idx="12"/>
          </p:nvPr>
        </p:nvSpPr>
        <p:spPr/>
        <p:txBody>
          <a:bodyPr/>
          <a:lstStyle/>
          <a:p>
            <a:fld id="{7A75A898-F2F4-40F3-B700-6EAF5C28D57E}" type="slidenum">
              <a:rPr lang="de-DE" smtClean="0"/>
              <a:t>‹Nr.›</a:t>
            </a:fld>
            <a:endParaRPr lang="de-DE"/>
          </a:p>
        </p:txBody>
      </p:sp>
    </p:spTree>
    <p:extLst>
      <p:ext uri="{BB962C8B-B14F-4D97-AF65-F5344CB8AC3E}">
        <p14:creationId xmlns:p14="http://schemas.microsoft.com/office/powerpoint/2010/main" val="38992556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undesländer">
    <p:spTree>
      <p:nvGrpSpPr>
        <p:cNvPr id="1" name=""/>
        <p:cNvGrpSpPr/>
        <p:nvPr/>
      </p:nvGrpSpPr>
      <p:grpSpPr>
        <a:xfrm>
          <a:off x="0" y="0"/>
          <a:ext cx="0" cy="0"/>
          <a:chOff x="0" y="0"/>
          <a:chExt cx="0" cy="0"/>
        </a:xfrm>
      </p:grpSpPr>
      <p:sp>
        <p:nvSpPr>
          <p:cNvPr id="9" name="Textfeld 8">
            <a:extLst>
              <a:ext uri="{FF2B5EF4-FFF2-40B4-BE49-F238E27FC236}">
                <a16:creationId xmlns:a16="http://schemas.microsoft.com/office/drawing/2014/main" id="{D0279B8C-BE0D-BBD8-EF9A-615E63E188AE}"/>
              </a:ext>
            </a:extLst>
          </p:cNvPr>
          <p:cNvSpPr txBox="1"/>
          <p:nvPr userDrawn="1"/>
        </p:nvSpPr>
        <p:spPr>
          <a:xfrm>
            <a:off x="2925963" y="2097088"/>
            <a:ext cx="507600" cy="2808000"/>
          </a:xfrm>
          <a:prstGeom prst="roundRect">
            <a:avLst>
              <a:gd name="adj" fmla="val 50000"/>
            </a:avLst>
          </a:prstGeom>
          <a:solidFill>
            <a:schemeClr val="bg1"/>
          </a:solidFill>
        </p:spPr>
        <p:txBody>
          <a:bodyPr vert="vert270" wrap="none" lIns="0" tIns="198000" rIns="0" bIns="0" rtlCol="0">
            <a:noAutofit/>
          </a:bodyPr>
          <a:lstStyle/>
          <a:p>
            <a:pPr algn="r">
              <a:lnSpc>
                <a:spcPts val="950"/>
              </a:lnSpc>
            </a:pPr>
            <a:endParaRPr lang="de-DE" sz="950" b="1" cap="all" baseline="0">
              <a:solidFill>
                <a:schemeClr val="tx2"/>
              </a:solidFill>
            </a:endParaRPr>
          </a:p>
        </p:txBody>
      </p:sp>
      <p:sp>
        <p:nvSpPr>
          <p:cNvPr id="26" name="Textfeld 25">
            <a:extLst>
              <a:ext uri="{FF2B5EF4-FFF2-40B4-BE49-F238E27FC236}">
                <a16:creationId xmlns:a16="http://schemas.microsoft.com/office/drawing/2014/main" id="{854B887D-74A4-35EB-D28A-5EA9F5C5D414}"/>
              </a:ext>
            </a:extLst>
          </p:cNvPr>
          <p:cNvSpPr txBox="1"/>
          <p:nvPr userDrawn="1"/>
        </p:nvSpPr>
        <p:spPr>
          <a:xfrm>
            <a:off x="6511419" y="2102125"/>
            <a:ext cx="507600" cy="2808000"/>
          </a:xfrm>
          <a:prstGeom prst="roundRect">
            <a:avLst>
              <a:gd name="adj" fmla="val 50000"/>
            </a:avLst>
          </a:prstGeom>
          <a:solidFill>
            <a:schemeClr val="bg1"/>
          </a:solidFill>
        </p:spPr>
        <p:txBody>
          <a:bodyPr vert="vert270" wrap="none" lIns="0" tIns="198000" rIns="0" bIns="0" rtlCol="0">
            <a:noAutofit/>
          </a:bodyPr>
          <a:lstStyle/>
          <a:p>
            <a:pPr algn="r">
              <a:lnSpc>
                <a:spcPts val="950"/>
              </a:lnSpc>
            </a:pPr>
            <a:endParaRPr lang="de-DE" sz="950" b="1" cap="all" baseline="0">
              <a:solidFill>
                <a:schemeClr val="tx2"/>
              </a:solidFill>
            </a:endParaRPr>
          </a:p>
        </p:txBody>
      </p:sp>
      <p:sp>
        <p:nvSpPr>
          <p:cNvPr id="28" name="Rechteck 27">
            <a:extLst>
              <a:ext uri="{FF2B5EF4-FFF2-40B4-BE49-F238E27FC236}">
                <a16:creationId xmlns:a16="http://schemas.microsoft.com/office/drawing/2014/main" id="{36CB733F-796F-7AC0-E998-D9DFC9F1E0EA}"/>
              </a:ext>
            </a:extLst>
          </p:cNvPr>
          <p:cNvSpPr>
            <a:spLocks noGrp="1" noRot="1" noMove="1" noResize="1" noEditPoints="1" noAdjustHandles="1" noChangeArrowheads="1" noChangeShapeType="1"/>
          </p:cNvSpPr>
          <p:nvPr userDrawn="1"/>
        </p:nvSpPr>
        <p:spPr>
          <a:xfrm>
            <a:off x="3585456" y="2098799"/>
            <a:ext cx="3179763" cy="3708000"/>
          </a:xfrm>
          <a:prstGeom prst="rect">
            <a:avLst/>
          </a:prstGeom>
          <a:solidFill>
            <a:schemeClr val="bg1"/>
          </a:solidFill>
          <a:ln>
            <a:noFill/>
          </a:ln>
          <a:effectLst>
            <a:outerShdw blurRad="63500" dist="63500" algn="r" rotWithShape="0">
              <a:schemeClr val="tx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3F72A177-C614-C9AE-BC5D-F658E949BE6A}"/>
              </a:ext>
            </a:extLst>
          </p:cNvPr>
          <p:cNvSpPr>
            <a:spLocks noGrp="1" noRot="1" noMove="1" noResize="1" noEditPoints="1" noAdjustHandles="1" noChangeArrowheads="1" noChangeShapeType="1"/>
          </p:cNvSpPr>
          <p:nvPr userDrawn="1"/>
        </p:nvSpPr>
        <p:spPr>
          <a:xfrm>
            <a:off x="1" y="2098800"/>
            <a:ext cx="3179763" cy="3708000"/>
          </a:xfrm>
          <a:prstGeom prst="rect">
            <a:avLst/>
          </a:prstGeom>
          <a:solidFill>
            <a:schemeClr val="bg1"/>
          </a:solidFill>
          <a:ln>
            <a:noFill/>
          </a:ln>
          <a:effectLst>
            <a:outerShdw blurRad="63500" dist="63500" algn="r" rotWithShape="0">
              <a:schemeClr val="tx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Rechteck 28">
            <a:extLst>
              <a:ext uri="{FF2B5EF4-FFF2-40B4-BE49-F238E27FC236}">
                <a16:creationId xmlns:a16="http://schemas.microsoft.com/office/drawing/2014/main" id="{04208D3B-59E0-3F1D-D7B3-C62FDFF87976}"/>
              </a:ext>
            </a:extLst>
          </p:cNvPr>
          <p:cNvSpPr>
            <a:spLocks noGrp="1" noRot="1" noMove="1" noResize="1" noEditPoints="1" noAdjustHandles="1" noChangeArrowheads="1" noChangeShapeType="1"/>
          </p:cNvSpPr>
          <p:nvPr userDrawn="1"/>
        </p:nvSpPr>
        <p:spPr>
          <a:xfrm>
            <a:off x="3585454" y="2098801"/>
            <a:ext cx="3179765" cy="3762000"/>
          </a:xfrm>
          <a:prstGeom prst="rect">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a:extLst>
              <a:ext uri="{FF2B5EF4-FFF2-40B4-BE49-F238E27FC236}">
                <a16:creationId xmlns:a16="http://schemas.microsoft.com/office/drawing/2014/main" id="{4B27210D-89AD-917F-6CA5-E25FD8FD2FDF}"/>
              </a:ext>
            </a:extLst>
          </p:cNvPr>
          <p:cNvSpPr>
            <a:spLocks noGrp="1" noRot="1" noMove="1" noResize="1" noEditPoints="1" noAdjustHandles="1" noChangeArrowheads="1" noChangeShapeType="1"/>
          </p:cNvSpPr>
          <p:nvPr userDrawn="1"/>
        </p:nvSpPr>
        <p:spPr>
          <a:xfrm>
            <a:off x="1" y="2097089"/>
            <a:ext cx="3179762" cy="3762000"/>
          </a:xfrm>
          <a:prstGeom prst="rect">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ußzeilenplatzhalter 2">
            <a:extLst>
              <a:ext uri="{FF2B5EF4-FFF2-40B4-BE49-F238E27FC236}">
                <a16:creationId xmlns:a16="http://schemas.microsoft.com/office/drawing/2014/main" id="{48B63E1C-67D5-5613-5F04-3D7598AC292D}"/>
              </a:ext>
            </a:extLst>
          </p:cNvPr>
          <p:cNvSpPr>
            <a:spLocks noGrp="1"/>
          </p:cNvSpPr>
          <p:nvPr>
            <p:ph type="ftr" sz="quarter" idx="10"/>
          </p:nvPr>
        </p:nvSpPr>
        <p:spPr/>
        <p:txBody>
          <a:bodyPr/>
          <a:lstStyle/>
          <a:p>
            <a:r>
              <a:rPr lang="de-DE">
                <a:solidFill>
                  <a:schemeClr val="tx1"/>
                </a:solidFill>
              </a:rPr>
              <a:t>BREKO Marktanalyse 2026</a:t>
            </a:r>
          </a:p>
        </p:txBody>
      </p:sp>
      <p:sp>
        <p:nvSpPr>
          <p:cNvPr id="4" name="Foliennummernplatzhalter 3">
            <a:extLst>
              <a:ext uri="{FF2B5EF4-FFF2-40B4-BE49-F238E27FC236}">
                <a16:creationId xmlns:a16="http://schemas.microsoft.com/office/drawing/2014/main" id="{29038FA4-030A-CF13-6F97-EF5656510277}"/>
              </a:ext>
            </a:extLst>
          </p:cNvPr>
          <p:cNvSpPr>
            <a:spLocks noGrp="1"/>
          </p:cNvSpPr>
          <p:nvPr>
            <p:ph type="sldNum" sz="quarter" idx="11"/>
          </p:nvPr>
        </p:nvSpPr>
        <p:spPr/>
        <p:txBody>
          <a:bodyPr/>
          <a:lstStyle/>
          <a:p>
            <a:fld id="{7A75A898-F2F4-40F3-B700-6EAF5C28D57E}" type="slidenum">
              <a:rPr lang="de-DE" smtClean="0"/>
              <a:pPr/>
              <a:t>‹Nr.›</a:t>
            </a:fld>
            <a:endParaRPr lang="de-DE"/>
          </a:p>
        </p:txBody>
      </p:sp>
      <p:sp>
        <p:nvSpPr>
          <p:cNvPr id="12" name="Textplatzhalter 13">
            <a:extLst>
              <a:ext uri="{FF2B5EF4-FFF2-40B4-BE49-F238E27FC236}">
                <a16:creationId xmlns:a16="http://schemas.microsoft.com/office/drawing/2014/main" id="{D58743B3-3EDA-A0A2-2A5C-9E8070B137C0}"/>
              </a:ext>
            </a:extLst>
          </p:cNvPr>
          <p:cNvSpPr>
            <a:spLocks noGrp="1"/>
          </p:cNvSpPr>
          <p:nvPr>
            <p:ph type="body" sz="quarter" idx="14" hasCustomPrompt="1"/>
          </p:nvPr>
        </p:nvSpPr>
        <p:spPr>
          <a:xfrm>
            <a:off x="587375" y="5927724"/>
            <a:ext cx="9612313" cy="366713"/>
          </a:xfrm>
          <a:prstGeom prst="rect">
            <a:avLst/>
          </a:prstGeom>
        </p:spPr>
        <p:txBody>
          <a:bodyPr anchor="ctr" anchorCtr="0"/>
          <a:lstStyle>
            <a:lvl1pPr>
              <a:spcBef>
                <a:spcPts val="0"/>
              </a:spcBef>
              <a:defRPr sz="700">
                <a:solidFill>
                  <a:schemeClr val="tx1"/>
                </a:solidFill>
              </a:defRPr>
            </a:lvl1pPr>
            <a:lvl2pPr marL="0" indent="0">
              <a:spcBef>
                <a:spcPts val="0"/>
              </a:spcBef>
              <a:buFontTx/>
              <a:buNone/>
              <a:defRPr sz="700">
                <a:solidFill>
                  <a:schemeClr val="tx1"/>
                </a:solidFill>
              </a:defRPr>
            </a:lvl2pPr>
            <a:lvl3pPr marL="0" indent="0">
              <a:spcBef>
                <a:spcPts val="0"/>
              </a:spcBef>
              <a:buFontTx/>
              <a:buNone/>
              <a:defRPr sz="700" b="0">
                <a:solidFill>
                  <a:schemeClr val="tx1"/>
                </a:solidFill>
              </a:defRPr>
            </a:lvl3pPr>
            <a:lvl4pPr>
              <a:spcBef>
                <a:spcPts val="0"/>
              </a:spcBef>
              <a:defRPr sz="700" b="0">
                <a:solidFill>
                  <a:schemeClr val="tx1"/>
                </a:solidFill>
              </a:defRPr>
            </a:lvl4pPr>
            <a:lvl5pPr>
              <a:spcBef>
                <a:spcPts val="0"/>
              </a:spcBef>
              <a:buFontTx/>
              <a:buNone/>
              <a:defRPr sz="700">
                <a:solidFill>
                  <a:schemeClr val="tx1"/>
                </a:solidFill>
              </a:defRPr>
            </a:lvl5pPr>
            <a:lvl6pPr marL="0" indent="0">
              <a:spcBef>
                <a:spcPts val="0"/>
              </a:spcBef>
              <a:buFontTx/>
              <a:buNone/>
              <a:defRPr sz="700" b="0">
                <a:solidFill>
                  <a:schemeClr val="tx1"/>
                </a:solidFill>
              </a:defRPr>
            </a:lvl6pPr>
            <a:lvl7pPr>
              <a:defRPr/>
            </a:lvl7pPr>
            <a:lvl8pPr marL="0" indent="0">
              <a:lnSpc>
                <a:spcPct val="100000"/>
              </a:lnSpc>
              <a:spcBef>
                <a:spcPts val="0"/>
              </a:spcBef>
              <a:buFontTx/>
              <a:buNone/>
              <a:defRPr sz="700">
                <a:solidFill>
                  <a:schemeClr val="tx1"/>
                </a:solidFill>
              </a:defRPr>
            </a:lvl8pPr>
            <a:lvl9pPr marL="0" indent="0">
              <a:lnSpc>
                <a:spcPct val="100000"/>
              </a:lnSpc>
              <a:spcBef>
                <a:spcPts val="0"/>
              </a:spcBef>
              <a:buFontTx/>
              <a:buNone/>
              <a:defRPr sz="700">
                <a:solidFill>
                  <a:schemeClr val="tx1"/>
                </a:solidFill>
              </a:defRPr>
            </a:lvl9pPr>
          </a:lstStyle>
          <a:p>
            <a:pPr lvl="0"/>
            <a:r>
              <a:rPr lang="de-DE"/>
              <a:t>Quellen- und Fußnoten bearbeiten</a:t>
            </a:r>
          </a:p>
        </p:txBody>
      </p:sp>
      <p:sp>
        <p:nvSpPr>
          <p:cNvPr id="30" name="Textplatzhalter 13">
            <a:extLst>
              <a:ext uri="{FF2B5EF4-FFF2-40B4-BE49-F238E27FC236}">
                <a16:creationId xmlns:a16="http://schemas.microsoft.com/office/drawing/2014/main" id="{5AB0AD6B-C904-D27A-6FBD-32661443063F}"/>
              </a:ext>
            </a:extLst>
          </p:cNvPr>
          <p:cNvSpPr>
            <a:spLocks noGrp="1"/>
          </p:cNvSpPr>
          <p:nvPr>
            <p:ph type="body" sz="quarter" idx="20"/>
          </p:nvPr>
        </p:nvSpPr>
        <p:spPr>
          <a:xfrm>
            <a:off x="4172833" y="2411849"/>
            <a:ext cx="2005012" cy="299872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9" name="Textplatzhalter 12">
            <a:extLst>
              <a:ext uri="{FF2B5EF4-FFF2-40B4-BE49-F238E27FC236}">
                <a16:creationId xmlns:a16="http://schemas.microsoft.com/office/drawing/2014/main" id="{28E4528A-F54E-39F4-7222-58E95A9D28EF}"/>
              </a:ext>
            </a:extLst>
          </p:cNvPr>
          <p:cNvSpPr>
            <a:spLocks noGrp="1"/>
          </p:cNvSpPr>
          <p:nvPr>
            <p:ph type="body" sz="quarter" idx="16"/>
          </p:nvPr>
        </p:nvSpPr>
        <p:spPr>
          <a:xfrm>
            <a:off x="587377" y="2411848"/>
            <a:ext cx="2005012" cy="3065631"/>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Textplatzhalter 5">
            <a:extLst>
              <a:ext uri="{FF2B5EF4-FFF2-40B4-BE49-F238E27FC236}">
                <a16:creationId xmlns:a16="http://schemas.microsoft.com/office/drawing/2014/main" id="{6AD60597-C0B6-95FC-A590-C2E7D121AE9E}"/>
              </a:ext>
            </a:extLst>
          </p:cNvPr>
          <p:cNvSpPr>
            <a:spLocks noGrp="1"/>
          </p:cNvSpPr>
          <p:nvPr>
            <p:ph type="body" sz="quarter" idx="15" hasCustomPrompt="1"/>
          </p:nvPr>
        </p:nvSpPr>
        <p:spPr>
          <a:xfrm>
            <a:off x="587375" y="1332001"/>
            <a:ext cx="11017250" cy="441238"/>
          </a:xfrm>
          <a:prstGeom prst="rect">
            <a:avLst/>
          </a:prstGeom>
        </p:spPr>
        <p:txBody>
          <a:bodyPr/>
          <a:lstStyle>
            <a:lvl1pPr indent="0">
              <a:spcBef>
                <a:spcPts val="0"/>
              </a:spcBef>
              <a:buFontTx/>
              <a:buNone/>
              <a:defRPr sz="1700">
                <a:solidFill>
                  <a:schemeClr val="accent1"/>
                </a:solidFill>
              </a:defRPr>
            </a:lvl1pPr>
            <a:lvl2pPr marL="0" indent="0">
              <a:spcBef>
                <a:spcPts val="0"/>
              </a:spcBef>
              <a:buFontTx/>
              <a:buNone/>
              <a:defRPr sz="1700">
                <a:solidFill>
                  <a:schemeClr val="accent1"/>
                </a:solidFill>
              </a:defRPr>
            </a:lvl2pPr>
            <a:lvl3pPr indent="0">
              <a:spcBef>
                <a:spcPts val="0"/>
              </a:spcBef>
              <a:buFontTx/>
              <a:buNone/>
              <a:defRPr sz="1700" b="0">
                <a:solidFill>
                  <a:schemeClr val="accent1"/>
                </a:solidFill>
              </a:defRPr>
            </a:lvl3pPr>
            <a:lvl4pPr indent="0">
              <a:spcBef>
                <a:spcPts val="0"/>
              </a:spcBef>
              <a:buFontTx/>
              <a:buNone/>
              <a:defRPr sz="1700">
                <a:solidFill>
                  <a:schemeClr val="accent1"/>
                </a:solidFill>
              </a:defRPr>
            </a:lvl4pPr>
            <a:lvl5pPr marL="0" indent="0">
              <a:spcBef>
                <a:spcPts val="0"/>
              </a:spcBef>
              <a:buFontTx/>
              <a:buNone/>
              <a:defRPr sz="1700">
                <a:solidFill>
                  <a:schemeClr val="accent1"/>
                </a:solidFill>
              </a:defRPr>
            </a:lvl5pPr>
          </a:lstStyle>
          <a:p>
            <a:pPr lvl="0"/>
            <a:r>
              <a:rPr lang="de-DE"/>
              <a:t>Subheadline Mastertextformat bearbeiten</a:t>
            </a:r>
          </a:p>
        </p:txBody>
      </p:sp>
      <p:sp>
        <p:nvSpPr>
          <p:cNvPr id="2" name="Titel 1">
            <a:extLst>
              <a:ext uri="{FF2B5EF4-FFF2-40B4-BE49-F238E27FC236}">
                <a16:creationId xmlns:a16="http://schemas.microsoft.com/office/drawing/2014/main" id="{64418DFE-7000-F9BD-AEAE-AABE5D289447}"/>
              </a:ext>
            </a:extLst>
          </p:cNvPr>
          <p:cNvSpPr>
            <a:spLocks noGrp="1"/>
          </p:cNvSpPr>
          <p:nvPr>
            <p:ph type="title"/>
          </p:nvPr>
        </p:nvSpPr>
        <p:spPr/>
        <p:txBody>
          <a:bodyPr/>
          <a:lstStyle/>
          <a:p>
            <a:r>
              <a:rPr lang="de-DE"/>
              <a:t>Mastertitelformat bearbeiten</a:t>
            </a:r>
          </a:p>
        </p:txBody>
      </p:sp>
      <p:sp>
        <p:nvSpPr>
          <p:cNvPr id="38" name="Textplatzhalter 37">
            <a:extLst>
              <a:ext uri="{FF2B5EF4-FFF2-40B4-BE49-F238E27FC236}">
                <a16:creationId xmlns:a16="http://schemas.microsoft.com/office/drawing/2014/main" id="{2B41B017-07FF-B770-A2D8-C324229EF95D}"/>
              </a:ext>
            </a:extLst>
          </p:cNvPr>
          <p:cNvSpPr>
            <a:spLocks noGrp="1"/>
          </p:cNvSpPr>
          <p:nvPr>
            <p:ph type="body" sz="quarter" idx="21"/>
          </p:nvPr>
        </p:nvSpPr>
        <p:spPr>
          <a:xfrm>
            <a:off x="8562975" y="2224800"/>
            <a:ext cx="1800000" cy="1800000"/>
          </a:xfrm>
        </p:spPr>
        <p:txBody>
          <a:bodyPr anchor="ctr" anchorCtr="0"/>
          <a:lstStyle>
            <a:lvl1pPr algn="ctr">
              <a:defRPr/>
            </a:lvl1pPr>
            <a:lvl2pPr algn="ctr">
              <a:defRPr/>
            </a:lvl2pPr>
            <a:lvl3pPr algn="ctr">
              <a:defRPr/>
            </a:lvl3pPr>
            <a:lvl4pPr algn="ctr">
              <a:defRPr/>
            </a:lvl4pPr>
            <a:lvl5pPr algn="ct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 name="Textplatzhalter 27">
            <a:extLst>
              <a:ext uri="{FF2B5EF4-FFF2-40B4-BE49-F238E27FC236}">
                <a16:creationId xmlns:a16="http://schemas.microsoft.com/office/drawing/2014/main" id="{17A9E8E1-EB07-93B1-CDC1-4D6F2AD52C47}"/>
              </a:ext>
            </a:extLst>
          </p:cNvPr>
          <p:cNvSpPr>
            <a:spLocks noGrp="1"/>
          </p:cNvSpPr>
          <p:nvPr>
            <p:ph type="body" sz="quarter" idx="22" hasCustomPrompt="1"/>
          </p:nvPr>
        </p:nvSpPr>
        <p:spPr>
          <a:xfrm>
            <a:off x="3236723" y="2170874"/>
            <a:ext cx="196840" cy="2309812"/>
          </a:xfrm>
        </p:spPr>
        <p:txBody>
          <a:bodyPr vert="vert270" tIns="198000"/>
          <a:lstStyle>
            <a:lvl1pPr algn="r">
              <a:defRPr sz="950" b="1" cap="all" baseline="0">
                <a:solidFill>
                  <a:schemeClr val="tx2"/>
                </a:solidFill>
              </a:defRPr>
            </a:lvl1pPr>
          </a:lstStyle>
          <a:p>
            <a:r>
              <a:rPr lang="de-DE"/>
              <a:t>Allgemein</a:t>
            </a:r>
          </a:p>
        </p:txBody>
      </p:sp>
      <p:sp>
        <p:nvSpPr>
          <p:cNvPr id="11" name="Textplatzhalter 28">
            <a:extLst>
              <a:ext uri="{FF2B5EF4-FFF2-40B4-BE49-F238E27FC236}">
                <a16:creationId xmlns:a16="http://schemas.microsoft.com/office/drawing/2014/main" id="{25913D30-3FB7-C3B4-DC54-91614965144A}"/>
              </a:ext>
            </a:extLst>
          </p:cNvPr>
          <p:cNvSpPr>
            <a:spLocks noGrp="1"/>
          </p:cNvSpPr>
          <p:nvPr>
            <p:ph type="body" sz="quarter" idx="23" hasCustomPrompt="1"/>
          </p:nvPr>
        </p:nvSpPr>
        <p:spPr>
          <a:xfrm>
            <a:off x="6822179" y="2171792"/>
            <a:ext cx="196840" cy="2309812"/>
          </a:xfrm>
        </p:spPr>
        <p:txBody>
          <a:bodyPr vert="vert270" tIns="198000"/>
          <a:lstStyle>
            <a:lvl1pPr algn="r">
              <a:defRPr sz="950" b="1" cap="all" baseline="0">
                <a:solidFill>
                  <a:schemeClr val="tx2"/>
                </a:solidFill>
              </a:defRPr>
            </a:lvl1pPr>
          </a:lstStyle>
          <a:p>
            <a:r>
              <a:rPr lang="de-DE"/>
              <a:t>Kennzahlen</a:t>
            </a:r>
          </a:p>
        </p:txBody>
      </p:sp>
    </p:spTree>
    <p:extLst>
      <p:ext uri="{BB962C8B-B14F-4D97-AF65-F5344CB8AC3E}">
        <p14:creationId xmlns:p14="http://schemas.microsoft.com/office/powerpoint/2010/main" val="2913922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8.sv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9.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EBEE"/>
        </a:solidFill>
        <a:effectLst/>
      </p:bgPr>
    </p:bg>
    <p:spTree>
      <p:nvGrpSpPr>
        <p:cNvPr id="1" name=""/>
        <p:cNvGrpSpPr/>
        <p:nvPr/>
      </p:nvGrpSpPr>
      <p:grpSpPr>
        <a:xfrm>
          <a:off x="0" y="0"/>
          <a:ext cx="0" cy="0"/>
          <a:chOff x="0" y="0"/>
          <a:chExt cx="0" cy="0"/>
        </a:xfrm>
      </p:grpSpPr>
      <p:grpSp>
        <p:nvGrpSpPr>
          <p:cNvPr id="99" name="Gruppieren 98">
            <a:extLst>
              <a:ext uri="{FF2B5EF4-FFF2-40B4-BE49-F238E27FC236}">
                <a16:creationId xmlns:a16="http://schemas.microsoft.com/office/drawing/2014/main" id="{83F52B5E-1994-0084-9DC0-66D55D2EB1D2}"/>
              </a:ext>
            </a:extLst>
          </p:cNvPr>
          <p:cNvGrpSpPr>
            <a:grpSpLocks noGrp="1" noUngrp="1" noRot="1" noMove="1" noResize="1"/>
          </p:cNvGrpSpPr>
          <p:nvPr userDrawn="1"/>
        </p:nvGrpSpPr>
        <p:grpSpPr>
          <a:xfrm flipH="1">
            <a:off x="-1959723" y="0"/>
            <a:ext cx="911342" cy="3373973"/>
            <a:chOff x="7551829" y="-270554"/>
            <a:chExt cx="1463040" cy="5416470"/>
          </a:xfrm>
        </p:grpSpPr>
        <p:sp>
          <p:nvSpPr>
            <p:cNvPr id="100" name="Text 32">
              <a:extLst>
                <a:ext uri="{FF2B5EF4-FFF2-40B4-BE49-F238E27FC236}">
                  <a16:creationId xmlns:a16="http://schemas.microsoft.com/office/drawing/2014/main" id="{B9AE9B3E-FD78-3561-20B8-DDC818D2C8DD}"/>
                </a:ext>
              </a:extLst>
            </p:cNvPr>
            <p:cNvSpPr>
              <a:spLocks noGrp="1" noRot="1" noMove="1" noResize="1" noEditPoints="1" noAdjustHandles="1" noChangeArrowheads="1" noChangeShapeType="1"/>
            </p:cNvSpPr>
            <p:nvPr/>
          </p:nvSpPr>
          <p:spPr>
            <a:xfrm>
              <a:off x="7551829" y="3662931"/>
              <a:ext cx="1463040" cy="709367"/>
            </a:xfrm>
            <a:prstGeom prst="rect">
              <a:avLst/>
            </a:prstGeom>
            <a:solidFill>
              <a:schemeClr val="bg2"/>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15%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R=239 G=240 B=240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#EFF0F0</a:t>
              </a:r>
              <a:endParaRPr lang="en-US" sz="600">
                <a:latin typeface="+mn-lt"/>
              </a:endParaRPr>
            </a:p>
          </p:txBody>
        </p:sp>
        <p:sp>
          <p:nvSpPr>
            <p:cNvPr id="101" name="Text 22">
              <a:extLst>
                <a:ext uri="{FF2B5EF4-FFF2-40B4-BE49-F238E27FC236}">
                  <a16:creationId xmlns:a16="http://schemas.microsoft.com/office/drawing/2014/main" id="{E2C75C3E-1095-4A7E-5F3D-92C73A55E531}"/>
                </a:ext>
              </a:extLst>
            </p:cNvPr>
            <p:cNvSpPr>
              <a:spLocks noGrp="1" noRot="1" noMove="1" noResize="1" noEditPoints="1" noAdjustHandles="1" noChangeArrowheads="1" noChangeShapeType="1"/>
            </p:cNvSpPr>
            <p:nvPr/>
          </p:nvSpPr>
          <p:spPr>
            <a:xfrm>
              <a:off x="7551829" y="-270554"/>
              <a:ext cx="1463040" cy="709367"/>
            </a:xfrm>
            <a:prstGeom prst="rect">
              <a:avLst/>
            </a:prstGeom>
            <a:solidFill>
              <a:srgbClr val="97999B"/>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100%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R=151 G=153 B=155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#97999B</a:t>
              </a:r>
              <a:endParaRPr lang="en-US" sz="600">
                <a:latin typeface="+mn-lt"/>
              </a:endParaRPr>
            </a:p>
          </p:txBody>
        </p:sp>
        <p:sp>
          <p:nvSpPr>
            <p:cNvPr id="102" name="Text 24">
              <a:extLst>
                <a:ext uri="{FF2B5EF4-FFF2-40B4-BE49-F238E27FC236}">
                  <a16:creationId xmlns:a16="http://schemas.microsoft.com/office/drawing/2014/main" id="{BB1F84A1-FDA5-C2ED-F018-B7D5A90E92CE}"/>
                </a:ext>
              </a:extLst>
            </p:cNvPr>
            <p:cNvSpPr>
              <a:spLocks noGrp="1" noRot="1" noMove="1" noResize="1" noEditPoints="1" noAdjustHandles="1" noChangeArrowheads="1" noChangeShapeType="1"/>
            </p:cNvSpPr>
            <p:nvPr/>
          </p:nvSpPr>
          <p:spPr>
            <a:xfrm>
              <a:off x="7551829" y="513963"/>
              <a:ext cx="1463040" cy="709367"/>
            </a:xfrm>
            <a:prstGeom prst="rect">
              <a:avLst/>
            </a:prstGeom>
            <a:solidFill>
              <a:srgbClr val="ACADAF"/>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80%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R=172 G=173 B=175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#ACADAF</a:t>
              </a:r>
              <a:endParaRPr lang="en-US" sz="600">
                <a:latin typeface="+mn-lt"/>
              </a:endParaRPr>
            </a:p>
          </p:txBody>
        </p:sp>
        <p:sp>
          <p:nvSpPr>
            <p:cNvPr id="103" name="Text 26">
              <a:extLst>
                <a:ext uri="{FF2B5EF4-FFF2-40B4-BE49-F238E27FC236}">
                  <a16:creationId xmlns:a16="http://schemas.microsoft.com/office/drawing/2014/main" id="{87176FA0-3706-D32C-4299-61F47E3C63B0}"/>
                </a:ext>
              </a:extLst>
            </p:cNvPr>
            <p:cNvSpPr>
              <a:spLocks noGrp="1" noRot="1" noMove="1" noResize="1" noEditPoints="1" noAdjustHandles="1" noChangeArrowheads="1" noChangeShapeType="1"/>
            </p:cNvSpPr>
            <p:nvPr/>
          </p:nvSpPr>
          <p:spPr>
            <a:xfrm>
              <a:off x="7551829" y="1298480"/>
              <a:ext cx="1463040" cy="709367"/>
            </a:xfrm>
            <a:prstGeom prst="rect">
              <a:avLst/>
            </a:prstGeom>
            <a:solidFill>
              <a:srgbClr val="C1C2C3"/>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60%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R=193 G=194 B=195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#C1C2C3</a:t>
              </a:r>
              <a:endParaRPr lang="en-US" sz="600">
                <a:latin typeface="+mn-lt"/>
              </a:endParaRPr>
            </a:p>
          </p:txBody>
        </p:sp>
        <p:sp>
          <p:nvSpPr>
            <p:cNvPr id="104" name="Text 28">
              <a:extLst>
                <a:ext uri="{FF2B5EF4-FFF2-40B4-BE49-F238E27FC236}">
                  <a16:creationId xmlns:a16="http://schemas.microsoft.com/office/drawing/2014/main" id="{6D89A774-3C69-3AB1-29AC-58B8CC70B167}"/>
                </a:ext>
              </a:extLst>
            </p:cNvPr>
            <p:cNvSpPr>
              <a:spLocks noGrp="1" noRot="1" noMove="1" noResize="1" noEditPoints="1" noAdjustHandles="1" noChangeArrowheads="1" noChangeShapeType="1"/>
            </p:cNvSpPr>
            <p:nvPr/>
          </p:nvSpPr>
          <p:spPr>
            <a:xfrm>
              <a:off x="7551829" y="2082997"/>
              <a:ext cx="1463040" cy="709367"/>
            </a:xfrm>
            <a:prstGeom prst="rect">
              <a:avLst/>
            </a:prstGeom>
            <a:solidFill>
              <a:srgbClr val="D5D6D7"/>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40%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R=213 G=214 B=215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#D5D6D7</a:t>
              </a:r>
              <a:endParaRPr lang="en-US" sz="600">
                <a:latin typeface="+mn-lt"/>
              </a:endParaRPr>
            </a:p>
          </p:txBody>
        </p:sp>
        <p:sp>
          <p:nvSpPr>
            <p:cNvPr id="105" name="Text 30">
              <a:extLst>
                <a:ext uri="{FF2B5EF4-FFF2-40B4-BE49-F238E27FC236}">
                  <a16:creationId xmlns:a16="http://schemas.microsoft.com/office/drawing/2014/main" id="{97A90D8D-101C-85BF-AEB0-3991416E4024}"/>
                </a:ext>
              </a:extLst>
            </p:cNvPr>
            <p:cNvSpPr>
              <a:spLocks noGrp="1" noRot="1" noMove="1" noResize="1" noEditPoints="1" noAdjustHandles="1" noChangeArrowheads="1" noChangeShapeType="1"/>
            </p:cNvSpPr>
            <p:nvPr/>
          </p:nvSpPr>
          <p:spPr>
            <a:xfrm>
              <a:off x="7551829" y="2867514"/>
              <a:ext cx="1463040" cy="709367"/>
            </a:xfrm>
            <a:prstGeom prst="rect">
              <a:avLst/>
            </a:prstGeom>
            <a:solidFill>
              <a:srgbClr val="EAEBEB"/>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20%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R=234 G=235 B=235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#EAEBEB</a:t>
              </a:r>
              <a:endParaRPr lang="en-US" sz="600">
                <a:latin typeface="+mn-lt"/>
              </a:endParaRPr>
            </a:p>
          </p:txBody>
        </p:sp>
        <p:sp>
          <p:nvSpPr>
            <p:cNvPr id="106" name="Text 34">
              <a:extLst>
                <a:ext uri="{FF2B5EF4-FFF2-40B4-BE49-F238E27FC236}">
                  <a16:creationId xmlns:a16="http://schemas.microsoft.com/office/drawing/2014/main" id="{A9E7B834-540E-18C1-464F-981E524ABA97}"/>
                </a:ext>
              </a:extLst>
            </p:cNvPr>
            <p:cNvSpPr>
              <a:spLocks noGrp="1" noRot="1" noMove="1" noResize="1" noEditPoints="1" noAdjustHandles="1" noChangeArrowheads="1" noChangeShapeType="1"/>
            </p:cNvSpPr>
            <p:nvPr/>
          </p:nvSpPr>
          <p:spPr>
            <a:xfrm>
              <a:off x="7551829" y="4436549"/>
              <a:ext cx="1463040" cy="709367"/>
            </a:xfrm>
            <a:prstGeom prst="rect">
              <a:avLst/>
            </a:prstGeom>
            <a:solidFill>
              <a:srgbClr val="F5F5F5"/>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10%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R=245 G=245 B=245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#F5F5F5</a:t>
              </a:r>
              <a:endParaRPr lang="en-US" sz="600">
                <a:latin typeface="+mn-lt"/>
              </a:endParaRPr>
            </a:p>
          </p:txBody>
        </p:sp>
      </p:grpSp>
      <p:grpSp>
        <p:nvGrpSpPr>
          <p:cNvPr id="89" name="Gruppieren 88">
            <a:extLst>
              <a:ext uri="{FF2B5EF4-FFF2-40B4-BE49-F238E27FC236}">
                <a16:creationId xmlns:a16="http://schemas.microsoft.com/office/drawing/2014/main" id="{F2DB7172-10BF-5200-62B5-F0E7ED47D07D}"/>
              </a:ext>
            </a:extLst>
          </p:cNvPr>
          <p:cNvGrpSpPr>
            <a:grpSpLocks noGrp="1" noUngrp="1" noRot="1" noMove="1" noResize="1"/>
          </p:cNvGrpSpPr>
          <p:nvPr userDrawn="1"/>
        </p:nvGrpSpPr>
        <p:grpSpPr>
          <a:xfrm flipH="1">
            <a:off x="-1018220" y="0"/>
            <a:ext cx="935550" cy="4351338"/>
            <a:chOff x="5960486" y="-270554"/>
            <a:chExt cx="1501902" cy="6985502"/>
          </a:xfrm>
        </p:grpSpPr>
        <p:sp>
          <p:nvSpPr>
            <p:cNvPr id="90" name="Text 3">
              <a:extLst>
                <a:ext uri="{FF2B5EF4-FFF2-40B4-BE49-F238E27FC236}">
                  <a16:creationId xmlns:a16="http://schemas.microsoft.com/office/drawing/2014/main" id="{531D729A-5A09-B5E6-06FF-C0B1A4697140}"/>
                </a:ext>
              </a:extLst>
            </p:cNvPr>
            <p:cNvSpPr>
              <a:spLocks noGrp="1" noRot="1" noMove="1" noResize="1" noEditPoints="1" noAdjustHandles="1" noChangeArrowheads="1" noChangeShapeType="1"/>
            </p:cNvSpPr>
            <p:nvPr/>
          </p:nvSpPr>
          <p:spPr>
            <a:xfrm>
              <a:off x="5979917" y="-270554"/>
              <a:ext cx="1463040" cy="709368"/>
            </a:xfrm>
            <a:prstGeom prst="rect">
              <a:avLst/>
            </a:prstGeom>
            <a:solidFill>
              <a:schemeClr val="tx2"/>
            </a:solidFill>
            <a:ln/>
          </p:spPr>
          <p:txBody>
            <a:bodyPr wrap="square" lIns="25400" tIns="25400" rIns="25400" bIns="25400" rtlCol="0" anchor="ctr"/>
            <a:lstStyle/>
            <a:p>
              <a:pPr marL="0" indent="0" algn="ctr">
                <a:buNone/>
              </a:pPr>
              <a:r>
                <a:rPr lang="en-US" sz="600">
                  <a:solidFill>
                    <a:srgbClr val="FFFFFF"/>
                  </a:solidFill>
                  <a:latin typeface="+mn-lt"/>
                  <a:ea typeface="Arial" pitchFamily="34" charset="-122"/>
                  <a:cs typeface="Arial" pitchFamily="34" charset="-120"/>
                </a:rPr>
                <a:t>R=0 G=59 B=92</a:t>
              </a:r>
              <a:endParaRPr lang="en-US" sz="600">
                <a:latin typeface="+mn-lt"/>
              </a:endParaRPr>
            </a:p>
            <a:p>
              <a:pPr marL="0" indent="0" algn="ctr">
                <a:buNone/>
              </a:pPr>
              <a:r>
                <a:rPr lang="en-US" sz="600">
                  <a:solidFill>
                    <a:srgbClr val="FFFFFF"/>
                  </a:solidFill>
                  <a:latin typeface="+mn-lt"/>
                  <a:ea typeface="Arial" pitchFamily="34" charset="-122"/>
                  <a:cs typeface="Arial" pitchFamily="34" charset="-120"/>
                </a:rPr>
                <a:t>#003B5C</a:t>
              </a:r>
              <a:endParaRPr lang="en-US" sz="600">
                <a:latin typeface="+mn-lt"/>
              </a:endParaRPr>
            </a:p>
          </p:txBody>
        </p:sp>
        <p:sp>
          <p:nvSpPr>
            <p:cNvPr id="91" name="Text 5">
              <a:extLst>
                <a:ext uri="{FF2B5EF4-FFF2-40B4-BE49-F238E27FC236}">
                  <a16:creationId xmlns:a16="http://schemas.microsoft.com/office/drawing/2014/main" id="{B2711B64-34B5-3C6E-FF97-54E68D4A8627}"/>
                </a:ext>
              </a:extLst>
            </p:cNvPr>
            <p:cNvSpPr>
              <a:spLocks noGrp="1" noRot="1" noMove="1" noResize="1" noEditPoints="1" noAdjustHandles="1" noChangeArrowheads="1" noChangeShapeType="1"/>
            </p:cNvSpPr>
            <p:nvPr/>
          </p:nvSpPr>
          <p:spPr>
            <a:xfrm>
              <a:off x="5979917" y="513962"/>
              <a:ext cx="1463039" cy="709367"/>
            </a:xfrm>
            <a:prstGeom prst="rect">
              <a:avLst/>
            </a:prstGeom>
            <a:solidFill>
              <a:schemeClr val="accent1"/>
            </a:solidFill>
            <a:ln/>
          </p:spPr>
          <p:txBody>
            <a:bodyPr wrap="square" lIns="25400" tIns="25400" rIns="25400" bIns="25400" rtlCol="0" anchor="ctr"/>
            <a:lstStyle/>
            <a:p>
              <a:pPr marL="0" indent="0" algn="ctr">
                <a:buNone/>
              </a:pPr>
              <a:r>
                <a:rPr lang="en-US" sz="600">
                  <a:solidFill>
                    <a:srgbClr val="FFFFFF"/>
                  </a:solidFill>
                  <a:latin typeface="+mn-lt"/>
                  <a:ea typeface="Arial" pitchFamily="34" charset="-122"/>
                  <a:cs typeface="Arial" pitchFamily="34" charset="-120"/>
                </a:rPr>
                <a:t>R=79 G=154 B=171</a:t>
              </a:r>
              <a:endParaRPr lang="en-US" sz="600">
                <a:latin typeface="+mn-lt"/>
              </a:endParaRPr>
            </a:p>
            <a:p>
              <a:pPr marL="0" indent="0" algn="ctr">
                <a:buNone/>
              </a:pPr>
              <a:r>
                <a:rPr lang="en-US" sz="600">
                  <a:solidFill>
                    <a:srgbClr val="FFFFFF"/>
                  </a:solidFill>
                  <a:latin typeface="+mn-lt"/>
                  <a:ea typeface="Arial" pitchFamily="34" charset="-122"/>
                  <a:cs typeface="Arial" pitchFamily="34" charset="-120"/>
                </a:rPr>
                <a:t>#4F9AAB</a:t>
              </a:r>
              <a:endParaRPr lang="en-US" sz="600">
                <a:latin typeface="+mn-lt"/>
              </a:endParaRPr>
            </a:p>
          </p:txBody>
        </p:sp>
        <p:sp>
          <p:nvSpPr>
            <p:cNvPr id="92" name="Text 7">
              <a:extLst>
                <a:ext uri="{FF2B5EF4-FFF2-40B4-BE49-F238E27FC236}">
                  <a16:creationId xmlns:a16="http://schemas.microsoft.com/office/drawing/2014/main" id="{ABE45E56-E9AF-FB80-8AEF-2486F21535B7}"/>
                </a:ext>
              </a:extLst>
            </p:cNvPr>
            <p:cNvSpPr>
              <a:spLocks noGrp="1" noRot="1" noMove="1" noResize="1" noEditPoints="1" noAdjustHandles="1" noChangeArrowheads="1" noChangeShapeType="1"/>
            </p:cNvSpPr>
            <p:nvPr/>
          </p:nvSpPr>
          <p:spPr>
            <a:xfrm>
              <a:off x="5960486" y="1298480"/>
              <a:ext cx="1501902" cy="709368"/>
            </a:xfrm>
            <a:prstGeom prst="rect">
              <a:avLst/>
            </a:prstGeom>
            <a:solidFill>
              <a:schemeClr val="accent2"/>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R=158 G=214 B=225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#9ED6E1</a:t>
              </a:r>
              <a:endParaRPr lang="en-US" sz="600">
                <a:latin typeface="+mn-lt"/>
              </a:endParaRPr>
            </a:p>
          </p:txBody>
        </p:sp>
        <p:sp>
          <p:nvSpPr>
            <p:cNvPr id="93" name="Text 9">
              <a:extLst>
                <a:ext uri="{FF2B5EF4-FFF2-40B4-BE49-F238E27FC236}">
                  <a16:creationId xmlns:a16="http://schemas.microsoft.com/office/drawing/2014/main" id="{833A2EA1-5DF6-5978-5573-F135363AF9BD}"/>
                </a:ext>
              </a:extLst>
            </p:cNvPr>
            <p:cNvSpPr>
              <a:spLocks noGrp="1" noRot="1" noMove="1" noResize="1" noEditPoints="1" noAdjustHandles="1" noChangeArrowheads="1" noChangeShapeType="1"/>
            </p:cNvSpPr>
            <p:nvPr/>
          </p:nvSpPr>
          <p:spPr>
            <a:xfrm>
              <a:off x="5960486" y="6005580"/>
              <a:ext cx="1501902" cy="709368"/>
            </a:xfrm>
            <a:prstGeom prst="rect">
              <a:avLst/>
            </a:prstGeom>
            <a:solidFill>
              <a:srgbClr val="BE344D"/>
            </a:solidFill>
            <a:ln/>
          </p:spPr>
          <p:txBody>
            <a:bodyPr wrap="square" lIns="25400" tIns="25400" rIns="25400" bIns="25400" rtlCol="0" anchor="ctr"/>
            <a:lstStyle/>
            <a:p>
              <a:pPr marL="0" indent="0" algn="ctr">
                <a:buNone/>
              </a:pPr>
              <a:r>
                <a:rPr lang="en-US" sz="600">
                  <a:solidFill>
                    <a:srgbClr val="FFFFFF"/>
                  </a:solidFill>
                  <a:latin typeface="+mn-lt"/>
                  <a:ea typeface="Arial" pitchFamily="34" charset="-122"/>
                  <a:cs typeface="Arial" pitchFamily="34" charset="-120"/>
                </a:rPr>
                <a:t>R=190 G=52 B=77</a:t>
              </a:r>
              <a:endParaRPr lang="en-US" sz="600">
                <a:latin typeface="+mn-lt"/>
              </a:endParaRPr>
            </a:p>
            <a:p>
              <a:pPr marL="0" indent="0" algn="ctr">
                <a:buNone/>
              </a:pPr>
              <a:r>
                <a:rPr lang="en-US" sz="600">
                  <a:solidFill>
                    <a:srgbClr val="FFFFFF"/>
                  </a:solidFill>
                  <a:latin typeface="+mn-lt"/>
                  <a:ea typeface="Arial" pitchFamily="34" charset="-122"/>
                  <a:cs typeface="Arial" pitchFamily="34" charset="-120"/>
                </a:rPr>
                <a:t>#BE344D</a:t>
              </a:r>
              <a:endParaRPr lang="en-US" sz="600">
                <a:latin typeface="+mn-lt"/>
              </a:endParaRPr>
            </a:p>
          </p:txBody>
        </p:sp>
        <p:sp>
          <p:nvSpPr>
            <p:cNvPr id="94" name="Text 11">
              <a:extLst>
                <a:ext uri="{FF2B5EF4-FFF2-40B4-BE49-F238E27FC236}">
                  <a16:creationId xmlns:a16="http://schemas.microsoft.com/office/drawing/2014/main" id="{00DE5D47-7C51-4911-1573-CDAC86E0A3AE}"/>
                </a:ext>
              </a:extLst>
            </p:cNvPr>
            <p:cNvSpPr>
              <a:spLocks noGrp="1" noRot="1" noMove="1" noResize="1" noEditPoints="1" noAdjustHandles="1" noChangeArrowheads="1" noChangeShapeType="1"/>
            </p:cNvSpPr>
            <p:nvPr/>
          </p:nvSpPr>
          <p:spPr>
            <a:xfrm>
              <a:off x="5960486" y="5221065"/>
              <a:ext cx="1501902" cy="709368"/>
            </a:xfrm>
            <a:prstGeom prst="rect">
              <a:avLst/>
            </a:prstGeom>
            <a:solidFill>
              <a:schemeClr val="accent5"/>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R=247 G=138 B=107</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#F78A6B</a:t>
              </a:r>
              <a:endParaRPr lang="en-US" sz="600">
                <a:latin typeface="+mn-lt"/>
              </a:endParaRPr>
            </a:p>
          </p:txBody>
        </p:sp>
        <p:sp>
          <p:nvSpPr>
            <p:cNvPr id="95" name="Text 13">
              <a:extLst>
                <a:ext uri="{FF2B5EF4-FFF2-40B4-BE49-F238E27FC236}">
                  <a16:creationId xmlns:a16="http://schemas.microsoft.com/office/drawing/2014/main" id="{0C823753-53F4-DAF9-789D-1ABA8F46F18C}"/>
                </a:ext>
              </a:extLst>
            </p:cNvPr>
            <p:cNvSpPr>
              <a:spLocks noGrp="1" noRot="1" noMove="1" noResize="1" noEditPoints="1" noAdjustHandles="1" noChangeArrowheads="1" noChangeShapeType="1"/>
            </p:cNvSpPr>
            <p:nvPr/>
          </p:nvSpPr>
          <p:spPr>
            <a:xfrm>
              <a:off x="5960486" y="4436548"/>
              <a:ext cx="1501902" cy="709368"/>
            </a:xfrm>
            <a:prstGeom prst="rect">
              <a:avLst/>
            </a:prstGeom>
            <a:solidFill>
              <a:srgbClr val="F9A993"/>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R=249 G=169 B=147</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#F9A993</a:t>
              </a:r>
              <a:endParaRPr lang="en-US" sz="600">
                <a:latin typeface="+mn-lt"/>
              </a:endParaRPr>
            </a:p>
          </p:txBody>
        </p:sp>
        <p:sp>
          <p:nvSpPr>
            <p:cNvPr id="96" name="Text 15">
              <a:extLst>
                <a:ext uri="{FF2B5EF4-FFF2-40B4-BE49-F238E27FC236}">
                  <a16:creationId xmlns:a16="http://schemas.microsoft.com/office/drawing/2014/main" id="{6AA373FA-22C7-CB32-99F4-D651C4828405}"/>
                </a:ext>
              </a:extLst>
            </p:cNvPr>
            <p:cNvSpPr>
              <a:spLocks noGrp="1" noRot="1" noMove="1" noResize="1" noEditPoints="1" noAdjustHandles="1" noChangeArrowheads="1" noChangeShapeType="1"/>
            </p:cNvSpPr>
            <p:nvPr/>
          </p:nvSpPr>
          <p:spPr>
            <a:xfrm>
              <a:off x="5960486" y="2082997"/>
              <a:ext cx="1501902" cy="709368"/>
            </a:xfrm>
            <a:prstGeom prst="rect">
              <a:avLst/>
            </a:prstGeom>
            <a:solidFill>
              <a:schemeClr val="accent3"/>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R=218 G=227 B=148</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#DAE394</a:t>
              </a:r>
              <a:endParaRPr lang="en-US" sz="600">
                <a:latin typeface="+mn-lt"/>
              </a:endParaRPr>
            </a:p>
          </p:txBody>
        </p:sp>
        <p:sp>
          <p:nvSpPr>
            <p:cNvPr id="97" name="Text 17">
              <a:extLst>
                <a:ext uri="{FF2B5EF4-FFF2-40B4-BE49-F238E27FC236}">
                  <a16:creationId xmlns:a16="http://schemas.microsoft.com/office/drawing/2014/main" id="{F2242FD4-BB6A-917F-6663-C040F323F18F}"/>
                </a:ext>
              </a:extLst>
            </p:cNvPr>
            <p:cNvSpPr>
              <a:spLocks noGrp="1" noRot="1" noMove="1" noResize="1" noEditPoints="1" noAdjustHandles="1" noChangeArrowheads="1" noChangeShapeType="1"/>
            </p:cNvSpPr>
            <p:nvPr/>
          </p:nvSpPr>
          <p:spPr>
            <a:xfrm>
              <a:off x="5960486" y="2867514"/>
              <a:ext cx="1501902" cy="709368"/>
            </a:xfrm>
            <a:prstGeom prst="rect">
              <a:avLst/>
            </a:prstGeom>
            <a:solidFill>
              <a:schemeClr val="accent4"/>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R=192 G=210 B=64</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#C0D240</a:t>
              </a:r>
              <a:endParaRPr lang="en-US" sz="600">
                <a:latin typeface="+mn-lt"/>
              </a:endParaRPr>
            </a:p>
          </p:txBody>
        </p:sp>
        <p:sp>
          <p:nvSpPr>
            <p:cNvPr id="98" name="Text 19">
              <a:extLst>
                <a:ext uri="{FF2B5EF4-FFF2-40B4-BE49-F238E27FC236}">
                  <a16:creationId xmlns:a16="http://schemas.microsoft.com/office/drawing/2014/main" id="{4E04DA76-F2A7-AB9D-D2A9-87B6E8F80282}"/>
                </a:ext>
              </a:extLst>
            </p:cNvPr>
            <p:cNvSpPr>
              <a:spLocks noGrp="1" noRot="1" noMove="1" noResize="1" noEditPoints="1" noAdjustHandles="1" noChangeArrowheads="1" noChangeShapeType="1"/>
            </p:cNvSpPr>
            <p:nvPr/>
          </p:nvSpPr>
          <p:spPr>
            <a:xfrm>
              <a:off x="5960486" y="3652031"/>
              <a:ext cx="1501902" cy="709368"/>
            </a:xfrm>
            <a:prstGeom prst="rect">
              <a:avLst/>
            </a:prstGeom>
            <a:solidFill>
              <a:srgbClr val="97B029"/>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R=151 G=176 B=41</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#97B029</a:t>
              </a:r>
              <a:endParaRPr lang="en-US" sz="600">
                <a:latin typeface="+mn-lt"/>
              </a:endParaRPr>
            </a:p>
          </p:txBody>
        </p:sp>
      </p:grpSp>
      <p:pic>
        <p:nvPicPr>
          <p:cNvPr id="43" name="Footer">
            <a:extLst>
              <a:ext uri="{FF2B5EF4-FFF2-40B4-BE49-F238E27FC236}">
                <a16:creationId xmlns:a16="http://schemas.microsoft.com/office/drawing/2014/main" id="{1F8BE99B-A12A-37B0-E1B6-421BDD944C77}"/>
              </a:ext>
            </a:extLst>
          </p:cNvPr>
          <p:cNvPicPr>
            <a:picLocks noChangeAspect="1"/>
          </p:cNvPicPr>
          <p:nvPr userDrawn="1"/>
        </p:nvPicPr>
        <p:blipFill>
          <a:blip>
            <a:extLst>
              <a:ext uri="{96DAC541-7B7A-43D3-8B79-37D633B846F1}">
                <asvg:svgBlip xmlns:asvg="http://schemas.microsoft.com/office/drawing/2016/SVG/main" r:embed="rId20"/>
              </a:ext>
            </a:extLst>
          </a:blip>
          <a:stretch>
            <a:fillRect/>
          </a:stretch>
        </p:blipFill>
        <p:spPr>
          <a:xfrm>
            <a:off x="-161327" y="6095666"/>
            <a:ext cx="12508230" cy="765810"/>
          </a:xfrm>
          <a:prstGeom prst="rect">
            <a:avLst/>
          </a:prstGeom>
        </p:spPr>
      </p:pic>
      <p:pic>
        <p:nvPicPr>
          <p:cNvPr id="37" name="Struktur">
            <a:extLst>
              <a:ext uri="{FF2B5EF4-FFF2-40B4-BE49-F238E27FC236}">
                <a16:creationId xmlns:a16="http://schemas.microsoft.com/office/drawing/2014/main" id="{8798BD34-81D8-A006-8EB7-34A70CB73FEB}"/>
              </a:ext>
            </a:extLst>
          </p:cNvPr>
          <p:cNvPicPr>
            <a:picLocks noChangeAspect="1"/>
          </p:cNvPicPr>
          <p:nvPr userDrawn="1"/>
        </p:nvPicPr>
        <p:blipFill>
          <a:blip>
            <a:extLst>
              <a:ext uri="{96DAC541-7B7A-43D3-8B79-37D633B846F1}">
                <asvg:svgBlip xmlns:asvg="http://schemas.microsoft.com/office/drawing/2016/SVG/main" r:embed="rId21"/>
              </a:ext>
            </a:extLst>
          </a:blip>
          <a:srcRect/>
          <a:stretch/>
        </p:blipFill>
        <p:spPr>
          <a:xfrm>
            <a:off x="0" y="-237267"/>
            <a:ext cx="12168555" cy="7110254"/>
          </a:xfrm>
          <a:prstGeom prst="rect">
            <a:avLst/>
          </a:prstGeom>
        </p:spPr>
      </p:pic>
      <p:sp>
        <p:nvSpPr>
          <p:cNvPr id="5" name="Fußzeilenplatzhalter 4">
            <a:extLst>
              <a:ext uri="{FF2B5EF4-FFF2-40B4-BE49-F238E27FC236}">
                <a16:creationId xmlns:a16="http://schemas.microsoft.com/office/drawing/2014/main" id="{6C5D3536-690E-23B4-F923-6FE5F6AB8D64}"/>
              </a:ext>
            </a:extLst>
          </p:cNvPr>
          <p:cNvSpPr>
            <a:spLocks noGrp="1"/>
          </p:cNvSpPr>
          <p:nvPr>
            <p:ph type="ftr" sz="quarter" idx="3"/>
          </p:nvPr>
        </p:nvSpPr>
        <p:spPr>
          <a:xfrm>
            <a:off x="2032022" y="6559200"/>
            <a:ext cx="4114800" cy="303255"/>
          </a:xfrm>
          <a:prstGeom prst="rect">
            <a:avLst/>
          </a:prstGeom>
        </p:spPr>
        <p:txBody>
          <a:bodyPr vert="horz" lIns="0" tIns="0" rIns="0" bIns="0" rtlCol="0" anchor="t" anchorCtr="0"/>
          <a:lstStyle>
            <a:lvl1pPr algn="l">
              <a:defRPr sz="700">
                <a:solidFill>
                  <a:schemeClr val="tx1"/>
                </a:solidFill>
              </a:defRPr>
            </a:lvl1pPr>
          </a:lstStyle>
          <a:p>
            <a:r>
              <a:rPr lang="de-DE">
                <a:solidFill>
                  <a:schemeClr val="tx1"/>
                </a:solidFill>
              </a:rPr>
              <a:t>BREKO Marktanalyse 2026</a:t>
            </a:r>
          </a:p>
        </p:txBody>
      </p:sp>
      <p:sp>
        <p:nvSpPr>
          <p:cNvPr id="6" name="Foliennummernplatzhalter 5">
            <a:extLst>
              <a:ext uri="{FF2B5EF4-FFF2-40B4-BE49-F238E27FC236}">
                <a16:creationId xmlns:a16="http://schemas.microsoft.com/office/drawing/2014/main" id="{47B769BD-FA7C-6C1C-A6CD-354CF3401CA6}"/>
              </a:ext>
            </a:extLst>
          </p:cNvPr>
          <p:cNvSpPr>
            <a:spLocks noGrp="1"/>
          </p:cNvSpPr>
          <p:nvPr>
            <p:ph type="sldNum" sz="quarter" idx="4"/>
          </p:nvPr>
        </p:nvSpPr>
        <p:spPr>
          <a:xfrm>
            <a:off x="587375" y="6559200"/>
            <a:ext cx="423702" cy="303255"/>
          </a:xfrm>
          <a:prstGeom prst="rect">
            <a:avLst/>
          </a:prstGeom>
        </p:spPr>
        <p:txBody>
          <a:bodyPr vert="horz" lIns="0" tIns="0" rIns="0" bIns="0" rtlCol="0" anchor="t" anchorCtr="0"/>
          <a:lstStyle>
            <a:lvl1pPr algn="l">
              <a:defRPr sz="700">
                <a:solidFill>
                  <a:schemeClr val="tx1"/>
                </a:solidFill>
              </a:defRPr>
            </a:lvl1pPr>
          </a:lstStyle>
          <a:p>
            <a:fld id="{7A75A898-F2F4-40F3-B700-6EAF5C28D57E}" type="slidenum">
              <a:rPr lang="de-DE" smtClean="0"/>
              <a:pPr/>
              <a:t>‹Nr.›</a:t>
            </a:fld>
            <a:endParaRPr lang="de-DE"/>
          </a:p>
        </p:txBody>
      </p:sp>
      <p:sp>
        <p:nvSpPr>
          <p:cNvPr id="8" name="Rechteck 7">
            <a:extLst>
              <a:ext uri="{FF2B5EF4-FFF2-40B4-BE49-F238E27FC236}">
                <a16:creationId xmlns:a16="http://schemas.microsoft.com/office/drawing/2014/main" id="{FDBB6D7A-8F1C-2C37-75A5-4A7BF730959A}"/>
              </a:ext>
            </a:extLst>
          </p:cNvPr>
          <p:cNvSpPr/>
          <p:nvPr userDrawn="1"/>
        </p:nvSpPr>
        <p:spPr>
          <a:xfrm>
            <a:off x="1775691"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DAC2F833-5DF4-14A1-B4E9-941825D356AF}"/>
              </a:ext>
            </a:extLst>
          </p:cNvPr>
          <p:cNvSpPr/>
          <p:nvPr userDrawn="1"/>
        </p:nvSpPr>
        <p:spPr>
          <a:xfrm>
            <a:off x="371375"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EF6621D6-EA18-97FA-7427-8A0E4D93876A}"/>
              </a:ext>
            </a:extLst>
          </p:cNvPr>
          <p:cNvSpPr/>
          <p:nvPr userDrawn="1"/>
        </p:nvSpPr>
        <p:spPr>
          <a:xfrm>
            <a:off x="3179794"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C2FA7B78-CD9E-5459-6356-7D2F8BE39074}"/>
              </a:ext>
            </a:extLst>
          </p:cNvPr>
          <p:cNvSpPr/>
          <p:nvPr userDrawn="1"/>
        </p:nvSpPr>
        <p:spPr>
          <a:xfrm>
            <a:off x="4583897"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extLst>
              <a:ext uri="{FF2B5EF4-FFF2-40B4-BE49-F238E27FC236}">
                <a16:creationId xmlns:a16="http://schemas.microsoft.com/office/drawing/2014/main" id="{8996F880-D1AA-CA52-DF8E-F17692A7AD3A}"/>
              </a:ext>
            </a:extLst>
          </p:cNvPr>
          <p:cNvSpPr/>
          <p:nvPr userDrawn="1"/>
        </p:nvSpPr>
        <p:spPr>
          <a:xfrm>
            <a:off x="5988000"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a:extLst>
              <a:ext uri="{FF2B5EF4-FFF2-40B4-BE49-F238E27FC236}">
                <a16:creationId xmlns:a16="http://schemas.microsoft.com/office/drawing/2014/main" id="{3937593A-2172-34F1-B662-42AFAEB68B0D}"/>
              </a:ext>
            </a:extLst>
          </p:cNvPr>
          <p:cNvSpPr/>
          <p:nvPr userDrawn="1"/>
        </p:nvSpPr>
        <p:spPr>
          <a:xfrm>
            <a:off x="7392103"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03DC9E5E-6C14-F7F7-BFD1-B311940914A1}"/>
              </a:ext>
            </a:extLst>
          </p:cNvPr>
          <p:cNvSpPr/>
          <p:nvPr userDrawn="1"/>
        </p:nvSpPr>
        <p:spPr>
          <a:xfrm>
            <a:off x="8797836"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7F08F0A5-6C3E-7ED7-8C14-AD0339818FD6}"/>
              </a:ext>
            </a:extLst>
          </p:cNvPr>
          <p:cNvSpPr/>
          <p:nvPr userDrawn="1"/>
        </p:nvSpPr>
        <p:spPr>
          <a:xfrm>
            <a:off x="10200000"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E7AE2FAE-F01D-7C91-869B-B74C8F00B546}"/>
              </a:ext>
            </a:extLst>
          </p:cNvPr>
          <p:cNvSpPr/>
          <p:nvPr userDrawn="1"/>
        </p:nvSpPr>
        <p:spPr>
          <a:xfrm>
            <a:off x="11603433"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irmenname">
            <a:extLst>
              <a:ext uri="{FF2B5EF4-FFF2-40B4-BE49-F238E27FC236}">
                <a16:creationId xmlns:a16="http://schemas.microsoft.com/office/drawing/2014/main" id="{3F32405A-7846-4BAC-500E-7D314EC3032D}"/>
              </a:ext>
            </a:extLst>
          </p:cNvPr>
          <p:cNvSpPr txBox="1"/>
          <p:nvPr userDrawn="1"/>
        </p:nvSpPr>
        <p:spPr>
          <a:xfrm>
            <a:off x="8630866" y="6559200"/>
            <a:ext cx="2973759" cy="303255"/>
          </a:xfrm>
          <a:prstGeom prst="rect">
            <a:avLst/>
          </a:prstGeom>
          <a:noFill/>
        </p:spPr>
        <p:txBody>
          <a:bodyPr wrap="square" lIns="0" tIns="0" rIns="0" bIns="0" rtlCol="0">
            <a:noAutofit/>
          </a:bodyPr>
          <a:lstStyle/>
          <a:p>
            <a:pPr algn="r"/>
            <a:r>
              <a:rPr lang="de-DE" sz="700">
                <a:solidFill>
                  <a:schemeClr val="tx1"/>
                </a:solidFill>
              </a:rPr>
              <a:t>BREKO German Broadband </a:t>
            </a:r>
            <a:r>
              <a:rPr lang="de-DE" sz="700" err="1">
                <a:solidFill>
                  <a:schemeClr val="tx1"/>
                </a:solidFill>
              </a:rPr>
              <a:t>Association</a:t>
            </a:r>
            <a:r>
              <a:rPr lang="de-DE" sz="700">
                <a:solidFill>
                  <a:schemeClr val="tx1"/>
                </a:solidFill>
              </a:rPr>
              <a:t> | IW </a:t>
            </a:r>
            <a:r>
              <a:rPr lang="de-DE" sz="700" err="1">
                <a:solidFill>
                  <a:schemeClr val="tx1"/>
                </a:solidFill>
              </a:rPr>
              <a:t>Consult</a:t>
            </a:r>
            <a:endParaRPr lang="de-DE" sz="700">
              <a:solidFill>
                <a:schemeClr val="tx1"/>
              </a:solidFill>
            </a:endParaRPr>
          </a:p>
        </p:txBody>
      </p:sp>
      <p:sp>
        <p:nvSpPr>
          <p:cNvPr id="17" name="Textplatzhalter 16">
            <a:extLst>
              <a:ext uri="{FF2B5EF4-FFF2-40B4-BE49-F238E27FC236}">
                <a16:creationId xmlns:a16="http://schemas.microsoft.com/office/drawing/2014/main" id="{2D4F45B2-80E3-D8A1-9543-C307A8D6B478}"/>
              </a:ext>
            </a:extLst>
          </p:cNvPr>
          <p:cNvSpPr>
            <a:spLocks noGrp="1"/>
          </p:cNvSpPr>
          <p:nvPr>
            <p:ph type="body" idx="1"/>
          </p:nvPr>
        </p:nvSpPr>
        <p:spPr>
          <a:xfrm>
            <a:off x="587375" y="2088000"/>
            <a:ext cx="11016058" cy="3754000"/>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de-DE"/>
              <a:t>Siebte Ebene</a:t>
            </a:r>
          </a:p>
          <a:p>
            <a:pPr lvl="7"/>
            <a:r>
              <a:rPr lang="de-DE"/>
              <a:t>Achte Ebene</a:t>
            </a:r>
          </a:p>
          <a:p>
            <a:pPr lvl="8"/>
            <a:r>
              <a:rPr lang="de-DE"/>
              <a:t>Neunte Ebene</a:t>
            </a:r>
          </a:p>
        </p:txBody>
      </p:sp>
      <p:sp>
        <p:nvSpPr>
          <p:cNvPr id="29" name="Freihandform: Form 28">
            <a:extLst>
              <a:ext uri="{FF2B5EF4-FFF2-40B4-BE49-F238E27FC236}">
                <a16:creationId xmlns:a16="http://schemas.microsoft.com/office/drawing/2014/main" id="{ABB54D68-7E97-39D1-8DAC-9164E83DA2AD}"/>
              </a:ext>
            </a:extLst>
          </p:cNvPr>
          <p:cNvSpPr/>
          <p:nvPr userDrawn="1"/>
        </p:nvSpPr>
        <p:spPr>
          <a:xfrm flipH="1">
            <a:off x="11933480" y="3537238"/>
            <a:ext cx="258520" cy="2808000"/>
          </a:xfrm>
          <a:custGeom>
            <a:avLst/>
            <a:gdLst>
              <a:gd name="csX0" fmla="*/ 4720 w 258520"/>
              <a:gd name="csY0" fmla="*/ 0 h 2808000"/>
              <a:gd name="csX1" fmla="*/ 258520 w 258520"/>
              <a:gd name="csY1" fmla="*/ 253800 h 2808000"/>
              <a:gd name="csX2" fmla="*/ 258520 w 258520"/>
              <a:gd name="csY2" fmla="*/ 2554200 h 2808000"/>
              <a:gd name="csX3" fmla="*/ 4720 w 258520"/>
              <a:gd name="csY3" fmla="*/ 2808000 h 2808000"/>
              <a:gd name="csX4" fmla="*/ 0 w 258520"/>
              <a:gd name="csY4" fmla="*/ 2807047 h 2808000"/>
              <a:gd name="csX5" fmla="*/ 0 w 258520"/>
              <a:gd name="csY5" fmla="*/ 953 h 2808000"/>
            </a:gdLst>
            <a:ahLst/>
            <a:cxnLst>
              <a:cxn ang="0">
                <a:pos x="csX0" y="csY0"/>
              </a:cxn>
              <a:cxn ang="0">
                <a:pos x="csX1" y="csY1"/>
              </a:cxn>
              <a:cxn ang="0">
                <a:pos x="csX2" y="csY2"/>
              </a:cxn>
              <a:cxn ang="0">
                <a:pos x="csX3" y="csY3"/>
              </a:cxn>
              <a:cxn ang="0">
                <a:pos x="csX4" y="csY4"/>
              </a:cxn>
              <a:cxn ang="0">
                <a:pos x="csX5" y="csY5"/>
              </a:cxn>
            </a:cxnLst>
            <a:rect l="l" t="t" r="r" b="b"/>
            <a:pathLst>
              <a:path w="258520" h="2808000">
                <a:moveTo>
                  <a:pt x="4720" y="0"/>
                </a:moveTo>
                <a:cubicBezTo>
                  <a:pt x="144890" y="0"/>
                  <a:pt x="258520" y="113630"/>
                  <a:pt x="258520" y="253800"/>
                </a:cubicBezTo>
                <a:lnTo>
                  <a:pt x="258520" y="2554200"/>
                </a:lnTo>
                <a:cubicBezTo>
                  <a:pt x="258520" y="2694370"/>
                  <a:pt x="144890" y="2808000"/>
                  <a:pt x="4720" y="2808000"/>
                </a:cubicBezTo>
                <a:lnTo>
                  <a:pt x="0" y="2807047"/>
                </a:lnTo>
                <a:lnTo>
                  <a:pt x="0" y="95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lIns="0" tIns="0" rIns="0" bIns="0" rtlCol="0" anchor="t" anchorCtr="0">
            <a:noAutofit/>
          </a:bodyPr>
          <a:lstStyle/>
          <a:p>
            <a:pPr algn="ctr"/>
            <a:endParaRPr lang="de-DE" sz="950" b="1"/>
          </a:p>
        </p:txBody>
      </p:sp>
      <p:sp>
        <p:nvSpPr>
          <p:cNvPr id="2" name="Titelplatzhalter 1">
            <a:extLst>
              <a:ext uri="{FF2B5EF4-FFF2-40B4-BE49-F238E27FC236}">
                <a16:creationId xmlns:a16="http://schemas.microsoft.com/office/drawing/2014/main" id="{4663619F-1937-0AE1-DB5F-D7A59ECAADC5}"/>
              </a:ext>
            </a:extLst>
          </p:cNvPr>
          <p:cNvSpPr>
            <a:spLocks noGrp="1"/>
          </p:cNvSpPr>
          <p:nvPr>
            <p:ph type="title"/>
          </p:nvPr>
        </p:nvSpPr>
        <p:spPr>
          <a:xfrm>
            <a:off x="587375" y="466263"/>
            <a:ext cx="11016058" cy="746717"/>
          </a:xfrm>
          <a:prstGeom prst="rect">
            <a:avLst/>
          </a:prstGeom>
        </p:spPr>
        <p:txBody>
          <a:bodyPr vert="horz" lIns="0" tIns="0" rIns="0" bIns="0" rtlCol="0" anchor="b" anchorCtr="0">
            <a:noAutofit/>
          </a:bodyPr>
          <a:lstStyle/>
          <a:p>
            <a:r>
              <a:rPr lang="de-DE"/>
              <a:t>Mastertitelformat </a:t>
            </a:r>
            <a:br>
              <a:rPr lang="de-DE"/>
            </a:br>
            <a:r>
              <a:rPr lang="de-DE"/>
              <a:t>bearbeiten</a:t>
            </a:r>
          </a:p>
        </p:txBody>
      </p:sp>
    </p:spTree>
    <p:extLst>
      <p:ext uri="{BB962C8B-B14F-4D97-AF65-F5344CB8AC3E}">
        <p14:creationId xmlns:p14="http://schemas.microsoft.com/office/powerpoint/2010/main" val="3888972365"/>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92" r:id="rId3"/>
    <p:sldLayoutId id="2147483660" r:id="rId4"/>
    <p:sldLayoutId id="2147483672" r:id="rId5"/>
    <p:sldLayoutId id="2147483687" r:id="rId6"/>
    <p:sldLayoutId id="2147483694" r:id="rId7"/>
    <p:sldLayoutId id="2147483695" r:id="rId8"/>
    <p:sldLayoutId id="2147483673" r:id="rId9"/>
    <p:sldLayoutId id="2147483666" r:id="rId10"/>
    <p:sldLayoutId id="2147483688" r:id="rId11"/>
    <p:sldLayoutId id="2147483693" r:id="rId12"/>
    <p:sldLayoutId id="2147483667" r:id="rId13"/>
    <p:sldLayoutId id="2147483668" r:id="rId14"/>
    <p:sldLayoutId id="2147483674" r:id="rId15"/>
    <p:sldLayoutId id="2147483690" r:id="rId16"/>
    <p:sldLayoutId id="2147483654" r:id="rId17"/>
    <p:sldLayoutId id="2147483655" r:id="rId18"/>
  </p:sldLayoutIdLst>
  <p:hf hdr="0" dt="0"/>
  <p:txStyles>
    <p:titleStyle>
      <a:lvl1pPr algn="l" defTabSz="914400" rtl="0" eaLnBrk="1" latinLnBrk="0" hangingPunct="1">
        <a:lnSpc>
          <a:spcPts val="2900"/>
        </a:lnSpc>
        <a:spcBef>
          <a:spcPct val="0"/>
        </a:spcBef>
        <a:buNone/>
        <a:defRPr sz="2700" b="1" kern="1200"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323" userDrawn="1">
          <p15:clr>
            <a:srgbClr val="F26B43"/>
          </p15:clr>
        </p15:guide>
        <p15:guide id="4" orient="horz" pos="3999" userDrawn="1">
          <p15:clr>
            <a:srgbClr val="F26B43"/>
          </p15:clr>
        </p15:guide>
        <p15:guide id="5" pos="370" userDrawn="1">
          <p15:clr>
            <a:srgbClr val="F26B43"/>
          </p15:clr>
        </p15:guide>
        <p15:guide id="7" pos="7310" userDrawn="1">
          <p15:clr>
            <a:srgbClr val="F26B43"/>
          </p15:clr>
        </p15:guide>
        <p15:guide id="8" pos="1118" userDrawn="1">
          <p15:clr>
            <a:srgbClr val="9FCC3B"/>
          </p15:clr>
        </p15:guide>
        <p15:guide id="9" pos="1255" userDrawn="1">
          <p15:clr>
            <a:srgbClr val="9FCC3B"/>
          </p15:clr>
        </p15:guide>
        <p15:guide id="10" pos="2003" userDrawn="1">
          <p15:clr>
            <a:srgbClr val="9FCC3B"/>
          </p15:clr>
        </p15:guide>
        <p15:guide id="11" pos="2139" userDrawn="1">
          <p15:clr>
            <a:srgbClr val="9FCC3B"/>
          </p15:clr>
        </p15:guide>
        <p15:guide id="12" pos="2887" userDrawn="1">
          <p15:clr>
            <a:srgbClr val="9FCC3B"/>
          </p15:clr>
        </p15:guide>
        <p15:guide id="13" pos="3024" userDrawn="1">
          <p15:clr>
            <a:srgbClr val="9FCC3B"/>
          </p15:clr>
        </p15:guide>
        <p15:guide id="14" pos="3772" userDrawn="1">
          <p15:clr>
            <a:srgbClr val="9FCC3B"/>
          </p15:clr>
        </p15:guide>
        <p15:guide id="15" pos="3908" userDrawn="1">
          <p15:clr>
            <a:srgbClr val="9FCC3B"/>
          </p15:clr>
        </p15:guide>
        <p15:guide id="16" pos="4656" userDrawn="1">
          <p15:clr>
            <a:srgbClr val="9FCC3B"/>
          </p15:clr>
        </p15:guide>
        <p15:guide id="17" pos="4793" userDrawn="1">
          <p15:clr>
            <a:srgbClr val="9FCC3B"/>
          </p15:clr>
        </p15:guide>
        <p15:guide id="18" pos="5541" userDrawn="1">
          <p15:clr>
            <a:srgbClr val="9FCC3B"/>
          </p15:clr>
        </p15:guide>
        <p15:guide id="19" pos="5677" userDrawn="1">
          <p15:clr>
            <a:srgbClr val="9FCC3B"/>
          </p15:clr>
        </p15:guide>
        <p15:guide id="20" pos="6425" userDrawn="1">
          <p15:clr>
            <a:srgbClr val="9FCC3B"/>
          </p15:clr>
        </p15:guide>
        <p15:guide id="21" pos="6562" userDrawn="1">
          <p15:clr>
            <a:srgbClr val="9FCC3B"/>
          </p15:clr>
        </p15:guide>
        <p15:guide id="22" orient="horz" pos="1321" userDrawn="1">
          <p15:clr>
            <a:srgbClr val="9FCC3B"/>
          </p15:clr>
        </p15:guide>
        <p15:guide id="23" orient="horz" pos="3680" userDrawn="1">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90000"/>
          </a:schemeClr>
        </a:solidFill>
        <a:effectLst/>
      </p:bgPr>
    </p:bg>
    <p:spTree>
      <p:nvGrpSpPr>
        <p:cNvPr id="1" name=""/>
        <p:cNvGrpSpPr/>
        <p:nvPr/>
      </p:nvGrpSpPr>
      <p:grpSpPr>
        <a:xfrm>
          <a:off x="0" y="0"/>
          <a:ext cx="0" cy="0"/>
          <a:chOff x="0" y="0"/>
          <a:chExt cx="0" cy="0"/>
        </a:xfrm>
      </p:grpSpPr>
      <p:grpSp>
        <p:nvGrpSpPr>
          <p:cNvPr id="89" name="Gruppieren 88">
            <a:extLst>
              <a:ext uri="{FF2B5EF4-FFF2-40B4-BE49-F238E27FC236}">
                <a16:creationId xmlns:a16="http://schemas.microsoft.com/office/drawing/2014/main" id="{F2DB7172-10BF-5200-62B5-F0E7ED47D07D}"/>
              </a:ext>
            </a:extLst>
          </p:cNvPr>
          <p:cNvGrpSpPr>
            <a:grpSpLocks noGrp="1" noUngrp="1" noRot="1" noMove="1" noResize="1"/>
          </p:cNvGrpSpPr>
          <p:nvPr userDrawn="1"/>
        </p:nvGrpSpPr>
        <p:grpSpPr>
          <a:xfrm flipH="1">
            <a:off x="-1018220" y="0"/>
            <a:ext cx="935550" cy="4351338"/>
            <a:chOff x="5960486" y="-270554"/>
            <a:chExt cx="1501902" cy="6985502"/>
          </a:xfrm>
        </p:grpSpPr>
        <p:sp>
          <p:nvSpPr>
            <p:cNvPr id="90" name="Text 3">
              <a:extLst>
                <a:ext uri="{FF2B5EF4-FFF2-40B4-BE49-F238E27FC236}">
                  <a16:creationId xmlns:a16="http://schemas.microsoft.com/office/drawing/2014/main" id="{531D729A-5A09-B5E6-06FF-C0B1A4697140}"/>
                </a:ext>
              </a:extLst>
            </p:cNvPr>
            <p:cNvSpPr>
              <a:spLocks noGrp="1" noRot="1" noMove="1" noResize="1" noEditPoints="1" noAdjustHandles="1" noChangeArrowheads="1" noChangeShapeType="1"/>
            </p:cNvSpPr>
            <p:nvPr/>
          </p:nvSpPr>
          <p:spPr>
            <a:xfrm>
              <a:off x="5979917" y="-270554"/>
              <a:ext cx="1463040" cy="709368"/>
            </a:xfrm>
            <a:prstGeom prst="rect">
              <a:avLst/>
            </a:prstGeom>
            <a:solidFill>
              <a:schemeClr val="tx2"/>
            </a:solidFill>
            <a:ln/>
          </p:spPr>
          <p:txBody>
            <a:bodyPr wrap="square" lIns="25400" tIns="25400" rIns="25400" bIns="25400" rtlCol="0" anchor="ctr"/>
            <a:lstStyle/>
            <a:p>
              <a:pPr marL="0" indent="0" algn="ctr">
                <a:buNone/>
              </a:pPr>
              <a:r>
                <a:rPr lang="en-US" sz="600">
                  <a:solidFill>
                    <a:srgbClr val="FFFFFF"/>
                  </a:solidFill>
                  <a:latin typeface="+mn-lt"/>
                  <a:ea typeface="Arial" pitchFamily="34" charset="-122"/>
                  <a:cs typeface="Arial" pitchFamily="34" charset="-120"/>
                </a:rPr>
                <a:t>R=0 G=59 B=92</a:t>
              </a:r>
              <a:endParaRPr lang="en-US" sz="600">
                <a:latin typeface="+mn-lt"/>
              </a:endParaRPr>
            </a:p>
            <a:p>
              <a:pPr marL="0" indent="0" algn="ctr">
                <a:buNone/>
              </a:pPr>
              <a:r>
                <a:rPr lang="en-US" sz="600">
                  <a:solidFill>
                    <a:srgbClr val="FFFFFF"/>
                  </a:solidFill>
                  <a:latin typeface="+mn-lt"/>
                  <a:ea typeface="Arial" pitchFamily="34" charset="-122"/>
                  <a:cs typeface="Arial" pitchFamily="34" charset="-120"/>
                </a:rPr>
                <a:t>#003B5C</a:t>
              </a:r>
              <a:endParaRPr lang="en-US" sz="600">
                <a:latin typeface="+mn-lt"/>
              </a:endParaRPr>
            </a:p>
          </p:txBody>
        </p:sp>
        <p:sp>
          <p:nvSpPr>
            <p:cNvPr id="91" name="Text 5">
              <a:extLst>
                <a:ext uri="{FF2B5EF4-FFF2-40B4-BE49-F238E27FC236}">
                  <a16:creationId xmlns:a16="http://schemas.microsoft.com/office/drawing/2014/main" id="{B2711B64-34B5-3C6E-FF97-54E68D4A8627}"/>
                </a:ext>
              </a:extLst>
            </p:cNvPr>
            <p:cNvSpPr>
              <a:spLocks noGrp="1" noRot="1" noMove="1" noResize="1" noEditPoints="1" noAdjustHandles="1" noChangeArrowheads="1" noChangeShapeType="1"/>
            </p:cNvSpPr>
            <p:nvPr/>
          </p:nvSpPr>
          <p:spPr>
            <a:xfrm>
              <a:off x="5979917" y="513962"/>
              <a:ext cx="1463039" cy="709367"/>
            </a:xfrm>
            <a:prstGeom prst="rect">
              <a:avLst/>
            </a:prstGeom>
            <a:solidFill>
              <a:schemeClr val="accent1"/>
            </a:solidFill>
            <a:ln/>
          </p:spPr>
          <p:txBody>
            <a:bodyPr wrap="square" lIns="25400" tIns="25400" rIns="25400" bIns="25400" rtlCol="0" anchor="ctr"/>
            <a:lstStyle/>
            <a:p>
              <a:pPr marL="0" indent="0" algn="ctr">
                <a:buNone/>
              </a:pPr>
              <a:r>
                <a:rPr lang="en-US" sz="600">
                  <a:solidFill>
                    <a:srgbClr val="FFFFFF"/>
                  </a:solidFill>
                  <a:latin typeface="+mn-lt"/>
                  <a:ea typeface="Arial" pitchFamily="34" charset="-122"/>
                  <a:cs typeface="Arial" pitchFamily="34" charset="-120"/>
                </a:rPr>
                <a:t>R=79 G=154 B=171</a:t>
              </a:r>
              <a:endParaRPr lang="en-US" sz="600">
                <a:latin typeface="+mn-lt"/>
              </a:endParaRPr>
            </a:p>
            <a:p>
              <a:pPr marL="0" indent="0" algn="ctr">
                <a:buNone/>
              </a:pPr>
              <a:r>
                <a:rPr lang="en-US" sz="600">
                  <a:solidFill>
                    <a:srgbClr val="FFFFFF"/>
                  </a:solidFill>
                  <a:latin typeface="+mn-lt"/>
                  <a:ea typeface="Arial" pitchFamily="34" charset="-122"/>
                  <a:cs typeface="Arial" pitchFamily="34" charset="-120"/>
                </a:rPr>
                <a:t>#4F9AAB</a:t>
              </a:r>
              <a:endParaRPr lang="en-US" sz="600">
                <a:latin typeface="+mn-lt"/>
              </a:endParaRPr>
            </a:p>
          </p:txBody>
        </p:sp>
        <p:sp>
          <p:nvSpPr>
            <p:cNvPr id="92" name="Text 7">
              <a:extLst>
                <a:ext uri="{FF2B5EF4-FFF2-40B4-BE49-F238E27FC236}">
                  <a16:creationId xmlns:a16="http://schemas.microsoft.com/office/drawing/2014/main" id="{ABE45E56-E9AF-FB80-8AEF-2486F21535B7}"/>
                </a:ext>
              </a:extLst>
            </p:cNvPr>
            <p:cNvSpPr>
              <a:spLocks noGrp="1" noRot="1" noMove="1" noResize="1" noEditPoints="1" noAdjustHandles="1" noChangeArrowheads="1" noChangeShapeType="1"/>
            </p:cNvSpPr>
            <p:nvPr/>
          </p:nvSpPr>
          <p:spPr>
            <a:xfrm>
              <a:off x="5960486" y="1298480"/>
              <a:ext cx="1501902" cy="709368"/>
            </a:xfrm>
            <a:prstGeom prst="rect">
              <a:avLst/>
            </a:prstGeom>
            <a:solidFill>
              <a:schemeClr val="accent2"/>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R=158 G=214 B=225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#9ED6E1</a:t>
              </a:r>
              <a:endParaRPr lang="en-US" sz="600">
                <a:latin typeface="+mn-lt"/>
              </a:endParaRPr>
            </a:p>
          </p:txBody>
        </p:sp>
        <p:sp>
          <p:nvSpPr>
            <p:cNvPr id="93" name="Text 9">
              <a:extLst>
                <a:ext uri="{FF2B5EF4-FFF2-40B4-BE49-F238E27FC236}">
                  <a16:creationId xmlns:a16="http://schemas.microsoft.com/office/drawing/2014/main" id="{833A2EA1-5DF6-5978-5573-F135363AF9BD}"/>
                </a:ext>
              </a:extLst>
            </p:cNvPr>
            <p:cNvSpPr>
              <a:spLocks noGrp="1" noRot="1" noMove="1" noResize="1" noEditPoints="1" noAdjustHandles="1" noChangeArrowheads="1" noChangeShapeType="1"/>
            </p:cNvSpPr>
            <p:nvPr/>
          </p:nvSpPr>
          <p:spPr>
            <a:xfrm>
              <a:off x="5960486" y="6005580"/>
              <a:ext cx="1501902" cy="709368"/>
            </a:xfrm>
            <a:prstGeom prst="rect">
              <a:avLst/>
            </a:prstGeom>
            <a:solidFill>
              <a:srgbClr val="BE344D"/>
            </a:solidFill>
            <a:ln/>
          </p:spPr>
          <p:txBody>
            <a:bodyPr wrap="square" lIns="25400" tIns="25400" rIns="25400" bIns="25400" rtlCol="0" anchor="ctr"/>
            <a:lstStyle/>
            <a:p>
              <a:pPr marL="0" indent="0" algn="ctr">
                <a:buNone/>
              </a:pPr>
              <a:r>
                <a:rPr lang="en-US" sz="600">
                  <a:solidFill>
                    <a:srgbClr val="FFFFFF"/>
                  </a:solidFill>
                  <a:latin typeface="+mn-lt"/>
                  <a:ea typeface="Arial" pitchFamily="34" charset="-122"/>
                  <a:cs typeface="Arial" pitchFamily="34" charset="-120"/>
                </a:rPr>
                <a:t>R=190 G=52 B=77</a:t>
              </a:r>
              <a:endParaRPr lang="en-US" sz="600">
                <a:latin typeface="+mn-lt"/>
              </a:endParaRPr>
            </a:p>
            <a:p>
              <a:pPr marL="0" indent="0" algn="ctr">
                <a:buNone/>
              </a:pPr>
              <a:r>
                <a:rPr lang="en-US" sz="600">
                  <a:solidFill>
                    <a:srgbClr val="FFFFFF"/>
                  </a:solidFill>
                  <a:latin typeface="+mn-lt"/>
                  <a:ea typeface="Arial" pitchFamily="34" charset="-122"/>
                  <a:cs typeface="Arial" pitchFamily="34" charset="-120"/>
                </a:rPr>
                <a:t>#BE344D</a:t>
              </a:r>
              <a:endParaRPr lang="en-US" sz="600">
                <a:latin typeface="+mn-lt"/>
              </a:endParaRPr>
            </a:p>
          </p:txBody>
        </p:sp>
        <p:sp>
          <p:nvSpPr>
            <p:cNvPr id="94" name="Text 11">
              <a:extLst>
                <a:ext uri="{FF2B5EF4-FFF2-40B4-BE49-F238E27FC236}">
                  <a16:creationId xmlns:a16="http://schemas.microsoft.com/office/drawing/2014/main" id="{00DE5D47-7C51-4911-1573-CDAC86E0A3AE}"/>
                </a:ext>
              </a:extLst>
            </p:cNvPr>
            <p:cNvSpPr>
              <a:spLocks noGrp="1" noRot="1" noMove="1" noResize="1" noEditPoints="1" noAdjustHandles="1" noChangeArrowheads="1" noChangeShapeType="1"/>
            </p:cNvSpPr>
            <p:nvPr/>
          </p:nvSpPr>
          <p:spPr>
            <a:xfrm>
              <a:off x="5960486" y="5221065"/>
              <a:ext cx="1501902" cy="709368"/>
            </a:xfrm>
            <a:prstGeom prst="rect">
              <a:avLst/>
            </a:prstGeom>
            <a:solidFill>
              <a:schemeClr val="accent5"/>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R=247 G=138 B=107</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#F78A6B</a:t>
              </a:r>
              <a:endParaRPr lang="en-US" sz="600">
                <a:latin typeface="+mn-lt"/>
              </a:endParaRPr>
            </a:p>
          </p:txBody>
        </p:sp>
        <p:sp>
          <p:nvSpPr>
            <p:cNvPr id="95" name="Text 13">
              <a:extLst>
                <a:ext uri="{FF2B5EF4-FFF2-40B4-BE49-F238E27FC236}">
                  <a16:creationId xmlns:a16="http://schemas.microsoft.com/office/drawing/2014/main" id="{0C823753-53F4-DAF9-789D-1ABA8F46F18C}"/>
                </a:ext>
              </a:extLst>
            </p:cNvPr>
            <p:cNvSpPr>
              <a:spLocks noGrp="1" noRot="1" noMove="1" noResize="1" noEditPoints="1" noAdjustHandles="1" noChangeArrowheads="1" noChangeShapeType="1"/>
            </p:cNvSpPr>
            <p:nvPr/>
          </p:nvSpPr>
          <p:spPr>
            <a:xfrm>
              <a:off x="5960486" y="4436548"/>
              <a:ext cx="1501902" cy="709368"/>
            </a:xfrm>
            <a:prstGeom prst="rect">
              <a:avLst/>
            </a:prstGeom>
            <a:solidFill>
              <a:srgbClr val="F9A993"/>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R=249 G=169 B=147</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#F9A993</a:t>
              </a:r>
              <a:endParaRPr lang="en-US" sz="600">
                <a:latin typeface="+mn-lt"/>
              </a:endParaRPr>
            </a:p>
          </p:txBody>
        </p:sp>
        <p:sp>
          <p:nvSpPr>
            <p:cNvPr id="96" name="Text 15">
              <a:extLst>
                <a:ext uri="{FF2B5EF4-FFF2-40B4-BE49-F238E27FC236}">
                  <a16:creationId xmlns:a16="http://schemas.microsoft.com/office/drawing/2014/main" id="{6AA373FA-22C7-CB32-99F4-D651C4828405}"/>
                </a:ext>
              </a:extLst>
            </p:cNvPr>
            <p:cNvSpPr>
              <a:spLocks noGrp="1" noRot="1" noMove="1" noResize="1" noEditPoints="1" noAdjustHandles="1" noChangeArrowheads="1" noChangeShapeType="1"/>
            </p:cNvSpPr>
            <p:nvPr/>
          </p:nvSpPr>
          <p:spPr>
            <a:xfrm>
              <a:off x="5960486" y="2082997"/>
              <a:ext cx="1501902" cy="709368"/>
            </a:xfrm>
            <a:prstGeom prst="rect">
              <a:avLst/>
            </a:prstGeom>
            <a:solidFill>
              <a:schemeClr val="accent3"/>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R=218 G=227 B=148</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#DAE394</a:t>
              </a:r>
              <a:endParaRPr lang="en-US" sz="600">
                <a:latin typeface="+mn-lt"/>
              </a:endParaRPr>
            </a:p>
          </p:txBody>
        </p:sp>
        <p:sp>
          <p:nvSpPr>
            <p:cNvPr id="97" name="Text 17">
              <a:extLst>
                <a:ext uri="{FF2B5EF4-FFF2-40B4-BE49-F238E27FC236}">
                  <a16:creationId xmlns:a16="http://schemas.microsoft.com/office/drawing/2014/main" id="{F2242FD4-BB6A-917F-6663-C040F323F18F}"/>
                </a:ext>
              </a:extLst>
            </p:cNvPr>
            <p:cNvSpPr>
              <a:spLocks noGrp="1" noRot="1" noMove="1" noResize="1" noEditPoints="1" noAdjustHandles="1" noChangeArrowheads="1" noChangeShapeType="1"/>
            </p:cNvSpPr>
            <p:nvPr/>
          </p:nvSpPr>
          <p:spPr>
            <a:xfrm>
              <a:off x="5960486" y="2867514"/>
              <a:ext cx="1501902" cy="709368"/>
            </a:xfrm>
            <a:prstGeom prst="rect">
              <a:avLst/>
            </a:prstGeom>
            <a:solidFill>
              <a:schemeClr val="accent4"/>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R=192 G=210 B=64</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#C0D240</a:t>
              </a:r>
              <a:endParaRPr lang="en-US" sz="600">
                <a:latin typeface="+mn-lt"/>
              </a:endParaRPr>
            </a:p>
          </p:txBody>
        </p:sp>
        <p:sp>
          <p:nvSpPr>
            <p:cNvPr id="98" name="Text 19">
              <a:extLst>
                <a:ext uri="{FF2B5EF4-FFF2-40B4-BE49-F238E27FC236}">
                  <a16:creationId xmlns:a16="http://schemas.microsoft.com/office/drawing/2014/main" id="{4E04DA76-F2A7-AB9D-D2A9-87B6E8F80282}"/>
                </a:ext>
              </a:extLst>
            </p:cNvPr>
            <p:cNvSpPr>
              <a:spLocks noGrp="1" noRot="1" noMove="1" noResize="1" noEditPoints="1" noAdjustHandles="1" noChangeArrowheads="1" noChangeShapeType="1"/>
            </p:cNvSpPr>
            <p:nvPr/>
          </p:nvSpPr>
          <p:spPr>
            <a:xfrm>
              <a:off x="5960486" y="3652031"/>
              <a:ext cx="1501902" cy="709368"/>
            </a:xfrm>
            <a:prstGeom prst="rect">
              <a:avLst/>
            </a:prstGeom>
            <a:solidFill>
              <a:srgbClr val="97B029"/>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R=151 G=176 B=41</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#97B029</a:t>
              </a:r>
              <a:endParaRPr lang="en-US" sz="600">
                <a:latin typeface="+mn-lt"/>
              </a:endParaRPr>
            </a:p>
          </p:txBody>
        </p:sp>
      </p:grpSp>
      <p:grpSp>
        <p:nvGrpSpPr>
          <p:cNvPr id="99" name="Gruppieren 98">
            <a:extLst>
              <a:ext uri="{FF2B5EF4-FFF2-40B4-BE49-F238E27FC236}">
                <a16:creationId xmlns:a16="http://schemas.microsoft.com/office/drawing/2014/main" id="{83F52B5E-1994-0084-9DC0-66D55D2EB1D2}"/>
              </a:ext>
            </a:extLst>
          </p:cNvPr>
          <p:cNvGrpSpPr>
            <a:grpSpLocks noGrp="1" noUngrp="1" noRot="1" noMove="1" noResize="1"/>
          </p:cNvGrpSpPr>
          <p:nvPr userDrawn="1"/>
        </p:nvGrpSpPr>
        <p:grpSpPr>
          <a:xfrm flipH="1">
            <a:off x="-1959723" y="0"/>
            <a:ext cx="911342" cy="3373973"/>
            <a:chOff x="7551829" y="-270554"/>
            <a:chExt cx="1463040" cy="5416470"/>
          </a:xfrm>
        </p:grpSpPr>
        <p:sp>
          <p:nvSpPr>
            <p:cNvPr id="100" name="Text 32">
              <a:extLst>
                <a:ext uri="{FF2B5EF4-FFF2-40B4-BE49-F238E27FC236}">
                  <a16:creationId xmlns:a16="http://schemas.microsoft.com/office/drawing/2014/main" id="{B9AE9B3E-FD78-3561-20B8-DDC818D2C8DD}"/>
                </a:ext>
              </a:extLst>
            </p:cNvPr>
            <p:cNvSpPr>
              <a:spLocks noGrp="1" noRot="1" noMove="1" noResize="1" noEditPoints="1" noAdjustHandles="1" noChangeArrowheads="1" noChangeShapeType="1"/>
            </p:cNvSpPr>
            <p:nvPr/>
          </p:nvSpPr>
          <p:spPr>
            <a:xfrm>
              <a:off x="7551829" y="3662931"/>
              <a:ext cx="1463040" cy="709367"/>
            </a:xfrm>
            <a:prstGeom prst="rect">
              <a:avLst/>
            </a:prstGeom>
            <a:solidFill>
              <a:schemeClr val="bg2"/>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15%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R=239 G=240 B=240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#EFF0F0</a:t>
              </a:r>
              <a:endParaRPr lang="en-US" sz="600">
                <a:latin typeface="+mn-lt"/>
              </a:endParaRPr>
            </a:p>
          </p:txBody>
        </p:sp>
        <p:sp>
          <p:nvSpPr>
            <p:cNvPr id="101" name="Text 22">
              <a:extLst>
                <a:ext uri="{FF2B5EF4-FFF2-40B4-BE49-F238E27FC236}">
                  <a16:creationId xmlns:a16="http://schemas.microsoft.com/office/drawing/2014/main" id="{E2C75C3E-1095-4A7E-5F3D-92C73A55E531}"/>
                </a:ext>
              </a:extLst>
            </p:cNvPr>
            <p:cNvSpPr>
              <a:spLocks noGrp="1" noRot="1" noMove="1" noResize="1" noEditPoints="1" noAdjustHandles="1" noChangeArrowheads="1" noChangeShapeType="1"/>
            </p:cNvSpPr>
            <p:nvPr/>
          </p:nvSpPr>
          <p:spPr>
            <a:xfrm>
              <a:off x="7551829" y="-270554"/>
              <a:ext cx="1463040" cy="709367"/>
            </a:xfrm>
            <a:prstGeom prst="rect">
              <a:avLst/>
            </a:prstGeom>
            <a:solidFill>
              <a:srgbClr val="97999B"/>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100%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R=151 G=153 B=155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#97999B</a:t>
              </a:r>
              <a:endParaRPr lang="en-US" sz="600">
                <a:latin typeface="+mn-lt"/>
              </a:endParaRPr>
            </a:p>
          </p:txBody>
        </p:sp>
        <p:sp>
          <p:nvSpPr>
            <p:cNvPr id="102" name="Text 24">
              <a:extLst>
                <a:ext uri="{FF2B5EF4-FFF2-40B4-BE49-F238E27FC236}">
                  <a16:creationId xmlns:a16="http://schemas.microsoft.com/office/drawing/2014/main" id="{BB1F84A1-FDA5-C2ED-F018-B7D5A90E92CE}"/>
                </a:ext>
              </a:extLst>
            </p:cNvPr>
            <p:cNvSpPr>
              <a:spLocks noGrp="1" noRot="1" noMove="1" noResize="1" noEditPoints="1" noAdjustHandles="1" noChangeArrowheads="1" noChangeShapeType="1"/>
            </p:cNvSpPr>
            <p:nvPr/>
          </p:nvSpPr>
          <p:spPr>
            <a:xfrm>
              <a:off x="7551829" y="513963"/>
              <a:ext cx="1463040" cy="709367"/>
            </a:xfrm>
            <a:prstGeom prst="rect">
              <a:avLst/>
            </a:prstGeom>
            <a:solidFill>
              <a:srgbClr val="ACADAF"/>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80%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R=172 G=173 B=175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#ACADAF</a:t>
              </a:r>
              <a:endParaRPr lang="en-US" sz="600">
                <a:latin typeface="+mn-lt"/>
              </a:endParaRPr>
            </a:p>
          </p:txBody>
        </p:sp>
        <p:sp>
          <p:nvSpPr>
            <p:cNvPr id="103" name="Text 26">
              <a:extLst>
                <a:ext uri="{FF2B5EF4-FFF2-40B4-BE49-F238E27FC236}">
                  <a16:creationId xmlns:a16="http://schemas.microsoft.com/office/drawing/2014/main" id="{87176FA0-3706-D32C-4299-61F47E3C63B0}"/>
                </a:ext>
              </a:extLst>
            </p:cNvPr>
            <p:cNvSpPr>
              <a:spLocks noGrp="1" noRot="1" noMove="1" noResize="1" noEditPoints="1" noAdjustHandles="1" noChangeArrowheads="1" noChangeShapeType="1"/>
            </p:cNvSpPr>
            <p:nvPr/>
          </p:nvSpPr>
          <p:spPr>
            <a:xfrm>
              <a:off x="7551829" y="1298480"/>
              <a:ext cx="1463040" cy="709367"/>
            </a:xfrm>
            <a:prstGeom prst="rect">
              <a:avLst/>
            </a:prstGeom>
            <a:solidFill>
              <a:srgbClr val="C1C2C3"/>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60%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R=193 G=194 B=195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#C1C2C3</a:t>
              </a:r>
              <a:endParaRPr lang="en-US" sz="600">
                <a:latin typeface="+mn-lt"/>
              </a:endParaRPr>
            </a:p>
          </p:txBody>
        </p:sp>
        <p:sp>
          <p:nvSpPr>
            <p:cNvPr id="104" name="Text 28">
              <a:extLst>
                <a:ext uri="{FF2B5EF4-FFF2-40B4-BE49-F238E27FC236}">
                  <a16:creationId xmlns:a16="http://schemas.microsoft.com/office/drawing/2014/main" id="{6D89A774-3C69-3AB1-29AC-58B8CC70B167}"/>
                </a:ext>
              </a:extLst>
            </p:cNvPr>
            <p:cNvSpPr>
              <a:spLocks noGrp="1" noRot="1" noMove="1" noResize="1" noEditPoints="1" noAdjustHandles="1" noChangeArrowheads="1" noChangeShapeType="1"/>
            </p:cNvSpPr>
            <p:nvPr/>
          </p:nvSpPr>
          <p:spPr>
            <a:xfrm>
              <a:off x="7551829" y="2082997"/>
              <a:ext cx="1463040" cy="709367"/>
            </a:xfrm>
            <a:prstGeom prst="rect">
              <a:avLst/>
            </a:prstGeom>
            <a:solidFill>
              <a:srgbClr val="D5D6D7"/>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40%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R=213 G=214 B=215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#D5D6D7</a:t>
              </a:r>
              <a:endParaRPr lang="en-US" sz="600">
                <a:latin typeface="+mn-lt"/>
              </a:endParaRPr>
            </a:p>
          </p:txBody>
        </p:sp>
        <p:sp>
          <p:nvSpPr>
            <p:cNvPr id="105" name="Text 30">
              <a:extLst>
                <a:ext uri="{FF2B5EF4-FFF2-40B4-BE49-F238E27FC236}">
                  <a16:creationId xmlns:a16="http://schemas.microsoft.com/office/drawing/2014/main" id="{97A90D8D-101C-85BF-AEB0-3991416E4024}"/>
                </a:ext>
              </a:extLst>
            </p:cNvPr>
            <p:cNvSpPr>
              <a:spLocks noGrp="1" noRot="1" noMove="1" noResize="1" noEditPoints="1" noAdjustHandles="1" noChangeArrowheads="1" noChangeShapeType="1"/>
            </p:cNvSpPr>
            <p:nvPr/>
          </p:nvSpPr>
          <p:spPr>
            <a:xfrm>
              <a:off x="7551829" y="2867514"/>
              <a:ext cx="1463040" cy="709367"/>
            </a:xfrm>
            <a:prstGeom prst="rect">
              <a:avLst/>
            </a:prstGeom>
            <a:solidFill>
              <a:srgbClr val="EAEBEB"/>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20%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R=234 G=235 B=235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#EAEBEB</a:t>
              </a:r>
              <a:endParaRPr lang="en-US" sz="600">
                <a:latin typeface="+mn-lt"/>
              </a:endParaRPr>
            </a:p>
          </p:txBody>
        </p:sp>
        <p:sp>
          <p:nvSpPr>
            <p:cNvPr id="106" name="Text 34">
              <a:extLst>
                <a:ext uri="{FF2B5EF4-FFF2-40B4-BE49-F238E27FC236}">
                  <a16:creationId xmlns:a16="http://schemas.microsoft.com/office/drawing/2014/main" id="{A9E7B834-540E-18C1-464F-981E524ABA97}"/>
                </a:ext>
              </a:extLst>
            </p:cNvPr>
            <p:cNvSpPr>
              <a:spLocks noGrp="1" noRot="1" noMove="1" noResize="1" noEditPoints="1" noAdjustHandles="1" noChangeArrowheads="1" noChangeShapeType="1"/>
            </p:cNvSpPr>
            <p:nvPr/>
          </p:nvSpPr>
          <p:spPr>
            <a:xfrm>
              <a:off x="7551829" y="4436549"/>
              <a:ext cx="1463040" cy="709367"/>
            </a:xfrm>
            <a:prstGeom prst="rect">
              <a:avLst/>
            </a:prstGeom>
            <a:solidFill>
              <a:srgbClr val="F5F5F5"/>
            </a:solidFill>
            <a:ln/>
          </p:spPr>
          <p:txBody>
            <a:bodyPr wrap="square" lIns="25400" tIns="25400" rIns="25400" bIns="25400" rtlCol="0" anchor="ctr"/>
            <a:lstStyle/>
            <a:p>
              <a:pPr marL="0" indent="0" algn="ctr">
                <a:buNone/>
              </a:pPr>
              <a:r>
                <a:rPr lang="en-US" sz="600">
                  <a:solidFill>
                    <a:srgbClr val="333333"/>
                  </a:solidFill>
                  <a:latin typeface="+mn-lt"/>
                  <a:ea typeface="Arial" pitchFamily="34" charset="-122"/>
                  <a:cs typeface="Arial" pitchFamily="34" charset="-120"/>
                </a:rPr>
                <a:t>10%</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R=245 G=245 B=245</a:t>
              </a:r>
              <a:endParaRPr lang="en-US" sz="600">
                <a:latin typeface="+mn-lt"/>
              </a:endParaRPr>
            </a:p>
            <a:p>
              <a:pPr marL="0" indent="0" algn="ctr">
                <a:buNone/>
              </a:pPr>
              <a:r>
                <a:rPr lang="en-US" sz="600">
                  <a:solidFill>
                    <a:srgbClr val="333333"/>
                  </a:solidFill>
                  <a:latin typeface="+mn-lt"/>
                  <a:ea typeface="Arial" pitchFamily="34" charset="-122"/>
                  <a:cs typeface="Arial" pitchFamily="34" charset="-120"/>
                </a:rPr>
                <a:t>#F5F5F5</a:t>
              </a:r>
              <a:endParaRPr lang="en-US" sz="600">
                <a:latin typeface="+mn-lt"/>
              </a:endParaRPr>
            </a:p>
          </p:txBody>
        </p:sp>
      </p:grpSp>
      <p:pic>
        <p:nvPicPr>
          <p:cNvPr id="43" name="Footer">
            <a:extLst>
              <a:ext uri="{FF2B5EF4-FFF2-40B4-BE49-F238E27FC236}">
                <a16:creationId xmlns:a16="http://schemas.microsoft.com/office/drawing/2014/main" id="{1F8BE99B-A12A-37B0-E1B6-421BDD944C77}"/>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3"/>
              </a:ext>
            </a:extLst>
          </a:blip>
          <a:stretch>
            <a:fillRect/>
          </a:stretch>
        </p:blipFill>
        <p:spPr>
          <a:xfrm>
            <a:off x="-161327" y="6095666"/>
            <a:ext cx="12508230" cy="765810"/>
          </a:xfrm>
          <a:prstGeom prst="rect">
            <a:avLst/>
          </a:prstGeom>
        </p:spPr>
      </p:pic>
      <p:pic>
        <p:nvPicPr>
          <p:cNvPr id="18" name="Struktur">
            <a:extLst>
              <a:ext uri="{FF2B5EF4-FFF2-40B4-BE49-F238E27FC236}">
                <a16:creationId xmlns:a16="http://schemas.microsoft.com/office/drawing/2014/main" id="{3A0072BE-A4EE-9297-3C48-2E4967E69303}"/>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0" y="-237001"/>
            <a:ext cx="12168555" cy="7110254"/>
          </a:xfrm>
          <a:prstGeom prst="rect">
            <a:avLst/>
          </a:prstGeom>
        </p:spPr>
      </p:pic>
      <p:sp>
        <p:nvSpPr>
          <p:cNvPr id="5" name="Fußzeilenplatzhalter 4">
            <a:extLst>
              <a:ext uri="{FF2B5EF4-FFF2-40B4-BE49-F238E27FC236}">
                <a16:creationId xmlns:a16="http://schemas.microsoft.com/office/drawing/2014/main" id="{6C5D3536-690E-23B4-F923-6FE5F6AB8D64}"/>
              </a:ext>
            </a:extLst>
          </p:cNvPr>
          <p:cNvSpPr>
            <a:spLocks noGrp="1"/>
          </p:cNvSpPr>
          <p:nvPr>
            <p:ph type="ftr" sz="quarter" idx="3"/>
          </p:nvPr>
        </p:nvSpPr>
        <p:spPr>
          <a:xfrm>
            <a:off x="2032022" y="6559200"/>
            <a:ext cx="4114800" cy="303255"/>
          </a:xfrm>
          <a:prstGeom prst="rect">
            <a:avLst/>
          </a:prstGeom>
        </p:spPr>
        <p:txBody>
          <a:bodyPr vert="horz" lIns="0" tIns="0" rIns="0" bIns="0" rtlCol="0" anchor="t" anchorCtr="0"/>
          <a:lstStyle>
            <a:lvl1pPr algn="l">
              <a:defRPr sz="700">
                <a:solidFill>
                  <a:schemeClr val="tx1"/>
                </a:solidFill>
              </a:defRPr>
            </a:lvl1pPr>
          </a:lstStyle>
          <a:p>
            <a:r>
              <a:rPr lang="de-DE">
                <a:solidFill>
                  <a:schemeClr val="tx1"/>
                </a:solidFill>
              </a:rPr>
              <a:t>BREKO Marktanalyse 2026</a:t>
            </a:r>
          </a:p>
        </p:txBody>
      </p:sp>
      <p:sp>
        <p:nvSpPr>
          <p:cNvPr id="6" name="Foliennummernplatzhalter 5">
            <a:extLst>
              <a:ext uri="{FF2B5EF4-FFF2-40B4-BE49-F238E27FC236}">
                <a16:creationId xmlns:a16="http://schemas.microsoft.com/office/drawing/2014/main" id="{47B769BD-FA7C-6C1C-A6CD-354CF3401CA6}"/>
              </a:ext>
            </a:extLst>
          </p:cNvPr>
          <p:cNvSpPr>
            <a:spLocks noGrp="1"/>
          </p:cNvSpPr>
          <p:nvPr>
            <p:ph type="sldNum" sz="quarter" idx="4"/>
          </p:nvPr>
        </p:nvSpPr>
        <p:spPr>
          <a:xfrm>
            <a:off x="587375" y="6559200"/>
            <a:ext cx="423702" cy="303255"/>
          </a:xfrm>
          <a:prstGeom prst="rect">
            <a:avLst/>
          </a:prstGeom>
        </p:spPr>
        <p:txBody>
          <a:bodyPr vert="horz" lIns="0" tIns="0" rIns="0" bIns="0" rtlCol="0" anchor="t" anchorCtr="0"/>
          <a:lstStyle>
            <a:lvl1pPr algn="l">
              <a:defRPr sz="700">
                <a:solidFill>
                  <a:schemeClr val="tx1"/>
                </a:solidFill>
              </a:defRPr>
            </a:lvl1pPr>
          </a:lstStyle>
          <a:p>
            <a:fld id="{7A75A898-F2F4-40F3-B700-6EAF5C28D57E}" type="slidenum">
              <a:rPr lang="de-DE" smtClean="0"/>
              <a:pPr/>
              <a:t>‹Nr.›</a:t>
            </a:fld>
            <a:endParaRPr lang="de-DE"/>
          </a:p>
        </p:txBody>
      </p:sp>
      <p:sp>
        <p:nvSpPr>
          <p:cNvPr id="8" name="Rechteck 7">
            <a:extLst>
              <a:ext uri="{FF2B5EF4-FFF2-40B4-BE49-F238E27FC236}">
                <a16:creationId xmlns:a16="http://schemas.microsoft.com/office/drawing/2014/main" id="{FDBB6D7A-8F1C-2C37-75A5-4A7BF730959A}"/>
              </a:ext>
            </a:extLst>
          </p:cNvPr>
          <p:cNvSpPr/>
          <p:nvPr userDrawn="1"/>
        </p:nvSpPr>
        <p:spPr>
          <a:xfrm>
            <a:off x="1775691"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DAC2F833-5DF4-14A1-B4E9-941825D356AF}"/>
              </a:ext>
            </a:extLst>
          </p:cNvPr>
          <p:cNvSpPr/>
          <p:nvPr userDrawn="1"/>
        </p:nvSpPr>
        <p:spPr>
          <a:xfrm>
            <a:off x="371375"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EF6621D6-EA18-97FA-7427-8A0E4D93876A}"/>
              </a:ext>
            </a:extLst>
          </p:cNvPr>
          <p:cNvSpPr/>
          <p:nvPr userDrawn="1"/>
        </p:nvSpPr>
        <p:spPr>
          <a:xfrm>
            <a:off x="3179794"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C2FA7B78-CD9E-5459-6356-7D2F8BE39074}"/>
              </a:ext>
            </a:extLst>
          </p:cNvPr>
          <p:cNvSpPr/>
          <p:nvPr userDrawn="1"/>
        </p:nvSpPr>
        <p:spPr>
          <a:xfrm>
            <a:off x="4583897"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extLst>
              <a:ext uri="{FF2B5EF4-FFF2-40B4-BE49-F238E27FC236}">
                <a16:creationId xmlns:a16="http://schemas.microsoft.com/office/drawing/2014/main" id="{8996F880-D1AA-CA52-DF8E-F17692A7AD3A}"/>
              </a:ext>
            </a:extLst>
          </p:cNvPr>
          <p:cNvSpPr/>
          <p:nvPr userDrawn="1"/>
        </p:nvSpPr>
        <p:spPr>
          <a:xfrm>
            <a:off x="5988000"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a:extLst>
              <a:ext uri="{FF2B5EF4-FFF2-40B4-BE49-F238E27FC236}">
                <a16:creationId xmlns:a16="http://schemas.microsoft.com/office/drawing/2014/main" id="{3937593A-2172-34F1-B662-42AFAEB68B0D}"/>
              </a:ext>
            </a:extLst>
          </p:cNvPr>
          <p:cNvSpPr/>
          <p:nvPr userDrawn="1"/>
        </p:nvSpPr>
        <p:spPr>
          <a:xfrm>
            <a:off x="7392103"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03DC9E5E-6C14-F7F7-BFD1-B311940914A1}"/>
              </a:ext>
            </a:extLst>
          </p:cNvPr>
          <p:cNvSpPr/>
          <p:nvPr userDrawn="1"/>
        </p:nvSpPr>
        <p:spPr>
          <a:xfrm>
            <a:off x="8797836"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7F08F0A5-6C3E-7ED7-8C14-AD0339818FD6}"/>
              </a:ext>
            </a:extLst>
          </p:cNvPr>
          <p:cNvSpPr/>
          <p:nvPr userDrawn="1"/>
        </p:nvSpPr>
        <p:spPr>
          <a:xfrm>
            <a:off x="10200000"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E7AE2FAE-F01D-7C91-869B-B74C8F00B546}"/>
              </a:ext>
            </a:extLst>
          </p:cNvPr>
          <p:cNvSpPr/>
          <p:nvPr userDrawn="1"/>
        </p:nvSpPr>
        <p:spPr>
          <a:xfrm>
            <a:off x="11603433" y="-920638"/>
            <a:ext cx="216000" cy="64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Firmenname">
            <a:extLst>
              <a:ext uri="{FF2B5EF4-FFF2-40B4-BE49-F238E27FC236}">
                <a16:creationId xmlns:a16="http://schemas.microsoft.com/office/drawing/2014/main" id="{3F32405A-7846-4BAC-500E-7D314EC3032D}"/>
              </a:ext>
            </a:extLst>
          </p:cNvPr>
          <p:cNvSpPr txBox="1"/>
          <p:nvPr userDrawn="1"/>
        </p:nvSpPr>
        <p:spPr>
          <a:xfrm>
            <a:off x="8630866" y="6559200"/>
            <a:ext cx="2973759" cy="303255"/>
          </a:xfrm>
          <a:prstGeom prst="rect">
            <a:avLst/>
          </a:prstGeom>
          <a:noFill/>
        </p:spPr>
        <p:txBody>
          <a:bodyPr wrap="square" lIns="0" tIns="0" rIns="0" bIns="0" rtlCol="0">
            <a:noAutofit/>
          </a:bodyPr>
          <a:lstStyle/>
          <a:p>
            <a:pPr algn="r"/>
            <a:r>
              <a:rPr lang="de-DE" sz="700">
                <a:solidFill>
                  <a:schemeClr val="tx1"/>
                </a:solidFill>
              </a:rPr>
              <a:t>BREKO German Broadband </a:t>
            </a:r>
            <a:r>
              <a:rPr lang="de-DE" sz="700" err="1">
                <a:solidFill>
                  <a:schemeClr val="tx1"/>
                </a:solidFill>
              </a:rPr>
              <a:t>Association</a:t>
            </a:r>
            <a:r>
              <a:rPr lang="de-DE" sz="700">
                <a:solidFill>
                  <a:schemeClr val="tx1"/>
                </a:solidFill>
              </a:rPr>
              <a:t> | IW </a:t>
            </a:r>
            <a:r>
              <a:rPr lang="de-DE" sz="700" err="1">
                <a:solidFill>
                  <a:schemeClr val="tx1"/>
                </a:solidFill>
              </a:rPr>
              <a:t>Consult</a:t>
            </a:r>
            <a:endParaRPr lang="de-DE" sz="700">
              <a:solidFill>
                <a:schemeClr val="tx1"/>
              </a:solidFill>
            </a:endParaRPr>
          </a:p>
        </p:txBody>
      </p:sp>
      <p:sp>
        <p:nvSpPr>
          <p:cNvPr id="17" name="Textplatzhalter 16">
            <a:extLst>
              <a:ext uri="{FF2B5EF4-FFF2-40B4-BE49-F238E27FC236}">
                <a16:creationId xmlns:a16="http://schemas.microsoft.com/office/drawing/2014/main" id="{2D4F45B2-80E3-D8A1-9543-C307A8D6B478}"/>
              </a:ext>
            </a:extLst>
          </p:cNvPr>
          <p:cNvSpPr>
            <a:spLocks noGrp="1"/>
          </p:cNvSpPr>
          <p:nvPr>
            <p:ph type="body" idx="1"/>
          </p:nvPr>
        </p:nvSpPr>
        <p:spPr>
          <a:xfrm>
            <a:off x="587375" y="2088000"/>
            <a:ext cx="11016058" cy="3754000"/>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de-DE"/>
              <a:t>Siebte Ebene</a:t>
            </a:r>
          </a:p>
          <a:p>
            <a:pPr lvl="7"/>
            <a:r>
              <a:rPr lang="de-DE"/>
              <a:t>Achte Ebene</a:t>
            </a:r>
          </a:p>
          <a:p>
            <a:pPr lvl="8"/>
            <a:r>
              <a:rPr lang="de-DE"/>
              <a:t>Neunte Ebene</a:t>
            </a:r>
          </a:p>
        </p:txBody>
      </p:sp>
      <p:sp>
        <p:nvSpPr>
          <p:cNvPr id="29" name="Freihandform: Form 28">
            <a:extLst>
              <a:ext uri="{FF2B5EF4-FFF2-40B4-BE49-F238E27FC236}">
                <a16:creationId xmlns:a16="http://schemas.microsoft.com/office/drawing/2014/main" id="{ABB54D68-7E97-39D1-8DAC-9164E83DA2AD}"/>
              </a:ext>
            </a:extLst>
          </p:cNvPr>
          <p:cNvSpPr/>
          <p:nvPr userDrawn="1"/>
        </p:nvSpPr>
        <p:spPr>
          <a:xfrm flipH="1">
            <a:off x="11933480" y="3537238"/>
            <a:ext cx="258520" cy="2808000"/>
          </a:xfrm>
          <a:custGeom>
            <a:avLst/>
            <a:gdLst>
              <a:gd name="csX0" fmla="*/ 4720 w 258520"/>
              <a:gd name="csY0" fmla="*/ 0 h 2808000"/>
              <a:gd name="csX1" fmla="*/ 258520 w 258520"/>
              <a:gd name="csY1" fmla="*/ 253800 h 2808000"/>
              <a:gd name="csX2" fmla="*/ 258520 w 258520"/>
              <a:gd name="csY2" fmla="*/ 2554200 h 2808000"/>
              <a:gd name="csX3" fmla="*/ 4720 w 258520"/>
              <a:gd name="csY3" fmla="*/ 2808000 h 2808000"/>
              <a:gd name="csX4" fmla="*/ 0 w 258520"/>
              <a:gd name="csY4" fmla="*/ 2807047 h 2808000"/>
              <a:gd name="csX5" fmla="*/ 0 w 258520"/>
              <a:gd name="csY5" fmla="*/ 953 h 2808000"/>
            </a:gdLst>
            <a:ahLst/>
            <a:cxnLst>
              <a:cxn ang="0">
                <a:pos x="csX0" y="csY0"/>
              </a:cxn>
              <a:cxn ang="0">
                <a:pos x="csX1" y="csY1"/>
              </a:cxn>
              <a:cxn ang="0">
                <a:pos x="csX2" y="csY2"/>
              </a:cxn>
              <a:cxn ang="0">
                <a:pos x="csX3" y="csY3"/>
              </a:cxn>
              <a:cxn ang="0">
                <a:pos x="csX4" y="csY4"/>
              </a:cxn>
              <a:cxn ang="0">
                <a:pos x="csX5" y="csY5"/>
              </a:cxn>
            </a:cxnLst>
            <a:rect l="l" t="t" r="r" b="b"/>
            <a:pathLst>
              <a:path w="258520" h="2808000">
                <a:moveTo>
                  <a:pt x="4720" y="0"/>
                </a:moveTo>
                <a:cubicBezTo>
                  <a:pt x="144890" y="0"/>
                  <a:pt x="258520" y="113630"/>
                  <a:pt x="258520" y="253800"/>
                </a:cubicBezTo>
                <a:lnTo>
                  <a:pt x="258520" y="2554200"/>
                </a:lnTo>
                <a:cubicBezTo>
                  <a:pt x="258520" y="2694370"/>
                  <a:pt x="144890" y="2808000"/>
                  <a:pt x="4720" y="2808000"/>
                </a:cubicBezTo>
                <a:lnTo>
                  <a:pt x="0" y="2807047"/>
                </a:lnTo>
                <a:lnTo>
                  <a:pt x="0" y="95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lIns="0" tIns="0" rIns="0" bIns="0" rtlCol="0" anchor="t" anchorCtr="0">
            <a:noAutofit/>
          </a:bodyPr>
          <a:lstStyle/>
          <a:p>
            <a:pPr algn="ctr"/>
            <a:endParaRPr lang="de-DE" sz="950" b="1"/>
          </a:p>
        </p:txBody>
      </p:sp>
      <p:sp>
        <p:nvSpPr>
          <p:cNvPr id="2" name="Titelplatzhalter 1">
            <a:extLst>
              <a:ext uri="{FF2B5EF4-FFF2-40B4-BE49-F238E27FC236}">
                <a16:creationId xmlns:a16="http://schemas.microsoft.com/office/drawing/2014/main" id="{4663619F-1937-0AE1-DB5F-D7A59ECAADC5}"/>
              </a:ext>
            </a:extLst>
          </p:cNvPr>
          <p:cNvSpPr>
            <a:spLocks noGrp="1"/>
          </p:cNvSpPr>
          <p:nvPr>
            <p:ph type="title"/>
          </p:nvPr>
        </p:nvSpPr>
        <p:spPr>
          <a:xfrm>
            <a:off x="587375" y="466263"/>
            <a:ext cx="11016058" cy="746717"/>
          </a:xfrm>
          <a:prstGeom prst="rect">
            <a:avLst/>
          </a:prstGeom>
        </p:spPr>
        <p:txBody>
          <a:bodyPr vert="horz" lIns="0" tIns="0" rIns="0" bIns="0" rtlCol="0" anchor="b" anchorCtr="0">
            <a:noAutofit/>
          </a:bodyPr>
          <a:lstStyle/>
          <a:p>
            <a:r>
              <a:rPr lang="de-DE"/>
              <a:t>Mastertitelformat </a:t>
            </a:r>
            <a:br>
              <a:rPr lang="de-DE"/>
            </a:br>
            <a:r>
              <a:rPr lang="de-DE"/>
              <a:t>bearbeiten</a:t>
            </a:r>
          </a:p>
        </p:txBody>
      </p:sp>
    </p:spTree>
    <p:extLst>
      <p:ext uri="{BB962C8B-B14F-4D97-AF65-F5344CB8AC3E}">
        <p14:creationId xmlns:p14="http://schemas.microsoft.com/office/powerpoint/2010/main" val="842679897"/>
      </p:ext>
    </p:extLst>
  </p:cSld>
  <p:clrMap bg1="lt1" tx1="dk1" bg2="lt2" tx2="dk2" accent1="accent1" accent2="accent2" accent3="accent3" accent4="accent4" accent5="accent5" accent6="accent6" hlink="hlink" folHlink="folHlink"/>
  <p:sldLayoutIdLst>
    <p:sldLayoutId id="2147483680" r:id="rId1"/>
    <p:sldLayoutId id="2147483696" r:id="rId2"/>
    <p:sldLayoutId id="2147483681" r:id="rId3"/>
    <p:sldLayoutId id="2147483689" r:id="rId4"/>
    <p:sldLayoutId id="2147483682" r:id="rId5"/>
    <p:sldLayoutId id="2147483683" r:id="rId6"/>
    <p:sldLayoutId id="2147483684" r:id="rId7"/>
    <p:sldLayoutId id="2147483691" r:id="rId8"/>
    <p:sldLayoutId id="2147483685" r:id="rId9"/>
    <p:sldLayoutId id="2147483686" r:id="rId10"/>
    <p:sldLayoutId id="2147483709" r:id="rId11"/>
  </p:sldLayoutIdLst>
  <p:hf hdr="0" dt="0"/>
  <p:txStyles>
    <p:titleStyle>
      <a:lvl1pPr algn="l" defTabSz="914400" rtl="0" eaLnBrk="1" latinLnBrk="0" hangingPunct="1">
        <a:lnSpc>
          <a:spcPts val="2900"/>
        </a:lnSpc>
        <a:spcBef>
          <a:spcPct val="0"/>
        </a:spcBef>
        <a:buNone/>
        <a:defRPr sz="2700" b="1" kern="1200"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323" userDrawn="1">
          <p15:clr>
            <a:srgbClr val="F26B43"/>
          </p15:clr>
        </p15:guide>
        <p15:guide id="4" orient="horz" pos="4002" userDrawn="1">
          <p15:clr>
            <a:srgbClr val="F26B43"/>
          </p15:clr>
        </p15:guide>
        <p15:guide id="5" pos="370" userDrawn="1">
          <p15:clr>
            <a:srgbClr val="F26B43"/>
          </p15:clr>
        </p15:guide>
        <p15:guide id="7" pos="7310" userDrawn="1">
          <p15:clr>
            <a:srgbClr val="F26B43"/>
          </p15:clr>
        </p15:guide>
        <p15:guide id="8" pos="1118" userDrawn="1">
          <p15:clr>
            <a:srgbClr val="9FCC3B"/>
          </p15:clr>
        </p15:guide>
        <p15:guide id="9" pos="1255" userDrawn="1">
          <p15:clr>
            <a:srgbClr val="9FCC3B"/>
          </p15:clr>
        </p15:guide>
        <p15:guide id="10" pos="2003" userDrawn="1">
          <p15:clr>
            <a:srgbClr val="9FCC3B"/>
          </p15:clr>
        </p15:guide>
        <p15:guide id="11" pos="2139" userDrawn="1">
          <p15:clr>
            <a:srgbClr val="9FCC3B"/>
          </p15:clr>
        </p15:guide>
        <p15:guide id="12" pos="2887" userDrawn="1">
          <p15:clr>
            <a:srgbClr val="9FCC3B"/>
          </p15:clr>
        </p15:guide>
        <p15:guide id="13" pos="3024" userDrawn="1">
          <p15:clr>
            <a:srgbClr val="9FCC3B"/>
          </p15:clr>
        </p15:guide>
        <p15:guide id="14" pos="3772" userDrawn="1">
          <p15:clr>
            <a:srgbClr val="9FCC3B"/>
          </p15:clr>
        </p15:guide>
        <p15:guide id="15" pos="3908" userDrawn="1">
          <p15:clr>
            <a:srgbClr val="9FCC3B"/>
          </p15:clr>
        </p15:guide>
        <p15:guide id="16" pos="4656" userDrawn="1">
          <p15:clr>
            <a:srgbClr val="9FCC3B"/>
          </p15:clr>
        </p15:guide>
        <p15:guide id="17" pos="4793" userDrawn="1">
          <p15:clr>
            <a:srgbClr val="9FCC3B"/>
          </p15:clr>
        </p15:guide>
        <p15:guide id="18" pos="5541" userDrawn="1">
          <p15:clr>
            <a:srgbClr val="9FCC3B"/>
          </p15:clr>
        </p15:guide>
        <p15:guide id="19" pos="5677" userDrawn="1">
          <p15:clr>
            <a:srgbClr val="9FCC3B"/>
          </p15:clr>
        </p15:guide>
        <p15:guide id="20" pos="6425" userDrawn="1">
          <p15:clr>
            <a:srgbClr val="9FCC3B"/>
          </p15:clr>
        </p15:guide>
        <p15:guide id="21" pos="6562" userDrawn="1">
          <p15:clr>
            <a:srgbClr val="9FCC3B"/>
          </p15:clr>
        </p15:guide>
        <p15:guide id="22" orient="horz" pos="1314" userDrawn="1">
          <p15:clr>
            <a:srgbClr val="9FCC3B"/>
          </p15:clr>
        </p15:guide>
        <p15:guide id="23" orient="horz" pos="3680"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22.svg"/><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26.svg"/></Relationships>
</file>

<file path=ppt/slides/_rels/slide1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28.svg"/></Relationships>
</file>

<file path=ppt/slides/_rels/slide1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33.svg"/><Relationship Id="rId4" Type="http://schemas.openxmlformats.org/officeDocument/2006/relationships/image" Target="../media/image21.svg"/></Relationships>
</file>

<file path=ppt/slides/_rels/slide2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35.svg"/></Relationships>
</file>

<file path=ppt/slides/_rels/slide2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7.svg"/></Relationships>
</file>

<file path=ppt/slides/_rels/slide2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0.svg"/><Relationship Id="rId4" Type="http://schemas.openxmlformats.org/officeDocument/2006/relationships/image" Target="../media/image39.svg"/></Relationships>
</file>

<file path=ppt/slides/_rels/slide23.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43.svg"/><Relationship Id="rId4" Type="http://schemas.openxmlformats.org/officeDocument/2006/relationships/image" Target="../media/image42.svg"/></Relationships>
</file>

<file path=ppt/slides/_rels/slide2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5.svg"/></Relationships>
</file>

<file path=ppt/slides/_rels/slide25.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25.xml"/><Relationship Id="rId1" Type="http://schemas.openxmlformats.org/officeDocument/2006/relationships/slideLayout" Target="../slideLayouts/slideLayout19.xml"/><Relationship Id="rId4" Type="http://schemas.openxmlformats.org/officeDocument/2006/relationships/image" Target="../media/image48.svg"/></Relationships>
</file>

<file path=ppt/slides/_rels/slide27.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26.xml"/><Relationship Id="rId1" Type="http://schemas.openxmlformats.org/officeDocument/2006/relationships/slideLayout" Target="../slideLayouts/slideLayout20.xml"/><Relationship Id="rId4" Type="http://schemas.openxmlformats.org/officeDocument/2006/relationships/image" Target="../media/image50.svg"/></Relationships>
</file>

<file path=ppt/slides/_rels/slide28.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30.xml"/><Relationship Id="rId1" Type="http://schemas.openxmlformats.org/officeDocument/2006/relationships/slideLayout" Target="../slideLayouts/slideLayout19.xml"/><Relationship Id="rId4" Type="http://schemas.openxmlformats.org/officeDocument/2006/relationships/image" Target="../media/image54.svg"/></Relationships>
</file>

<file path=ppt/slides/_rels/slide32.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19.xml"/><Relationship Id="rId4" Type="http://schemas.openxmlformats.org/officeDocument/2006/relationships/image" Target="../media/image58.svg"/></Relationships>
</file>

<file path=ppt/slides/_rels/slide35.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63.svg"/><Relationship Id="rId4" Type="http://schemas.openxmlformats.org/officeDocument/2006/relationships/image" Target="../media/image62.svg"/></Relationships>
</file>

<file path=ppt/slides/_rels/slide39.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65.svg"/></Relationships>
</file>

<file path=ppt/slides/_rels/slide4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3" Type="http://schemas.openxmlformats.org/officeDocument/2006/relationships/image" Target="../media/image67.svg"/><Relationship Id="rId7" Type="http://schemas.openxmlformats.org/officeDocument/2006/relationships/image" Target="../media/image71.svg"/><Relationship Id="rId2" Type="http://schemas.openxmlformats.org/officeDocument/2006/relationships/notesSlide" Target="../notesSlides/notesSlide41.xml"/><Relationship Id="rId1" Type="http://schemas.openxmlformats.org/officeDocument/2006/relationships/slideLayout" Target="../slideLayouts/slideLayout17.xml"/><Relationship Id="rId6" Type="http://schemas.openxmlformats.org/officeDocument/2006/relationships/image" Target="../media/image70.svg"/><Relationship Id="rId5" Type="http://schemas.openxmlformats.org/officeDocument/2006/relationships/image" Target="../media/image69.svg"/><Relationship Id="rId4" Type="http://schemas.openxmlformats.org/officeDocument/2006/relationships/image" Target="../media/image68.svg"/></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73.png"/></Relationships>
</file>

<file path=ppt/slides/_rels/slide44.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image" Target="../media/image75.svg"/></Relationships>
</file>

<file path=ppt/slides/_rels/slide45.xml.rels><?xml version="1.0" encoding="UTF-8" standalone="yes"?>
<Relationships xmlns="http://schemas.openxmlformats.org/package/2006/relationships"><Relationship Id="rId8" Type="http://schemas.openxmlformats.org/officeDocument/2006/relationships/hyperlink" Target="https://www.bundesnetzagentur.de/DE/Fachthemen/Datenportal/1_Digitales_Telekommunikation/_svg_TK/TK_Festnetz/Glasfaserausbau/Glasfaserausbau.html" TargetMode="External"/><Relationship Id="rId13" Type="http://schemas.openxmlformats.org/officeDocument/2006/relationships/hyperlink" Target="https://www.telekom.com/resource/blob/1106164/d3a5c94a5370554cb4853d4693760e81/dt-26q2-presentation-data.pdf" TargetMode="External"/><Relationship Id="rId18" Type="http://schemas.openxmlformats.org/officeDocument/2006/relationships/hyperlink" Target="https://genesis.destatis.de/datenbank/online/url/eda9e2fd" TargetMode="External"/><Relationship Id="rId3" Type="http://schemas.openxmlformats.org/officeDocument/2006/relationships/hyperlink" Target="https://imagepool.1und1.ag/v2/download/berichte/GB_1u1_2025_DEU.pdf" TargetMode="External"/><Relationship Id="rId7" Type="http://schemas.openxmlformats.org/officeDocument/2006/relationships/hyperlink" Target="https://bmds.bund.de/fileadmin/BMDS/Dokumente/Bericht-Glasfaserausbau-V10-SCREEN-BF-Maps-highres.pdf" TargetMode="External"/><Relationship Id="rId12" Type="http://schemas.openxmlformats.org/officeDocument/2006/relationships/hyperlink" Target="https://www.telekom.com/de/medien/medieninformationen/detail/telekom-baut-240-000-glasfaseranschluesse-im-juni-1106230" TargetMode="External"/><Relationship Id="rId17" Type="http://schemas.openxmlformats.org/officeDocument/2006/relationships/hyperlink" Target="https://www.regionalstatistik.de/genesis/online?operation=themes&amp;code=5" TargetMode="External"/><Relationship Id="rId2" Type="http://schemas.openxmlformats.org/officeDocument/2006/relationships/notesSlide" Target="../notesSlides/notesSlide44.xml"/><Relationship Id="rId16" Type="http://schemas.openxmlformats.org/officeDocument/2006/relationships/hyperlink" Target="https://fibrecouncil.eu/committees/market-intelligence/2741/2026-ftth-market-panorama-report-by-country" TargetMode="External"/><Relationship Id="rId20" Type="http://schemas.openxmlformats.org/officeDocument/2006/relationships/hyperlink" Target="https://reports.investors.vodafone.com/view/897876789/20/" TargetMode="External"/><Relationship Id="rId1" Type="http://schemas.openxmlformats.org/officeDocument/2006/relationships/slideLayout" Target="../slideLayouts/slideLayout7.xml"/><Relationship Id="rId6" Type="http://schemas.openxmlformats.org/officeDocument/2006/relationships/hyperlink" Target="https://www.gigabitfoerderung.gov.de/liste-der-zuschlagsgewinner/" TargetMode="External"/><Relationship Id="rId11" Type="http://schemas.openxmlformats.org/officeDocument/2006/relationships/hyperlink" Target="https://www.bundesnetzagentur.de/DE/Fachthemen/Telekommunikation/Breitband/Doppelausbau/Abschlussbericht.pdf?__blob=publicationFile&amp;v=4" TargetMode="External"/><Relationship Id="rId5" Type="http://schemas.openxmlformats.org/officeDocument/2006/relationships/hyperlink" Target="https://www.bitkom.org/sites/main/files/2025-11/bitkom-praesentation-rechenzentren-2025.pdf" TargetMode="External"/><Relationship Id="rId15" Type="http://schemas.openxmlformats.org/officeDocument/2006/relationships/hyperlink" Target="https://bericht.telekom.com/geschaeftsbericht-2025/lagebericht/geschaeftsentwicklung-der-operativen-segmente/deutschland.html" TargetMode="External"/><Relationship Id="rId10" Type="http://schemas.openxmlformats.org/officeDocument/2006/relationships/hyperlink" Target="https://www.bundesnetzagentur.de/SharedDocs/Mediathek/Daten/25_Daten_TK.xlsm?__blob=publicationFile&amp;v=5" TargetMode="External"/><Relationship Id="rId19" Type="http://schemas.openxmlformats.org/officeDocument/2006/relationships/hyperlink" Target="https://www.telefonica.de/file/public/826/GESCHAEFTSBERICHT-2025-DE-Telefonica-Deutschland-Holding-AG.pdf?attachment=1" TargetMode="External"/><Relationship Id="rId4" Type="http://schemas.openxmlformats.org/officeDocument/2006/relationships/hyperlink" Target="https://www.adac.de/verkehr/recht/verkehrsvorschriften-deutschland/autobahnen-deutschland/" TargetMode="External"/><Relationship Id="rId9" Type="http://schemas.openxmlformats.org/officeDocument/2006/relationships/hyperlink" Target="https://data.bundesnetzagentur.de/Bundesnetzagentur/SharedDocs/Mediathek/Jahresberichte/JB2025TK.pdf" TargetMode="External"/><Relationship Id="rId14" Type="http://schemas.openxmlformats.org/officeDocument/2006/relationships/hyperlink" Target="https://bericht.telekom.com/geschaeftsbericht-2025/_assets/downloads/entire-dtag-gb25.pdf"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Bildplatzhalter 6">
            <a:extLst>
              <a:ext uri="{FF2B5EF4-FFF2-40B4-BE49-F238E27FC236}">
                <a16:creationId xmlns:a16="http://schemas.microsoft.com/office/drawing/2014/main" id="{6A442594-7887-E287-24B1-82BB14FB50D2}"/>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8498" b="18498"/>
          <a:stretch/>
        </p:blipFill>
        <p:spPr>
          <a:custGeom>
            <a:avLst/>
            <a:gdLst>
              <a:gd name="csX0" fmla="*/ 0 w 12192000"/>
              <a:gd name="csY0" fmla="*/ 0 h 6349424"/>
              <a:gd name="csX1" fmla="*/ 7538911 w 12192000"/>
              <a:gd name="csY1" fmla="*/ 0 h 6349424"/>
              <a:gd name="csX2" fmla="*/ 7978833 w 12192000"/>
              <a:gd name="csY2" fmla="*/ 129125 h 6349424"/>
              <a:gd name="csX3" fmla="*/ 8418755 w 12192000"/>
              <a:gd name="csY3" fmla="*/ 258251 h 6349424"/>
              <a:gd name="csX4" fmla="*/ 12192000 w 12192000"/>
              <a:gd name="csY4" fmla="*/ 258251 h 6349424"/>
              <a:gd name="csX5" fmla="*/ 12192000 w 12192000"/>
              <a:gd name="csY5" fmla="*/ 6349424 h 6349424"/>
              <a:gd name="csX6" fmla="*/ 0 w 12192000"/>
              <a:gd name="csY6" fmla="*/ 6349424 h 634942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2000" h="6349424">
                <a:moveTo>
                  <a:pt x="0" y="0"/>
                </a:moveTo>
                <a:lnTo>
                  <a:pt x="7538911" y="0"/>
                </a:lnTo>
                <a:cubicBezTo>
                  <a:pt x="7769548" y="0"/>
                  <a:pt x="7899184" y="67503"/>
                  <a:pt x="7978833" y="129125"/>
                </a:cubicBezTo>
                <a:cubicBezTo>
                  <a:pt x="8058482" y="190748"/>
                  <a:pt x="8187991" y="258251"/>
                  <a:pt x="8418755" y="258251"/>
                </a:cubicBezTo>
                <a:lnTo>
                  <a:pt x="12192000" y="258251"/>
                </a:lnTo>
                <a:lnTo>
                  <a:pt x="12192000" y="6349424"/>
                </a:lnTo>
                <a:lnTo>
                  <a:pt x="0" y="6349424"/>
                </a:lnTo>
                <a:close/>
              </a:path>
            </a:pathLst>
          </a:custGeom>
        </p:spPr>
      </p:pic>
      <p:pic>
        <p:nvPicPr>
          <p:cNvPr id="9" name="Bildplatzhalter 8">
            <a:extLst>
              <a:ext uri="{FF2B5EF4-FFF2-40B4-BE49-F238E27FC236}">
                <a16:creationId xmlns:a16="http://schemas.microsoft.com/office/drawing/2014/main" id="{8D96442F-5CDA-6426-6106-230EA9835D5E}"/>
              </a:ext>
            </a:extLst>
          </p:cNvPr>
          <p:cNvPicPr>
            <a:picLocks noGrp="1" noChangeAspect="1"/>
          </p:cNvPicPr>
          <p:nvPr>
            <p:ph type="pic" sz="quarter" idx="13"/>
          </p:nvPr>
        </p:nvPicPr>
        <p:blipFill>
          <a:blip r:embed="rId4">
            <a:alphaModFix amt="55000"/>
            <a:extLst>
              <a:ext uri="{28A0092B-C50C-407E-A947-70E740481C1C}">
                <a14:useLocalDpi xmlns:a14="http://schemas.microsoft.com/office/drawing/2010/main" val="0"/>
              </a:ext>
            </a:extLst>
          </a:blip>
          <a:srcRect t="16" b="16"/>
          <a:stretch/>
        </p:blipFill>
        <p:spPr>
          <a:xfrm>
            <a:off x="-423333" y="-2153152"/>
            <a:ext cx="12192000" cy="7110000"/>
          </a:xfrm>
          <a:prstGeom prst="rect">
            <a:avLst/>
          </a:prstGeom>
        </p:spPr>
      </p:pic>
      <p:sp>
        <p:nvSpPr>
          <p:cNvPr id="3" name="Ellipse 2">
            <a:extLst>
              <a:ext uri="{FF2B5EF4-FFF2-40B4-BE49-F238E27FC236}">
                <a16:creationId xmlns:a16="http://schemas.microsoft.com/office/drawing/2014/main" id="{FF57CECB-615C-8CBD-3827-CF88BEC80D01}"/>
              </a:ext>
            </a:extLst>
          </p:cNvPr>
          <p:cNvSpPr/>
          <p:nvPr/>
        </p:nvSpPr>
        <p:spPr>
          <a:xfrm>
            <a:off x="7608888" y="766806"/>
            <a:ext cx="4549941" cy="4549941"/>
          </a:xfrm>
          <a:prstGeom prst="ellipse">
            <a:avLst/>
          </a:prstGeom>
          <a:solidFill>
            <a:schemeClr val="tx2">
              <a:alpha val="34000"/>
            </a:schemeClr>
          </a:solidFill>
          <a:ln>
            <a:noFill/>
          </a:ln>
          <a:effectLst>
            <a:softEdge rad="558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 name="Untertitel 3">
            <a:extLst>
              <a:ext uri="{FF2B5EF4-FFF2-40B4-BE49-F238E27FC236}">
                <a16:creationId xmlns:a16="http://schemas.microsoft.com/office/drawing/2014/main" id="{A39E2BA8-FF46-FDB1-EA33-E3E01442FD83}"/>
              </a:ext>
            </a:extLst>
          </p:cNvPr>
          <p:cNvSpPr>
            <a:spLocks noGrp="1"/>
          </p:cNvSpPr>
          <p:nvPr>
            <p:ph type="subTitle" idx="1"/>
          </p:nvPr>
        </p:nvSpPr>
        <p:spPr/>
        <p:txBody>
          <a:bodyPr/>
          <a:lstStyle/>
          <a:p>
            <a:endParaRPr lang="en-GB" noProof="0"/>
          </a:p>
        </p:txBody>
      </p:sp>
      <p:sp>
        <p:nvSpPr>
          <p:cNvPr id="5" name="Titel 4">
            <a:extLst>
              <a:ext uri="{FF2B5EF4-FFF2-40B4-BE49-F238E27FC236}">
                <a16:creationId xmlns:a16="http://schemas.microsoft.com/office/drawing/2014/main" id="{0D96C2DE-F520-61C3-5282-A0403D63209B}"/>
              </a:ext>
            </a:extLst>
          </p:cNvPr>
          <p:cNvSpPr>
            <a:spLocks noGrp="1"/>
          </p:cNvSpPr>
          <p:nvPr>
            <p:ph type="ctrTitle"/>
          </p:nvPr>
        </p:nvSpPr>
        <p:spPr/>
        <p:txBody>
          <a:bodyPr/>
          <a:lstStyle/>
          <a:p>
            <a:r>
              <a:rPr lang="en-GB" noProof="0"/>
              <a:t>BREKO </a:t>
            </a:r>
            <a:br>
              <a:rPr lang="en-GB" noProof="0"/>
            </a:br>
            <a:r>
              <a:rPr lang="en-GB" noProof="0"/>
              <a:t>Market Analysis </a:t>
            </a:r>
            <a:br>
              <a:rPr lang="en-GB" noProof="0"/>
            </a:br>
            <a:r>
              <a:rPr lang="en-GB" noProof="0"/>
              <a:t>2026</a:t>
            </a:r>
          </a:p>
        </p:txBody>
      </p:sp>
      <p:pic>
        <p:nvPicPr>
          <p:cNvPr id="6" name="Picture 5">
            <a:extLst>
              <a:ext uri="{FF2B5EF4-FFF2-40B4-BE49-F238E27FC236}">
                <a16:creationId xmlns:a16="http://schemas.microsoft.com/office/drawing/2014/main" id="{1ED24F7B-7293-C8DF-DC04-94952AD579BB}"/>
              </a:ext>
            </a:extLst>
          </p:cNvPr>
          <p:cNvPicPr>
            <a:picLocks noChangeAspect="1"/>
          </p:cNvPicPr>
          <p:nvPr/>
        </p:nvPicPr>
        <p:blipFill>
          <a:blip r:embed="rId5">
            <a:extLst>
              <a:ext uri="{28A0092B-C50C-407E-A947-70E740481C1C}">
                <a14:useLocalDpi xmlns:a14="http://schemas.microsoft.com/office/drawing/2010/main" val="0"/>
              </a:ext>
            </a:extLst>
          </a:blip>
          <a:srcRect l="14073" t="21949" r="6876" b="30277"/>
          <a:stretch>
            <a:fillRect/>
          </a:stretch>
        </p:blipFill>
        <p:spPr>
          <a:xfrm>
            <a:off x="1019799" y="5890725"/>
            <a:ext cx="1908000" cy="518049"/>
          </a:xfrm>
          <a:prstGeom prst="rect">
            <a:avLst/>
          </a:prstGeom>
        </p:spPr>
      </p:pic>
    </p:spTree>
    <p:extLst>
      <p:ext uri="{BB962C8B-B14F-4D97-AF65-F5344CB8AC3E}">
        <p14:creationId xmlns:p14="http://schemas.microsoft.com/office/powerpoint/2010/main" val="716096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53" name="Bildplatzhalter 6">
            <a:extLst>
              <a:ext uri="{FF2B5EF4-FFF2-40B4-BE49-F238E27FC236}">
                <a16:creationId xmlns:a16="http://schemas.microsoft.com/office/drawing/2014/main" id="{0D9332E9-0FD9-6E4F-37DD-F52C2B3F933E}"/>
              </a:ext>
            </a:extLst>
          </p:cNvPr>
          <p:cNvPicPr>
            <a:picLocks noChangeAspect="1"/>
          </p:cNvPicPr>
          <p:nvPr/>
        </p:nvPicPr>
        <p:blipFill>
          <a:blip r:embed="rId3">
            <a:extLst>
              <a:ext uri="{28A0092B-C50C-407E-A947-70E740481C1C}">
                <a14:useLocalDpi xmlns:a14="http://schemas.microsoft.com/office/drawing/2010/main" val="0"/>
              </a:ext>
            </a:extLst>
          </a:blip>
          <a:srcRect l="554" t="13384" r="-554" b="18564"/>
          <a:stretch>
            <a:fillRect/>
          </a:stretch>
        </p:blipFill>
        <p:spPr>
          <a:xfrm flipH="1">
            <a:off x="-8537817" y="0"/>
            <a:ext cx="12192000" cy="6858000"/>
          </a:xfrm>
          <a:prstGeom prst="rect">
            <a:avLst/>
          </a:prstGeom>
        </p:spPr>
      </p:pic>
      <p:sp>
        <p:nvSpPr>
          <p:cNvPr id="39" name="Fußzeilenplatzhalter 38">
            <a:extLst>
              <a:ext uri="{FF2B5EF4-FFF2-40B4-BE49-F238E27FC236}">
                <a16:creationId xmlns:a16="http://schemas.microsoft.com/office/drawing/2014/main" id="{13447D56-0F5A-7B3C-89D6-972D0DCD2A49}"/>
              </a:ext>
            </a:extLst>
          </p:cNvPr>
          <p:cNvSpPr>
            <a:spLocks noGrp="1"/>
          </p:cNvSpPr>
          <p:nvPr>
            <p:ph type="ftr" sz="quarter" idx="10"/>
          </p:nvPr>
        </p:nvSpPr>
        <p:spPr>
          <a:xfrm>
            <a:off x="2032022" y="6559200"/>
            <a:ext cx="4114800" cy="303255"/>
          </a:xfrm>
        </p:spPr>
        <p:txBody>
          <a:bodyPr/>
          <a:lstStyle/>
          <a:p>
            <a:r>
              <a:rPr lang="en-GB" noProof="0"/>
              <a:t>BREKO market analysis 2026</a:t>
            </a:r>
          </a:p>
        </p:txBody>
      </p:sp>
      <p:sp>
        <p:nvSpPr>
          <p:cNvPr id="40" name="Foliennummernplatzhalter 39">
            <a:extLst>
              <a:ext uri="{FF2B5EF4-FFF2-40B4-BE49-F238E27FC236}">
                <a16:creationId xmlns:a16="http://schemas.microsoft.com/office/drawing/2014/main" id="{92ED939C-6848-04A0-A43C-42F75CAA133D}"/>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2</a:t>
            </a:fld>
            <a:endParaRPr lang="en-GB" noProof="0"/>
          </a:p>
        </p:txBody>
      </p:sp>
      <p:sp>
        <p:nvSpPr>
          <p:cNvPr id="6" name="Titel 5">
            <a:extLst>
              <a:ext uri="{FF2B5EF4-FFF2-40B4-BE49-F238E27FC236}">
                <a16:creationId xmlns:a16="http://schemas.microsoft.com/office/drawing/2014/main" id="{1953F76B-56A8-BC6F-F7EB-C14366330769}"/>
              </a:ext>
            </a:extLst>
          </p:cNvPr>
          <p:cNvSpPr>
            <a:spLocks noGrp="1"/>
          </p:cNvSpPr>
          <p:nvPr>
            <p:ph type="title"/>
          </p:nvPr>
        </p:nvSpPr>
        <p:spPr>
          <a:xfrm>
            <a:off x="587374" y="512762"/>
            <a:ext cx="2592389" cy="2629879"/>
          </a:xfrm>
        </p:spPr>
        <p:txBody>
          <a:bodyPr/>
          <a:lstStyle/>
          <a:p>
            <a:r>
              <a:rPr lang="en-GB" noProof="0"/>
              <a:t>Agenda </a:t>
            </a:r>
          </a:p>
        </p:txBody>
      </p:sp>
      <p:sp>
        <p:nvSpPr>
          <p:cNvPr id="50" name="Freihandform: Form 49">
            <a:extLst>
              <a:ext uri="{FF2B5EF4-FFF2-40B4-BE49-F238E27FC236}">
                <a16:creationId xmlns:a16="http://schemas.microsoft.com/office/drawing/2014/main" id="{F42879D2-ACE1-AE21-031F-3FEFD71A9B88}"/>
              </a:ext>
            </a:extLst>
          </p:cNvPr>
          <p:cNvSpPr/>
          <p:nvPr/>
        </p:nvSpPr>
        <p:spPr>
          <a:xfrm flipH="1">
            <a:off x="3395663" y="3537238"/>
            <a:ext cx="258520" cy="2808000"/>
          </a:xfrm>
          <a:custGeom>
            <a:avLst/>
            <a:gdLst>
              <a:gd name="csX0" fmla="*/ 4720 w 258520"/>
              <a:gd name="csY0" fmla="*/ 0 h 2808000"/>
              <a:gd name="csX1" fmla="*/ 258520 w 258520"/>
              <a:gd name="csY1" fmla="*/ 253800 h 2808000"/>
              <a:gd name="csX2" fmla="*/ 258520 w 258520"/>
              <a:gd name="csY2" fmla="*/ 2554200 h 2808000"/>
              <a:gd name="csX3" fmla="*/ 4720 w 258520"/>
              <a:gd name="csY3" fmla="*/ 2808000 h 2808000"/>
              <a:gd name="csX4" fmla="*/ 0 w 258520"/>
              <a:gd name="csY4" fmla="*/ 2807047 h 2808000"/>
              <a:gd name="csX5" fmla="*/ 0 w 258520"/>
              <a:gd name="csY5" fmla="*/ 953 h 2808000"/>
            </a:gdLst>
            <a:ahLst/>
            <a:cxnLst>
              <a:cxn ang="0">
                <a:pos x="csX0" y="csY0"/>
              </a:cxn>
              <a:cxn ang="0">
                <a:pos x="csX1" y="csY1"/>
              </a:cxn>
              <a:cxn ang="0">
                <a:pos x="csX2" y="csY2"/>
              </a:cxn>
              <a:cxn ang="0">
                <a:pos x="csX3" y="csY3"/>
              </a:cxn>
              <a:cxn ang="0">
                <a:pos x="csX4" y="csY4"/>
              </a:cxn>
              <a:cxn ang="0">
                <a:pos x="csX5" y="csY5"/>
              </a:cxn>
            </a:cxnLst>
            <a:rect l="l" t="t" r="r" b="b"/>
            <a:pathLst>
              <a:path w="258520" h="2808000">
                <a:moveTo>
                  <a:pt x="4720" y="0"/>
                </a:moveTo>
                <a:cubicBezTo>
                  <a:pt x="144890" y="0"/>
                  <a:pt x="258520" y="113630"/>
                  <a:pt x="258520" y="253800"/>
                </a:cubicBezTo>
                <a:lnTo>
                  <a:pt x="258520" y="2554200"/>
                </a:lnTo>
                <a:cubicBezTo>
                  <a:pt x="258520" y="2694370"/>
                  <a:pt x="144890" y="2808000"/>
                  <a:pt x="4720" y="2808000"/>
                </a:cubicBezTo>
                <a:lnTo>
                  <a:pt x="0" y="2807047"/>
                </a:lnTo>
                <a:lnTo>
                  <a:pt x="0" y="95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lIns="0" tIns="0" rIns="0" bIns="0" rtlCol="0" anchor="t" anchorCtr="0">
            <a:noAutofit/>
          </a:bodyPr>
          <a:lstStyle/>
          <a:p>
            <a:pPr algn="ctr"/>
            <a:endParaRPr lang="en-GB" sz="950" b="1" noProof="0"/>
          </a:p>
        </p:txBody>
      </p:sp>
      <p:grpSp>
        <p:nvGrpSpPr>
          <p:cNvPr id="71" name="Gruppieren 70">
            <a:extLst>
              <a:ext uri="{FF2B5EF4-FFF2-40B4-BE49-F238E27FC236}">
                <a16:creationId xmlns:a16="http://schemas.microsoft.com/office/drawing/2014/main" id="{D7FD9B9F-7F9B-958E-D569-980B96E026F5}"/>
              </a:ext>
            </a:extLst>
          </p:cNvPr>
          <p:cNvGrpSpPr/>
          <p:nvPr/>
        </p:nvGrpSpPr>
        <p:grpSpPr>
          <a:xfrm>
            <a:off x="4697928" y="1461939"/>
            <a:ext cx="3373646" cy="811869"/>
            <a:chOff x="3656678" y="1446003"/>
            <a:chExt cx="3373646" cy="811869"/>
          </a:xfrm>
        </p:grpSpPr>
        <p:sp>
          <p:nvSpPr>
            <p:cNvPr id="69" name="Inhaltsplatzhalter 11">
              <a:extLst>
                <a:ext uri="{FF2B5EF4-FFF2-40B4-BE49-F238E27FC236}">
                  <a16:creationId xmlns:a16="http://schemas.microsoft.com/office/drawing/2014/main" id="{589A14A5-5C4C-6003-8D4A-6AD5664FC65C}"/>
                </a:ext>
              </a:extLst>
            </p:cNvPr>
            <p:cNvSpPr txBox="1">
              <a:spLocks/>
            </p:cNvSpPr>
            <p:nvPr/>
          </p:nvSpPr>
          <p:spPr>
            <a:xfrm>
              <a:off x="4801924" y="1446003"/>
              <a:ext cx="2228400" cy="693259"/>
            </a:xfrm>
            <a:prstGeom prst="rect">
              <a:avLst/>
            </a:prstGeom>
          </p:spPr>
          <p:txBody>
            <a:bodyPr lIns="0" tIns="0" rIns="0" bIns="0" anchor="b"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solidFill>
                    <a:schemeClr val="bg1"/>
                  </a:solidFill>
                </a:rPr>
                <a:t>Management summary</a:t>
              </a:r>
            </a:p>
          </p:txBody>
        </p:sp>
        <p:sp>
          <p:nvSpPr>
            <p:cNvPr id="70" name="Inhaltsplatzhalter 11">
              <a:extLst>
                <a:ext uri="{FF2B5EF4-FFF2-40B4-BE49-F238E27FC236}">
                  <a16:creationId xmlns:a16="http://schemas.microsoft.com/office/drawing/2014/main" id="{7C1C9423-1C04-79FD-8163-F9C9B7707A42}"/>
                </a:ext>
              </a:extLst>
            </p:cNvPr>
            <p:cNvSpPr txBox="1">
              <a:spLocks/>
            </p:cNvSpPr>
            <p:nvPr/>
          </p:nvSpPr>
          <p:spPr>
            <a:xfrm>
              <a:off x="3656678" y="1481691"/>
              <a:ext cx="927606" cy="776181"/>
            </a:xfrm>
            <a:prstGeom prst="rect">
              <a:avLst/>
            </a:prstGeom>
          </p:spPr>
          <p:txBody>
            <a:bodyPr lIns="0" tIns="0" rIns="0" bIns="0" anchor="b" anchorCtr="0"/>
            <a:lstStyle>
              <a:lvl1pPr marL="0" indent="0" algn="r" defTabSz="914400" rtl="0" eaLnBrk="1" latinLnBrk="0" hangingPunct="1">
                <a:lnSpc>
                  <a:spcPct val="100000"/>
                </a:lnSpc>
                <a:spcBef>
                  <a:spcPts val="0"/>
                </a:spcBef>
                <a:buFontTx/>
                <a:buNone/>
                <a:defRPr sz="5000" b="0"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t>1</a:t>
              </a:r>
            </a:p>
          </p:txBody>
        </p:sp>
      </p:grpSp>
      <p:cxnSp>
        <p:nvCxnSpPr>
          <p:cNvPr id="72" name="Gerader Verbinder 71">
            <a:extLst>
              <a:ext uri="{FF2B5EF4-FFF2-40B4-BE49-F238E27FC236}">
                <a16:creationId xmlns:a16="http://schemas.microsoft.com/office/drawing/2014/main" id="{83FCB739-D91C-DDF3-608A-328DBFFB9142}"/>
              </a:ext>
            </a:extLst>
          </p:cNvPr>
          <p:cNvCxnSpPr>
            <a:cxnSpLocks/>
          </p:cNvCxnSpPr>
          <p:nvPr/>
        </p:nvCxnSpPr>
        <p:spPr>
          <a:xfrm>
            <a:off x="5708463" y="1665779"/>
            <a:ext cx="0" cy="5462078"/>
          </a:xfrm>
          <a:prstGeom prst="line">
            <a:avLst/>
          </a:prstGeom>
          <a:ln w="6350"/>
        </p:spPr>
        <p:style>
          <a:lnRef idx="2">
            <a:schemeClr val="accent1"/>
          </a:lnRef>
          <a:fillRef idx="0">
            <a:schemeClr val="accent1"/>
          </a:fillRef>
          <a:effectRef idx="1">
            <a:schemeClr val="accent1"/>
          </a:effectRef>
          <a:fontRef idx="minor">
            <a:schemeClr val="tx1"/>
          </a:fontRef>
        </p:style>
      </p:cxnSp>
      <p:grpSp>
        <p:nvGrpSpPr>
          <p:cNvPr id="73" name="Gruppieren 72">
            <a:extLst>
              <a:ext uri="{FF2B5EF4-FFF2-40B4-BE49-F238E27FC236}">
                <a16:creationId xmlns:a16="http://schemas.microsoft.com/office/drawing/2014/main" id="{D7CCE21C-A2EC-711F-6F9E-8FA0CB83317C}"/>
              </a:ext>
            </a:extLst>
          </p:cNvPr>
          <p:cNvGrpSpPr/>
          <p:nvPr/>
        </p:nvGrpSpPr>
        <p:grpSpPr>
          <a:xfrm>
            <a:off x="4697928" y="2330773"/>
            <a:ext cx="3373646" cy="811869"/>
            <a:chOff x="3656678" y="1446003"/>
            <a:chExt cx="3373646" cy="811869"/>
          </a:xfrm>
        </p:grpSpPr>
        <p:sp>
          <p:nvSpPr>
            <p:cNvPr id="74" name="Inhaltsplatzhalter 11">
              <a:extLst>
                <a:ext uri="{FF2B5EF4-FFF2-40B4-BE49-F238E27FC236}">
                  <a16:creationId xmlns:a16="http://schemas.microsoft.com/office/drawing/2014/main" id="{C50D8A0A-79A3-D80B-37AE-A228B73FD2B8}"/>
                </a:ext>
              </a:extLst>
            </p:cNvPr>
            <p:cNvSpPr txBox="1">
              <a:spLocks/>
            </p:cNvSpPr>
            <p:nvPr/>
          </p:nvSpPr>
          <p:spPr>
            <a:xfrm>
              <a:off x="4801924" y="1446003"/>
              <a:ext cx="2228400" cy="693259"/>
            </a:xfrm>
            <a:prstGeom prst="rect">
              <a:avLst/>
            </a:prstGeom>
          </p:spPr>
          <p:txBody>
            <a:bodyPr lIns="0" tIns="0" rIns="0" bIns="0" anchor="b"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a:solidFill>
                    <a:schemeClr val="bg1"/>
                  </a:solidFill>
                </a:rPr>
                <a:t>Telecommunications Business Climate Index</a:t>
              </a:r>
              <a:endParaRPr lang="en-GB" noProof="0">
                <a:solidFill>
                  <a:schemeClr val="bg1"/>
                </a:solidFill>
              </a:endParaRPr>
            </a:p>
          </p:txBody>
        </p:sp>
        <p:sp>
          <p:nvSpPr>
            <p:cNvPr id="75" name="Inhaltsplatzhalter 11">
              <a:extLst>
                <a:ext uri="{FF2B5EF4-FFF2-40B4-BE49-F238E27FC236}">
                  <a16:creationId xmlns:a16="http://schemas.microsoft.com/office/drawing/2014/main" id="{11ED0A5F-CA2E-1213-A020-36A2734C1219}"/>
                </a:ext>
              </a:extLst>
            </p:cNvPr>
            <p:cNvSpPr txBox="1">
              <a:spLocks/>
            </p:cNvSpPr>
            <p:nvPr/>
          </p:nvSpPr>
          <p:spPr>
            <a:xfrm>
              <a:off x="3656678" y="1481691"/>
              <a:ext cx="927606" cy="776181"/>
            </a:xfrm>
            <a:prstGeom prst="rect">
              <a:avLst/>
            </a:prstGeom>
          </p:spPr>
          <p:txBody>
            <a:bodyPr lIns="0" tIns="0" rIns="0" bIns="0" anchor="b" anchorCtr="0"/>
            <a:lstStyle>
              <a:lvl1pPr marL="0" indent="0" algn="r" defTabSz="914400" rtl="0" eaLnBrk="1" latinLnBrk="0" hangingPunct="1">
                <a:lnSpc>
                  <a:spcPct val="100000"/>
                </a:lnSpc>
                <a:spcBef>
                  <a:spcPts val="0"/>
                </a:spcBef>
                <a:buFontTx/>
                <a:buNone/>
                <a:defRPr sz="5000" b="0"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t>2</a:t>
              </a:r>
            </a:p>
          </p:txBody>
        </p:sp>
      </p:grpSp>
      <p:grpSp>
        <p:nvGrpSpPr>
          <p:cNvPr id="76" name="Gruppieren 75">
            <a:extLst>
              <a:ext uri="{FF2B5EF4-FFF2-40B4-BE49-F238E27FC236}">
                <a16:creationId xmlns:a16="http://schemas.microsoft.com/office/drawing/2014/main" id="{70C2752A-9DB7-4D27-1ECA-2CF4B3BD03F7}"/>
              </a:ext>
            </a:extLst>
          </p:cNvPr>
          <p:cNvGrpSpPr/>
          <p:nvPr/>
        </p:nvGrpSpPr>
        <p:grpSpPr>
          <a:xfrm>
            <a:off x="4697928" y="3199607"/>
            <a:ext cx="3373646" cy="811869"/>
            <a:chOff x="3656678" y="1446003"/>
            <a:chExt cx="3373646" cy="811869"/>
          </a:xfrm>
        </p:grpSpPr>
        <p:sp>
          <p:nvSpPr>
            <p:cNvPr id="77" name="Inhaltsplatzhalter 11">
              <a:extLst>
                <a:ext uri="{FF2B5EF4-FFF2-40B4-BE49-F238E27FC236}">
                  <a16:creationId xmlns:a16="http://schemas.microsoft.com/office/drawing/2014/main" id="{4F670B14-0146-1050-351E-0B45E6CA5B8A}"/>
                </a:ext>
              </a:extLst>
            </p:cNvPr>
            <p:cNvSpPr txBox="1">
              <a:spLocks/>
            </p:cNvSpPr>
            <p:nvPr/>
          </p:nvSpPr>
          <p:spPr>
            <a:xfrm>
              <a:off x="4801924" y="1446003"/>
              <a:ext cx="2228400" cy="693259"/>
            </a:xfrm>
            <a:prstGeom prst="rect">
              <a:avLst/>
            </a:prstGeom>
          </p:spPr>
          <p:txBody>
            <a:bodyPr lIns="0" tIns="0" rIns="0" bIns="0" anchor="b"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a:solidFill>
                    <a:schemeClr val="bg1"/>
                  </a:solidFill>
                </a:rPr>
                <a:t>Fibre Rollout </a:t>
              </a:r>
            </a:p>
            <a:p>
              <a:r>
                <a:rPr lang="en-GB">
                  <a:solidFill>
                    <a:schemeClr val="bg1"/>
                  </a:solidFill>
                </a:rPr>
                <a:t>Progress</a:t>
              </a:r>
              <a:endParaRPr lang="en-GB" noProof="0">
                <a:solidFill>
                  <a:schemeClr val="bg1"/>
                </a:solidFill>
              </a:endParaRPr>
            </a:p>
          </p:txBody>
        </p:sp>
        <p:sp>
          <p:nvSpPr>
            <p:cNvPr id="78" name="Inhaltsplatzhalter 11">
              <a:extLst>
                <a:ext uri="{FF2B5EF4-FFF2-40B4-BE49-F238E27FC236}">
                  <a16:creationId xmlns:a16="http://schemas.microsoft.com/office/drawing/2014/main" id="{18710E17-667D-6A23-8C50-9498E6A8BEBD}"/>
                </a:ext>
              </a:extLst>
            </p:cNvPr>
            <p:cNvSpPr txBox="1">
              <a:spLocks/>
            </p:cNvSpPr>
            <p:nvPr/>
          </p:nvSpPr>
          <p:spPr>
            <a:xfrm>
              <a:off x="3656678" y="1481691"/>
              <a:ext cx="927606" cy="776181"/>
            </a:xfrm>
            <a:prstGeom prst="rect">
              <a:avLst/>
            </a:prstGeom>
          </p:spPr>
          <p:txBody>
            <a:bodyPr lIns="0" tIns="0" rIns="0" bIns="0" anchor="b" anchorCtr="0"/>
            <a:lstStyle>
              <a:lvl1pPr marL="0" indent="0" algn="r" defTabSz="914400" rtl="0" eaLnBrk="1" latinLnBrk="0" hangingPunct="1">
                <a:lnSpc>
                  <a:spcPct val="100000"/>
                </a:lnSpc>
                <a:spcBef>
                  <a:spcPts val="0"/>
                </a:spcBef>
                <a:buFontTx/>
                <a:buNone/>
                <a:defRPr sz="5000" b="0"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t>3</a:t>
              </a:r>
            </a:p>
          </p:txBody>
        </p:sp>
      </p:grpSp>
      <p:grpSp>
        <p:nvGrpSpPr>
          <p:cNvPr id="79" name="Gruppieren 78">
            <a:extLst>
              <a:ext uri="{FF2B5EF4-FFF2-40B4-BE49-F238E27FC236}">
                <a16:creationId xmlns:a16="http://schemas.microsoft.com/office/drawing/2014/main" id="{C12472BA-2455-03E1-FB5A-2214B84A349F}"/>
              </a:ext>
            </a:extLst>
          </p:cNvPr>
          <p:cNvGrpSpPr/>
          <p:nvPr/>
        </p:nvGrpSpPr>
        <p:grpSpPr>
          <a:xfrm>
            <a:off x="4697928" y="4068440"/>
            <a:ext cx="3373646" cy="811869"/>
            <a:chOff x="3656678" y="1446003"/>
            <a:chExt cx="3373646" cy="811869"/>
          </a:xfrm>
        </p:grpSpPr>
        <p:sp>
          <p:nvSpPr>
            <p:cNvPr id="80" name="Inhaltsplatzhalter 11">
              <a:extLst>
                <a:ext uri="{FF2B5EF4-FFF2-40B4-BE49-F238E27FC236}">
                  <a16:creationId xmlns:a16="http://schemas.microsoft.com/office/drawing/2014/main" id="{290C9E7F-EBF0-1ABA-9547-B62B04E73C3B}"/>
                </a:ext>
              </a:extLst>
            </p:cNvPr>
            <p:cNvSpPr txBox="1">
              <a:spLocks/>
            </p:cNvSpPr>
            <p:nvPr/>
          </p:nvSpPr>
          <p:spPr>
            <a:xfrm>
              <a:off x="4801924" y="1446003"/>
              <a:ext cx="2228400" cy="693259"/>
            </a:xfrm>
            <a:prstGeom prst="rect">
              <a:avLst/>
            </a:prstGeom>
          </p:spPr>
          <p:txBody>
            <a:bodyPr lIns="0" tIns="0" rIns="0" bIns="0" anchor="b"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solidFill>
                    <a:schemeClr val="bg1"/>
                  </a:solidFill>
                </a:rPr>
                <a:t>Fibre rollout </a:t>
              </a:r>
            </a:p>
            <a:p>
              <a:r>
                <a:rPr lang="en-GB" noProof="0">
                  <a:solidFill>
                    <a:schemeClr val="bg1"/>
                  </a:solidFill>
                </a:rPr>
                <a:t>in detail</a:t>
              </a:r>
            </a:p>
          </p:txBody>
        </p:sp>
        <p:sp>
          <p:nvSpPr>
            <p:cNvPr id="81" name="Inhaltsplatzhalter 11">
              <a:extLst>
                <a:ext uri="{FF2B5EF4-FFF2-40B4-BE49-F238E27FC236}">
                  <a16:creationId xmlns:a16="http://schemas.microsoft.com/office/drawing/2014/main" id="{50EB4210-4E70-40E1-12A8-93A906B17ECF}"/>
                </a:ext>
              </a:extLst>
            </p:cNvPr>
            <p:cNvSpPr txBox="1">
              <a:spLocks/>
            </p:cNvSpPr>
            <p:nvPr/>
          </p:nvSpPr>
          <p:spPr>
            <a:xfrm>
              <a:off x="3656678" y="1481691"/>
              <a:ext cx="927606" cy="776181"/>
            </a:xfrm>
            <a:prstGeom prst="rect">
              <a:avLst/>
            </a:prstGeom>
          </p:spPr>
          <p:txBody>
            <a:bodyPr lIns="0" tIns="0" rIns="0" bIns="0" anchor="b" anchorCtr="0"/>
            <a:lstStyle>
              <a:lvl1pPr marL="0" indent="0" algn="r" defTabSz="914400" rtl="0" eaLnBrk="1" latinLnBrk="0" hangingPunct="1">
                <a:lnSpc>
                  <a:spcPct val="100000"/>
                </a:lnSpc>
                <a:spcBef>
                  <a:spcPts val="0"/>
                </a:spcBef>
                <a:buFontTx/>
                <a:buNone/>
                <a:defRPr sz="5000" b="0"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t>4</a:t>
              </a:r>
            </a:p>
          </p:txBody>
        </p:sp>
      </p:grpSp>
      <p:grpSp>
        <p:nvGrpSpPr>
          <p:cNvPr id="85" name="Gruppieren 84">
            <a:extLst>
              <a:ext uri="{FF2B5EF4-FFF2-40B4-BE49-F238E27FC236}">
                <a16:creationId xmlns:a16="http://schemas.microsoft.com/office/drawing/2014/main" id="{7C641903-1DBC-AD54-603A-152799506172}"/>
              </a:ext>
            </a:extLst>
          </p:cNvPr>
          <p:cNvGrpSpPr/>
          <p:nvPr/>
        </p:nvGrpSpPr>
        <p:grpSpPr>
          <a:xfrm>
            <a:off x="7795670" y="1461939"/>
            <a:ext cx="3372315" cy="811869"/>
            <a:chOff x="3656678" y="1446003"/>
            <a:chExt cx="3372315" cy="811869"/>
          </a:xfrm>
        </p:grpSpPr>
        <p:sp>
          <p:nvSpPr>
            <p:cNvPr id="96" name="Inhaltsplatzhalter 11">
              <a:extLst>
                <a:ext uri="{FF2B5EF4-FFF2-40B4-BE49-F238E27FC236}">
                  <a16:creationId xmlns:a16="http://schemas.microsoft.com/office/drawing/2014/main" id="{8D6355D1-54EA-198C-04EB-A2C549D2C446}"/>
                </a:ext>
              </a:extLst>
            </p:cNvPr>
            <p:cNvSpPr txBox="1">
              <a:spLocks/>
            </p:cNvSpPr>
            <p:nvPr/>
          </p:nvSpPr>
          <p:spPr>
            <a:xfrm>
              <a:off x="4801924" y="1446003"/>
              <a:ext cx="2227069" cy="693259"/>
            </a:xfrm>
            <a:prstGeom prst="rect">
              <a:avLst/>
            </a:prstGeom>
          </p:spPr>
          <p:txBody>
            <a:bodyPr lIns="0" tIns="0" rIns="0" bIns="0" anchor="b"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a:solidFill>
                    <a:schemeClr val="bg1"/>
                  </a:solidFill>
                </a:rPr>
                <a:t>Data centres</a:t>
              </a:r>
              <a:endParaRPr lang="en-GB" noProof="0">
                <a:solidFill>
                  <a:schemeClr val="bg1"/>
                </a:solidFill>
              </a:endParaRPr>
            </a:p>
          </p:txBody>
        </p:sp>
        <p:sp>
          <p:nvSpPr>
            <p:cNvPr id="97" name="Inhaltsplatzhalter 11">
              <a:extLst>
                <a:ext uri="{FF2B5EF4-FFF2-40B4-BE49-F238E27FC236}">
                  <a16:creationId xmlns:a16="http://schemas.microsoft.com/office/drawing/2014/main" id="{66522293-129C-8A63-5B5A-DCBEBF296EC4}"/>
                </a:ext>
              </a:extLst>
            </p:cNvPr>
            <p:cNvSpPr txBox="1">
              <a:spLocks/>
            </p:cNvSpPr>
            <p:nvPr/>
          </p:nvSpPr>
          <p:spPr>
            <a:xfrm>
              <a:off x="3656678" y="1481691"/>
              <a:ext cx="927606" cy="776181"/>
            </a:xfrm>
            <a:prstGeom prst="rect">
              <a:avLst/>
            </a:prstGeom>
          </p:spPr>
          <p:txBody>
            <a:bodyPr lIns="0" tIns="0" rIns="0" bIns="0" anchor="b" anchorCtr="0"/>
            <a:lstStyle>
              <a:lvl1pPr marL="0" indent="0" algn="r" defTabSz="914400" rtl="0" eaLnBrk="1" latinLnBrk="0" hangingPunct="1">
                <a:lnSpc>
                  <a:spcPct val="100000"/>
                </a:lnSpc>
                <a:spcBef>
                  <a:spcPts val="0"/>
                </a:spcBef>
                <a:buFontTx/>
                <a:buNone/>
                <a:defRPr sz="5000" b="0"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t>5</a:t>
              </a:r>
            </a:p>
          </p:txBody>
        </p:sp>
      </p:grpSp>
      <p:cxnSp>
        <p:nvCxnSpPr>
          <p:cNvPr id="86" name="Gerader Verbinder 85">
            <a:extLst>
              <a:ext uri="{FF2B5EF4-FFF2-40B4-BE49-F238E27FC236}">
                <a16:creationId xmlns:a16="http://schemas.microsoft.com/office/drawing/2014/main" id="{616A3445-82A5-85F2-25A9-2F20B255CFC7}"/>
              </a:ext>
            </a:extLst>
          </p:cNvPr>
          <p:cNvCxnSpPr>
            <a:cxnSpLocks/>
          </p:cNvCxnSpPr>
          <p:nvPr/>
        </p:nvCxnSpPr>
        <p:spPr>
          <a:xfrm>
            <a:off x="8806205" y="1665779"/>
            <a:ext cx="0" cy="5462078"/>
          </a:xfrm>
          <a:prstGeom prst="line">
            <a:avLst/>
          </a:prstGeom>
          <a:ln w="6350"/>
        </p:spPr>
        <p:style>
          <a:lnRef idx="2">
            <a:schemeClr val="accent1"/>
          </a:lnRef>
          <a:fillRef idx="0">
            <a:schemeClr val="accent1"/>
          </a:fillRef>
          <a:effectRef idx="1">
            <a:schemeClr val="accent1"/>
          </a:effectRef>
          <a:fontRef idx="minor">
            <a:schemeClr val="tx1"/>
          </a:fontRef>
        </p:style>
      </p:cxnSp>
      <p:grpSp>
        <p:nvGrpSpPr>
          <p:cNvPr id="87" name="Gruppieren 86">
            <a:extLst>
              <a:ext uri="{FF2B5EF4-FFF2-40B4-BE49-F238E27FC236}">
                <a16:creationId xmlns:a16="http://schemas.microsoft.com/office/drawing/2014/main" id="{949BD39A-6195-4B81-9B8B-0770B4486FED}"/>
              </a:ext>
            </a:extLst>
          </p:cNvPr>
          <p:cNvGrpSpPr/>
          <p:nvPr/>
        </p:nvGrpSpPr>
        <p:grpSpPr>
          <a:xfrm>
            <a:off x="7795670" y="2330529"/>
            <a:ext cx="3372315" cy="811869"/>
            <a:chOff x="3656678" y="1446003"/>
            <a:chExt cx="3372315" cy="811869"/>
          </a:xfrm>
        </p:grpSpPr>
        <p:sp>
          <p:nvSpPr>
            <p:cNvPr id="94" name="Inhaltsplatzhalter 11">
              <a:extLst>
                <a:ext uri="{FF2B5EF4-FFF2-40B4-BE49-F238E27FC236}">
                  <a16:creationId xmlns:a16="http://schemas.microsoft.com/office/drawing/2014/main" id="{785D2E4A-E65D-C4C5-CF2C-7FDCE633DEFA}"/>
                </a:ext>
              </a:extLst>
            </p:cNvPr>
            <p:cNvSpPr txBox="1">
              <a:spLocks/>
            </p:cNvSpPr>
            <p:nvPr/>
          </p:nvSpPr>
          <p:spPr>
            <a:xfrm>
              <a:off x="4801924" y="1446003"/>
              <a:ext cx="2227069" cy="693259"/>
            </a:xfrm>
            <a:prstGeom prst="rect">
              <a:avLst/>
            </a:prstGeom>
          </p:spPr>
          <p:txBody>
            <a:bodyPr lIns="0" tIns="0" rIns="0" bIns="0" anchor="b"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US">
                  <a:solidFill>
                    <a:schemeClr val="bg1"/>
                  </a:solidFill>
                </a:rPr>
                <a:t>General data on the telecommunications market</a:t>
              </a:r>
              <a:endParaRPr lang="en-GB" noProof="0">
                <a:solidFill>
                  <a:schemeClr val="bg1"/>
                </a:solidFill>
              </a:endParaRPr>
            </a:p>
          </p:txBody>
        </p:sp>
        <p:sp>
          <p:nvSpPr>
            <p:cNvPr id="95" name="Inhaltsplatzhalter 11">
              <a:extLst>
                <a:ext uri="{FF2B5EF4-FFF2-40B4-BE49-F238E27FC236}">
                  <a16:creationId xmlns:a16="http://schemas.microsoft.com/office/drawing/2014/main" id="{BE5FD9FE-D4A8-00B1-69B6-76ADE120B90A}"/>
                </a:ext>
              </a:extLst>
            </p:cNvPr>
            <p:cNvSpPr txBox="1">
              <a:spLocks/>
            </p:cNvSpPr>
            <p:nvPr/>
          </p:nvSpPr>
          <p:spPr>
            <a:xfrm>
              <a:off x="3656678" y="1481691"/>
              <a:ext cx="927606" cy="776181"/>
            </a:xfrm>
            <a:prstGeom prst="rect">
              <a:avLst/>
            </a:prstGeom>
          </p:spPr>
          <p:txBody>
            <a:bodyPr lIns="0" tIns="0" rIns="0" bIns="0" anchor="b" anchorCtr="0"/>
            <a:lstStyle>
              <a:lvl1pPr marL="0" indent="0" algn="r" defTabSz="914400" rtl="0" eaLnBrk="1" latinLnBrk="0" hangingPunct="1">
                <a:lnSpc>
                  <a:spcPct val="100000"/>
                </a:lnSpc>
                <a:spcBef>
                  <a:spcPts val="0"/>
                </a:spcBef>
                <a:buFontTx/>
                <a:buNone/>
                <a:defRPr sz="5000" b="0"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t>6</a:t>
              </a:r>
            </a:p>
          </p:txBody>
        </p:sp>
      </p:grpSp>
      <p:grpSp>
        <p:nvGrpSpPr>
          <p:cNvPr id="88" name="Gruppieren 87">
            <a:extLst>
              <a:ext uri="{FF2B5EF4-FFF2-40B4-BE49-F238E27FC236}">
                <a16:creationId xmlns:a16="http://schemas.microsoft.com/office/drawing/2014/main" id="{7E9645ED-5174-070A-DC94-48238A85AAF0}"/>
              </a:ext>
            </a:extLst>
          </p:cNvPr>
          <p:cNvGrpSpPr/>
          <p:nvPr/>
        </p:nvGrpSpPr>
        <p:grpSpPr>
          <a:xfrm>
            <a:off x="7795670" y="3199119"/>
            <a:ext cx="3372315" cy="811869"/>
            <a:chOff x="3656678" y="1446003"/>
            <a:chExt cx="3372315" cy="811869"/>
          </a:xfrm>
        </p:grpSpPr>
        <p:sp>
          <p:nvSpPr>
            <p:cNvPr id="92" name="Inhaltsplatzhalter 11">
              <a:extLst>
                <a:ext uri="{FF2B5EF4-FFF2-40B4-BE49-F238E27FC236}">
                  <a16:creationId xmlns:a16="http://schemas.microsoft.com/office/drawing/2014/main" id="{9FD3F08A-2BD4-0BC3-8A4F-81DD21796326}"/>
                </a:ext>
              </a:extLst>
            </p:cNvPr>
            <p:cNvSpPr txBox="1">
              <a:spLocks/>
            </p:cNvSpPr>
            <p:nvPr/>
          </p:nvSpPr>
          <p:spPr>
            <a:xfrm>
              <a:off x="4801924" y="1446003"/>
              <a:ext cx="2227069" cy="693259"/>
            </a:xfrm>
            <a:prstGeom prst="rect">
              <a:avLst/>
            </a:prstGeom>
          </p:spPr>
          <p:txBody>
            <a:bodyPr lIns="0" tIns="0" rIns="0" bIns="0" anchor="b"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a:solidFill>
                    <a:schemeClr val="bg1"/>
                  </a:solidFill>
                </a:rPr>
                <a:t>Methodology</a:t>
              </a:r>
              <a:endParaRPr lang="en-GB" noProof="0">
                <a:solidFill>
                  <a:schemeClr val="bg1"/>
                </a:solidFill>
              </a:endParaRPr>
            </a:p>
          </p:txBody>
        </p:sp>
        <p:sp>
          <p:nvSpPr>
            <p:cNvPr id="93" name="Inhaltsplatzhalter 11">
              <a:extLst>
                <a:ext uri="{FF2B5EF4-FFF2-40B4-BE49-F238E27FC236}">
                  <a16:creationId xmlns:a16="http://schemas.microsoft.com/office/drawing/2014/main" id="{83B30EE9-20C9-2770-E2FD-88CC92ED9AE1}"/>
                </a:ext>
              </a:extLst>
            </p:cNvPr>
            <p:cNvSpPr txBox="1">
              <a:spLocks/>
            </p:cNvSpPr>
            <p:nvPr/>
          </p:nvSpPr>
          <p:spPr>
            <a:xfrm>
              <a:off x="3656678" y="1481691"/>
              <a:ext cx="927606" cy="776181"/>
            </a:xfrm>
            <a:prstGeom prst="rect">
              <a:avLst/>
            </a:prstGeom>
          </p:spPr>
          <p:txBody>
            <a:bodyPr lIns="0" tIns="0" rIns="0" bIns="0" anchor="b" anchorCtr="0"/>
            <a:lstStyle>
              <a:lvl1pPr marL="0" indent="0" algn="r" defTabSz="914400" rtl="0" eaLnBrk="1" latinLnBrk="0" hangingPunct="1">
                <a:lnSpc>
                  <a:spcPct val="100000"/>
                </a:lnSpc>
                <a:spcBef>
                  <a:spcPts val="0"/>
                </a:spcBef>
                <a:buFontTx/>
                <a:buNone/>
                <a:defRPr sz="5000" b="0"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t>7</a:t>
              </a:r>
            </a:p>
          </p:txBody>
        </p:sp>
      </p:grpSp>
      <p:sp>
        <p:nvSpPr>
          <p:cNvPr id="90" name="Inhaltsplatzhalter 11">
            <a:extLst>
              <a:ext uri="{FF2B5EF4-FFF2-40B4-BE49-F238E27FC236}">
                <a16:creationId xmlns:a16="http://schemas.microsoft.com/office/drawing/2014/main" id="{F4522C06-1D5A-9089-DFDA-BB9E64E77F63}"/>
              </a:ext>
            </a:extLst>
          </p:cNvPr>
          <p:cNvSpPr txBox="1">
            <a:spLocks/>
          </p:cNvSpPr>
          <p:nvPr/>
        </p:nvSpPr>
        <p:spPr>
          <a:xfrm>
            <a:off x="8940916" y="4067710"/>
            <a:ext cx="2227065" cy="693259"/>
          </a:xfrm>
          <a:prstGeom prst="rect">
            <a:avLst/>
          </a:prstGeom>
        </p:spPr>
        <p:txBody>
          <a:bodyPr lIns="0" tIns="0" rIns="0" bIns="0" anchor="b"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endParaRPr lang="en-GB" noProof="0">
              <a:solidFill>
                <a:schemeClr val="bg1"/>
              </a:solidFill>
            </a:endParaRPr>
          </a:p>
        </p:txBody>
      </p:sp>
    </p:spTree>
    <p:extLst>
      <p:ext uri="{BB962C8B-B14F-4D97-AF65-F5344CB8AC3E}">
        <p14:creationId xmlns:p14="http://schemas.microsoft.com/office/powerpoint/2010/main" val="2406541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6" name="Bildplatzhalter 15">
            <a:extLst>
              <a:ext uri="{FF2B5EF4-FFF2-40B4-BE49-F238E27FC236}">
                <a16:creationId xmlns:a16="http://schemas.microsoft.com/office/drawing/2014/main" id="{FC4D78BF-6A5C-76EE-EE13-1265C1B8594F}"/>
              </a:ext>
            </a:extLst>
          </p:cNvPr>
          <p:cNvPicPr>
            <a:picLocks noGrp="1" noChangeAspect="1"/>
          </p:cNvPicPr>
          <p:nvPr>
            <p:ph type="pic" sz="quarter" idx="13"/>
          </p:nvPr>
        </p:nvPicPr>
        <p:blipFill>
          <a:blip r:embed="rId4">
            <a:alphaModFix amt="55000"/>
            <a:extLst>
              <a:ext uri="{28A0092B-C50C-407E-A947-70E740481C1C}">
                <a14:useLocalDpi xmlns:a14="http://schemas.microsoft.com/office/drawing/2010/main" val="0"/>
              </a:ext>
            </a:extLst>
          </a:blip>
          <a:srcRect t="16" b="16"/>
          <a:stretch/>
        </p:blipFill>
        <p:spPr>
          <a:xfrm flipV="1">
            <a:off x="0" y="-252000"/>
            <a:ext cx="12192000" cy="7110000"/>
          </a:xfrm>
        </p:spPr>
      </p:pic>
      <p:sp>
        <p:nvSpPr>
          <p:cNvPr id="3" name="Fußzeilenplatzhalter 2">
            <a:extLst>
              <a:ext uri="{FF2B5EF4-FFF2-40B4-BE49-F238E27FC236}">
                <a16:creationId xmlns:a16="http://schemas.microsoft.com/office/drawing/2014/main" id="{D0A99FC7-A8D9-E5C5-FD10-68E49583EF53}"/>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FA7C86C9-C942-6B1E-FEAB-B355F3F651E2}"/>
              </a:ext>
            </a:extLst>
          </p:cNvPr>
          <p:cNvSpPr>
            <a:spLocks noGrp="1"/>
          </p:cNvSpPr>
          <p:nvPr>
            <p:ph type="sldNum" sz="quarter" idx="11"/>
          </p:nvPr>
        </p:nvSpPr>
        <p:spPr/>
        <p:txBody>
          <a:bodyPr/>
          <a:lstStyle/>
          <a:p>
            <a:fld id="{7A75A898-F2F4-40F3-B700-6EAF5C28D57E}" type="slidenum">
              <a:rPr lang="en-GB" noProof="0" smtClean="0"/>
              <a:pPr/>
              <a:t>3</a:t>
            </a:fld>
            <a:endParaRPr lang="en-GB" noProof="0"/>
          </a:p>
        </p:txBody>
      </p:sp>
      <p:sp>
        <p:nvSpPr>
          <p:cNvPr id="22" name="Titel 21">
            <a:extLst>
              <a:ext uri="{FF2B5EF4-FFF2-40B4-BE49-F238E27FC236}">
                <a16:creationId xmlns:a16="http://schemas.microsoft.com/office/drawing/2014/main" id="{5821C9F7-370F-7773-E1DE-260EB5E04402}"/>
              </a:ext>
            </a:extLst>
          </p:cNvPr>
          <p:cNvSpPr>
            <a:spLocks noGrp="1"/>
          </p:cNvSpPr>
          <p:nvPr>
            <p:ph type="title"/>
          </p:nvPr>
        </p:nvSpPr>
        <p:spPr/>
        <p:txBody>
          <a:bodyPr/>
          <a:lstStyle/>
          <a:p>
            <a:r>
              <a:rPr lang="en-GB" noProof="0"/>
              <a:t>Management </a:t>
            </a:r>
            <a:br>
              <a:rPr lang="en-GB" noProof="0"/>
            </a:br>
            <a:r>
              <a:rPr lang="en-GB"/>
              <a:t>S</a:t>
            </a:r>
            <a:r>
              <a:rPr lang="en-GB" noProof="0" err="1"/>
              <a:t>ummary</a:t>
            </a:r>
            <a:endParaRPr lang="en-GB" noProof="0"/>
          </a:p>
        </p:txBody>
      </p:sp>
      <p:sp>
        <p:nvSpPr>
          <p:cNvPr id="23" name="Textplatzhalter 22">
            <a:extLst>
              <a:ext uri="{FF2B5EF4-FFF2-40B4-BE49-F238E27FC236}">
                <a16:creationId xmlns:a16="http://schemas.microsoft.com/office/drawing/2014/main" id="{CA967BC1-4247-87A8-D2B4-2D3E855D60BB}"/>
              </a:ext>
            </a:extLst>
          </p:cNvPr>
          <p:cNvSpPr>
            <a:spLocks noGrp="1"/>
          </p:cNvSpPr>
          <p:nvPr>
            <p:ph type="body" sz="quarter" idx="12"/>
          </p:nvPr>
        </p:nvSpPr>
        <p:spPr/>
        <p:txBody>
          <a:bodyPr/>
          <a:lstStyle/>
          <a:p>
            <a:r>
              <a:rPr lang="en-GB" noProof="0"/>
              <a:t>1</a:t>
            </a:r>
          </a:p>
        </p:txBody>
      </p:sp>
    </p:spTree>
    <p:extLst>
      <p:ext uri="{BB962C8B-B14F-4D97-AF65-F5344CB8AC3E}">
        <p14:creationId xmlns:p14="http://schemas.microsoft.com/office/powerpoint/2010/main" val="2227383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 name="Rechteck 19">
            <a:extLst>
              <a:ext uri="{FF2B5EF4-FFF2-40B4-BE49-F238E27FC236}">
                <a16:creationId xmlns:a16="http://schemas.microsoft.com/office/drawing/2014/main" id="{06EFB153-5C1E-0D8F-E584-9E7BE99BD437}"/>
              </a:ext>
            </a:extLst>
          </p:cNvPr>
          <p:cNvSpPr>
            <a:spLocks noGrp="1" noRot="1" noMove="1" noResize="1" noEditPoints="1" noAdjustHandles="1" noChangeArrowheads="1" noChangeShapeType="1"/>
          </p:cNvSpPr>
          <p:nvPr/>
        </p:nvSpPr>
        <p:spPr>
          <a:xfrm>
            <a:off x="10359957" y="3429000"/>
            <a:ext cx="2242226" cy="29194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Rechteck 17">
            <a:extLst>
              <a:ext uri="{FF2B5EF4-FFF2-40B4-BE49-F238E27FC236}">
                <a16:creationId xmlns:a16="http://schemas.microsoft.com/office/drawing/2014/main" id="{B60D8330-50CD-642B-D8B4-58C48054B071}"/>
              </a:ext>
            </a:extLst>
          </p:cNvPr>
          <p:cNvSpPr>
            <a:spLocks noGrp="1" noRot="1" noMove="1" noResize="1" noEditPoints="1" noAdjustHandles="1" noChangeArrowheads="1" noChangeShapeType="1"/>
          </p:cNvSpPr>
          <p:nvPr/>
        </p:nvSpPr>
        <p:spPr>
          <a:xfrm>
            <a:off x="10359957" y="3429000"/>
            <a:ext cx="2242226" cy="2919413"/>
          </a:xfrm>
          <a:prstGeom prst="rect">
            <a:avLst/>
          </a:prstGeom>
          <a:solidFill>
            <a:srgbClr val="DCEB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Textfeld 21">
            <a:extLst>
              <a:ext uri="{FF2B5EF4-FFF2-40B4-BE49-F238E27FC236}">
                <a16:creationId xmlns:a16="http://schemas.microsoft.com/office/drawing/2014/main" id="{01C370EF-F45B-30ED-D285-56A12CB98A29}"/>
              </a:ext>
            </a:extLst>
          </p:cNvPr>
          <p:cNvSpPr txBox="1">
            <a:spLocks noGrp="1" noRot="1" noMove="1" noResize="1" noEditPoints="1" noAdjustHandles="1" noChangeArrowheads="1" noChangeShapeType="1"/>
          </p:cNvSpPr>
          <p:nvPr/>
        </p:nvSpPr>
        <p:spPr>
          <a:xfrm>
            <a:off x="10489033" y="4467040"/>
            <a:ext cx="1702967" cy="2749920"/>
          </a:xfrm>
          <a:prstGeom prst="rect">
            <a:avLst/>
          </a:prstGeom>
          <a:noFill/>
        </p:spPr>
        <p:txBody>
          <a:bodyPr wrap="square" lIns="0" tIns="0" rIns="0" bIns="0">
            <a:spAutoFit/>
          </a:bodyPr>
          <a:lstStyle/>
          <a:p>
            <a:r>
              <a:rPr lang="en-GB" sz="18000" noProof="0">
                <a:solidFill>
                  <a:schemeClr val="bg1">
                    <a:alpha val="39000"/>
                  </a:schemeClr>
                </a:solidFill>
                <a:latin typeface="IBM Plex Sans ExtraLight" panose="020B0503050203000203" pitchFamily="34" charset="0"/>
              </a:rPr>
              <a:t>→</a:t>
            </a:r>
          </a:p>
        </p:txBody>
      </p:sp>
      <p:sp>
        <p:nvSpPr>
          <p:cNvPr id="10" name="Titel 9">
            <a:extLst>
              <a:ext uri="{FF2B5EF4-FFF2-40B4-BE49-F238E27FC236}">
                <a16:creationId xmlns:a16="http://schemas.microsoft.com/office/drawing/2014/main" id="{4A174E9E-8093-93BA-F474-5C07D9EF658C}"/>
              </a:ext>
            </a:extLst>
          </p:cNvPr>
          <p:cNvSpPr>
            <a:spLocks noGrp="1"/>
          </p:cNvSpPr>
          <p:nvPr>
            <p:ph type="title"/>
          </p:nvPr>
        </p:nvSpPr>
        <p:spPr/>
        <p:txBody>
          <a:bodyPr/>
          <a:lstStyle/>
          <a:p>
            <a:r>
              <a:rPr lang="en-US" err="1"/>
              <a:t>Fibre</a:t>
            </a:r>
            <a:r>
              <a:rPr lang="en-US"/>
              <a:t> rollout is progressing despite a weak investment climate.</a:t>
            </a:r>
            <a:endParaRPr lang="en-GB" noProof="0"/>
          </a:p>
        </p:txBody>
      </p:sp>
      <p:sp>
        <p:nvSpPr>
          <p:cNvPr id="12" name="Textplatzhalter 11">
            <a:extLst>
              <a:ext uri="{FF2B5EF4-FFF2-40B4-BE49-F238E27FC236}">
                <a16:creationId xmlns:a16="http://schemas.microsoft.com/office/drawing/2014/main" id="{6588EA67-D29F-4F30-DCEA-CF80C8A43F57}"/>
              </a:ext>
            </a:extLst>
          </p:cNvPr>
          <p:cNvSpPr>
            <a:spLocks noGrp="1"/>
          </p:cNvSpPr>
          <p:nvPr>
            <p:ph type="body" sz="quarter" idx="15"/>
          </p:nvPr>
        </p:nvSpPr>
        <p:spPr/>
        <p:txBody>
          <a:bodyPr/>
          <a:lstStyle/>
          <a:p>
            <a:r>
              <a:rPr lang="en-GB" noProof="0"/>
              <a:t>Management summary</a:t>
            </a:r>
          </a:p>
          <a:p>
            <a:endParaRPr lang="en-GB" noProof="0"/>
          </a:p>
        </p:txBody>
      </p:sp>
      <p:sp>
        <p:nvSpPr>
          <p:cNvPr id="23" name="Textplatzhalter 22">
            <a:extLst>
              <a:ext uri="{FF2B5EF4-FFF2-40B4-BE49-F238E27FC236}">
                <a16:creationId xmlns:a16="http://schemas.microsoft.com/office/drawing/2014/main" id="{0EA4FE23-C010-9513-FB11-C547769C6A2C}"/>
              </a:ext>
            </a:extLst>
          </p:cNvPr>
          <p:cNvSpPr>
            <a:spLocks noGrp="1"/>
          </p:cNvSpPr>
          <p:nvPr>
            <p:ph type="body" sz="quarter" idx="14"/>
          </p:nvPr>
        </p:nvSpPr>
        <p:spPr/>
        <p:txBody>
          <a:bodyPr/>
          <a:lstStyle/>
          <a:p>
            <a:endParaRPr lang="en-GB" noProof="0"/>
          </a:p>
        </p:txBody>
      </p:sp>
      <p:pic>
        <p:nvPicPr>
          <p:cNvPr id="15" name="Inhaltsplatzhalter 19">
            <a:extLst>
              <a:ext uri="{FF2B5EF4-FFF2-40B4-BE49-F238E27FC236}">
                <a16:creationId xmlns:a16="http://schemas.microsoft.com/office/drawing/2014/main" id="{426C45F0-72EF-2917-2757-167A8EAD75E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605127" y="1750374"/>
            <a:ext cx="4674584" cy="4674584"/>
          </a:xfrm>
          <a:prstGeom prst="rect">
            <a:avLst/>
          </a:prstGeom>
        </p:spPr>
      </p:pic>
      <p:sp>
        <p:nvSpPr>
          <p:cNvPr id="4" name="Inhaltsplatzhalter 12">
            <a:extLst>
              <a:ext uri="{FF2B5EF4-FFF2-40B4-BE49-F238E27FC236}">
                <a16:creationId xmlns:a16="http://schemas.microsoft.com/office/drawing/2014/main" id="{A4D4A0AD-6794-7ADB-81A8-3FCDCD0502B1}"/>
              </a:ext>
            </a:extLst>
          </p:cNvPr>
          <p:cNvSpPr txBox="1">
            <a:spLocks/>
          </p:cNvSpPr>
          <p:nvPr/>
        </p:nvSpPr>
        <p:spPr>
          <a:xfrm>
            <a:off x="592908" y="2115080"/>
            <a:ext cx="2693512" cy="768410"/>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ts val="1620"/>
              </a:lnSpc>
              <a:spcBef>
                <a:spcPts val="0"/>
              </a:spcBef>
            </a:pPr>
            <a:r>
              <a:rPr lang="en-US"/>
              <a:t>The current </a:t>
            </a:r>
            <a:r>
              <a:rPr lang="en-US" b="1"/>
              <a:t>business situation </a:t>
            </a:r>
            <a:r>
              <a:rPr lang="en-US"/>
              <a:t>is assessed as </a:t>
            </a:r>
            <a:r>
              <a:rPr lang="en-US" b="1"/>
              <a:t>broadly positive</a:t>
            </a:r>
            <a:r>
              <a:rPr lang="en-US"/>
              <a:t>, whereas </a:t>
            </a:r>
            <a:r>
              <a:rPr lang="en-US" b="1"/>
              <a:t>investment conditions are not.</a:t>
            </a:r>
            <a:endParaRPr lang="en-GB" b="1" noProof="0"/>
          </a:p>
          <a:p>
            <a:pPr>
              <a:lnSpc>
                <a:spcPts val="1620"/>
              </a:lnSpc>
              <a:spcBef>
                <a:spcPts val="0"/>
              </a:spcBef>
            </a:pPr>
            <a:r>
              <a:rPr lang="en-GB" sz="700" noProof="0">
                <a:solidFill>
                  <a:schemeClr val="accent1"/>
                </a:solidFill>
              </a:rPr>
              <a:t>→ Chapter 2</a:t>
            </a:r>
          </a:p>
        </p:txBody>
      </p:sp>
      <p:sp>
        <p:nvSpPr>
          <p:cNvPr id="5" name="Inhaltsplatzhalter 12">
            <a:extLst>
              <a:ext uri="{FF2B5EF4-FFF2-40B4-BE49-F238E27FC236}">
                <a16:creationId xmlns:a16="http://schemas.microsoft.com/office/drawing/2014/main" id="{EA81EC29-5BDA-1F98-E136-4B7A90C09F83}"/>
              </a:ext>
            </a:extLst>
          </p:cNvPr>
          <p:cNvSpPr txBox="1">
            <a:spLocks/>
          </p:cNvSpPr>
          <p:nvPr/>
        </p:nvSpPr>
        <p:spPr>
          <a:xfrm>
            <a:off x="6640500" y="4258723"/>
            <a:ext cx="2155838" cy="1583763"/>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ts val="1620"/>
              </a:lnSpc>
            </a:pPr>
            <a:r>
              <a:rPr lang="en-GB" noProof="0"/>
              <a:t>For</a:t>
            </a:r>
            <a:r>
              <a:rPr lang="en-GB" b="1" noProof="0"/>
              <a:t> </a:t>
            </a:r>
            <a:r>
              <a:rPr lang="en-GB" sz="3400" b="1" noProof="0">
                <a:solidFill>
                  <a:schemeClr val="accent5"/>
                </a:solidFill>
              </a:rPr>
              <a:t>19.9 </a:t>
            </a:r>
            <a:br>
              <a:rPr lang="en-GB" sz="3400" b="1" noProof="0">
                <a:solidFill>
                  <a:schemeClr val="accent5"/>
                </a:solidFill>
              </a:rPr>
            </a:br>
            <a:br>
              <a:rPr lang="en-GB" sz="3400" b="1" noProof="0">
                <a:solidFill>
                  <a:schemeClr val="accent5"/>
                </a:solidFill>
              </a:rPr>
            </a:br>
            <a:r>
              <a:rPr lang="en-GB" sz="3400" b="1" noProof="0">
                <a:solidFill>
                  <a:schemeClr val="accent5"/>
                </a:solidFill>
              </a:rPr>
              <a:t>percent </a:t>
            </a:r>
          </a:p>
          <a:p>
            <a:pPr>
              <a:lnSpc>
                <a:spcPts val="1620"/>
              </a:lnSpc>
              <a:spcBef>
                <a:spcPts val="0"/>
              </a:spcBef>
            </a:pPr>
            <a:r>
              <a:rPr lang="en-GB"/>
              <a:t>of all</a:t>
            </a:r>
            <a:r>
              <a:rPr lang="en-GB" noProof="0"/>
              <a:t> </a:t>
            </a:r>
            <a:r>
              <a:rPr lang="en-GB" b="1"/>
              <a:t>h</a:t>
            </a:r>
            <a:r>
              <a:rPr lang="en-GB" b="1" noProof="0" err="1"/>
              <a:t>omes</a:t>
            </a:r>
            <a:r>
              <a:rPr lang="en-GB" b="1" noProof="0"/>
              <a:t> </a:t>
            </a:r>
            <a:r>
              <a:rPr lang="en-GB" b="1"/>
              <a:t>p</a:t>
            </a:r>
            <a:r>
              <a:rPr lang="en-GB" b="1" noProof="0"/>
              <a:t>assed </a:t>
            </a:r>
            <a:r>
              <a:rPr lang="en-GB" noProof="0"/>
              <a:t>in Germany, the</a:t>
            </a:r>
            <a:r>
              <a:rPr lang="en-GB" b="1" noProof="0"/>
              <a:t> transition to fibre </a:t>
            </a:r>
            <a:r>
              <a:rPr lang="en-GB" noProof="0"/>
              <a:t>could already begin today. </a:t>
            </a:r>
            <a:r>
              <a:rPr lang="en-GB" sz="700" noProof="0">
                <a:solidFill>
                  <a:schemeClr val="accent1"/>
                </a:solidFill>
              </a:rPr>
              <a:t>→ Chapter 4</a:t>
            </a:r>
            <a:endParaRPr lang="en-GB" sz="500" noProof="0">
              <a:solidFill>
                <a:schemeClr val="accent1"/>
              </a:solidFill>
            </a:endParaRPr>
          </a:p>
        </p:txBody>
      </p:sp>
      <p:sp>
        <p:nvSpPr>
          <p:cNvPr id="7" name="Inhaltsplatzhalter 12">
            <a:extLst>
              <a:ext uri="{FF2B5EF4-FFF2-40B4-BE49-F238E27FC236}">
                <a16:creationId xmlns:a16="http://schemas.microsoft.com/office/drawing/2014/main" id="{47D9A040-001A-2D9D-FD75-B5A6CB4CF888}"/>
              </a:ext>
            </a:extLst>
          </p:cNvPr>
          <p:cNvSpPr txBox="1">
            <a:spLocks/>
          </p:cNvSpPr>
          <p:nvPr/>
        </p:nvSpPr>
        <p:spPr>
          <a:xfrm>
            <a:off x="603526" y="3226273"/>
            <a:ext cx="2796616" cy="1177928"/>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ts val="1620"/>
              </a:lnSpc>
            </a:pPr>
            <a:r>
              <a:rPr lang="en-GB" b="1" noProof="0"/>
              <a:t>Fibre coverage</a:t>
            </a:r>
            <a:r>
              <a:rPr lang="en-GB" b="1"/>
              <a:t> </a:t>
            </a:r>
            <a:r>
              <a:rPr lang="en-GB"/>
              <a:t>rises by more than 9 percentage points to</a:t>
            </a:r>
            <a:br>
              <a:rPr lang="en-GB" noProof="0"/>
            </a:br>
            <a:br>
              <a:rPr lang="en-GB" noProof="0"/>
            </a:br>
            <a:r>
              <a:rPr lang="en-GB" sz="3400" b="1" noProof="0">
                <a:solidFill>
                  <a:schemeClr val="accent5"/>
                </a:solidFill>
              </a:rPr>
              <a:t>62 percent</a:t>
            </a:r>
            <a:r>
              <a:rPr lang="en-GB" sz="3400" b="1">
                <a:solidFill>
                  <a:schemeClr val="accent5"/>
                </a:solidFill>
              </a:rPr>
              <a:t>,</a:t>
            </a:r>
            <a:r>
              <a:rPr lang="en-GB" noProof="0"/>
              <a:t> </a:t>
            </a:r>
            <a:br>
              <a:rPr lang="en-GB" noProof="0"/>
            </a:br>
            <a:r>
              <a:rPr lang="en-GB" noProof="0"/>
              <a:t>equivalent to </a:t>
            </a:r>
            <a:r>
              <a:rPr lang="en-GB" b="1" noProof="0"/>
              <a:t>28.7 million </a:t>
            </a:r>
            <a:r>
              <a:rPr lang="en-GB" b="1"/>
              <a:t>h</a:t>
            </a:r>
            <a:r>
              <a:rPr lang="en-GB" b="1" noProof="0" err="1"/>
              <a:t>omes</a:t>
            </a:r>
            <a:r>
              <a:rPr lang="en-GB" b="1" noProof="0"/>
              <a:t> </a:t>
            </a:r>
            <a:r>
              <a:rPr lang="en-GB" b="1"/>
              <a:t>p</a:t>
            </a:r>
            <a:r>
              <a:rPr lang="en-GB" b="1" noProof="0"/>
              <a:t>assed. </a:t>
            </a:r>
            <a:r>
              <a:rPr lang="en-GB" sz="700" noProof="0">
                <a:solidFill>
                  <a:schemeClr val="accent1"/>
                </a:solidFill>
              </a:rPr>
              <a:t>→ Chapter 3</a:t>
            </a:r>
            <a:endParaRPr lang="en-GB" noProof="0"/>
          </a:p>
        </p:txBody>
      </p:sp>
      <p:sp>
        <p:nvSpPr>
          <p:cNvPr id="9" name="Inhaltsplatzhalter 12">
            <a:extLst>
              <a:ext uri="{FF2B5EF4-FFF2-40B4-BE49-F238E27FC236}">
                <a16:creationId xmlns:a16="http://schemas.microsoft.com/office/drawing/2014/main" id="{3D79BE47-6F51-02EA-19F1-160C876031A2}"/>
              </a:ext>
            </a:extLst>
          </p:cNvPr>
          <p:cNvSpPr txBox="1">
            <a:spLocks/>
          </p:cNvSpPr>
          <p:nvPr/>
        </p:nvSpPr>
        <p:spPr>
          <a:xfrm>
            <a:off x="603526" y="4867751"/>
            <a:ext cx="2650600" cy="1177928"/>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ts val="1620"/>
              </a:lnSpc>
            </a:pPr>
            <a:r>
              <a:rPr lang="en-GB" noProof="0"/>
              <a:t>Germany is catching up with the EU average in </a:t>
            </a:r>
            <a:r>
              <a:rPr lang="en-GB" b="1" noProof="0"/>
              <a:t>fibre coverage</a:t>
            </a:r>
            <a:r>
              <a:rPr lang="en-GB" noProof="0"/>
              <a:t>, but continues to </a:t>
            </a:r>
            <a:r>
              <a:rPr lang="en-GB" b="1" noProof="0"/>
              <a:t>lag behind </a:t>
            </a:r>
            <a:r>
              <a:rPr lang="en-GB" noProof="0"/>
              <a:t>many European countries. </a:t>
            </a:r>
            <a:r>
              <a:rPr lang="en-GB" sz="800" noProof="0">
                <a:solidFill>
                  <a:schemeClr val="accent1"/>
                </a:solidFill>
              </a:rPr>
              <a:t>→ Chapter 4</a:t>
            </a:r>
            <a:endParaRPr lang="en-GB" b="1" noProof="0"/>
          </a:p>
        </p:txBody>
      </p:sp>
      <p:sp>
        <p:nvSpPr>
          <p:cNvPr id="16" name="Inhaltsplatzhalter 12">
            <a:extLst>
              <a:ext uri="{FF2B5EF4-FFF2-40B4-BE49-F238E27FC236}">
                <a16:creationId xmlns:a16="http://schemas.microsoft.com/office/drawing/2014/main" id="{FEB829B8-A53F-3E0C-937A-41FF9432229D}"/>
              </a:ext>
            </a:extLst>
          </p:cNvPr>
          <p:cNvSpPr txBox="1">
            <a:spLocks/>
          </p:cNvSpPr>
          <p:nvPr/>
        </p:nvSpPr>
        <p:spPr>
          <a:xfrm>
            <a:off x="6640500" y="2115080"/>
            <a:ext cx="2161276" cy="1852887"/>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ts val="1620"/>
              </a:lnSpc>
            </a:pPr>
            <a:r>
              <a:rPr lang="en-GB" b="1" noProof="0"/>
              <a:t>Declining investment and rising material </a:t>
            </a:r>
            <a:r>
              <a:rPr lang="en-GB" noProof="0"/>
              <a:t>and</a:t>
            </a:r>
            <a:r>
              <a:rPr lang="en-GB" b="1" noProof="0"/>
              <a:t> financing costs </a:t>
            </a:r>
            <a:r>
              <a:rPr lang="en-GB" noProof="0"/>
              <a:t>are warning signs.</a:t>
            </a:r>
            <a:r>
              <a:rPr lang="en-GB" b="1" noProof="0"/>
              <a:t> </a:t>
            </a:r>
            <a:r>
              <a:rPr lang="en-GB"/>
              <a:t>This is also reflected in the negative assessment of the investment climate</a:t>
            </a:r>
            <a:br>
              <a:rPr lang="en-GB" noProof="0"/>
            </a:br>
            <a:r>
              <a:rPr lang="en-GB" noProof="0"/>
              <a:t>(-21 percentage points).</a:t>
            </a:r>
            <a:r>
              <a:rPr lang="en-GB" sz="700" noProof="0">
                <a:solidFill>
                  <a:schemeClr val="accent1"/>
                </a:solidFill>
              </a:rPr>
              <a:t> </a:t>
            </a:r>
            <a:br>
              <a:rPr lang="en-GB" sz="700" noProof="0">
                <a:solidFill>
                  <a:schemeClr val="accent1"/>
                </a:solidFill>
              </a:rPr>
            </a:br>
            <a:r>
              <a:rPr lang="en-GB" sz="700" noProof="0">
                <a:solidFill>
                  <a:schemeClr val="accent1"/>
                </a:solidFill>
              </a:rPr>
              <a:t>→ Chapter 4</a:t>
            </a:r>
            <a:endParaRPr lang="en-GB" sz="500" noProof="0">
              <a:solidFill>
                <a:schemeClr val="accent1"/>
              </a:solidFill>
            </a:endParaRPr>
          </a:p>
        </p:txBody>
      </p:sp>
      <p:sp>
        <p:nvSpPr>
          <p:cNvPr id="11" name="Fußzeilenplatzhalter 10">
            <a:extLst>
              <a:ext uri="{FF2B5EF4-FFF2-40B4-BE49-F238E27FC236}">
                <a16:creationId xmlns:a16="http://schemas.microsoft.com/office/drawing/2014/main" id="{ED9F2D4F-7664-17CF-97F8-906CEE9E8D6B}"/>
              </a:ext>
            </a:extLst>
          </p:cNvPr>
          <p:cNvSpPr>
            <a:spLocks noGrp="1"/>
          </p:cNvSpPr>
          <p:nvPr>
            <p:ph type="ftr" sz="quarter" idx="10"/>
          </p:nvPr>
        </p:nvSpPr>
        <p:spPr/>
        <p:txBody>
          <a:bodyPr/>
          <a:lstStyle/>
          <a:p>
            <a:r>
              <a:rPr lang="en-GB"/>
              <a:t>BREKO market analysis 2026</a:t>
            </a:r>
          </a:p>
        </p:txBody>
      </p:sp>
      <p:sp>
        <p:nvSpPr>
          <p:cNvPr id="13" name="Foliennummernplatzhalter 12">
            <a:extLst>
              <a:ext uri="{FF2B5EF4-FFF2-40B4-BE49-F238E27FC236}">
                <a16:creationId xmlns:a16="http://schemas.microsoft.com/office/drawing/2014/main" id="{F0278000-1C5E-C7CC-7829-23F6A69E0125}"/>
              </a:ext>
            </a:extLst>
          </p:cNvPr>
          <p:cNvSpPr>
            <a:spLocks noGrp="1"/>
          </p:cNvSpPr>
          <p:nvPr>
            <p:ph type="sldNum" sz="quarter" idx="11"/>
          </p:nvPr>
        </p:nvSpPr>
        <p:spPr/>
        <p:txBody>
          <a:bodyPr/>
          <a:lstStyle/>
          <a:p>
            <a:fld id="{7A75A898-F2F4-40F3-B700-6EAF5C28D57E}" type="slidenum">
              <a:rPr lang="en-GB" noProof="0" smtClean="0"/>
              <a:pPr/>
              <a:t>4</a:t>
            </a:fld>
            <a:endParaRPr lang="en-GB" noProof="0"/>
          </a:p>
        </p:txBody>
      </p:sp>
      <p:sp>
        <p:nvSpPr>
          <p:cNvPr id="26" name="Inhaltsplatzhalter 12">
            <a:extLst>
              <a:ext uri="{FF2B5EF4-FFF2-40B4-BE49-F238E27FC236}">
                <a16:creationId xmlns:a16="http://schemas.microsoft.com/office/drawing/2014/main" id="{7E39EEAF-FB4C-5C61-715E-570D3E5665BE}"/>
              </a:ext>
            </a:extLst>
          </p:cNvPr>
          <p:cNvSpPr>
            <a:spLocks noGrp="1"/>
          </p:cNvSpPr>
          <p:nvPr>
            <p:ph sz="quarter" idx="16"/>
          </p:nvPr>
        </p:nvSpPr>
        <p:spPr>
          <a:xfrm>
            <a:off x="9022970" y="2115080"/>
            <a:ext cx="2733443" cy="2336228"/>
          </a:xfrm>
        </p:spPr>
        <p:txBody>
          <a:bodyPr/>
          <a:lstStyle/>
          <a:p>
            <a:pPr>
              <a:lnSpc>
                <a:spcPts val="1620"/>
              </a:lnSpc>
            </a:pPr>
            <a:r>
              <a:rPr lang="en-GB" noProof="0"/>
              <a:t>In 2025, </a:t>
            </a:r>
            <a:r>
              <a:rPr lang="en-GB" b="1" noProof="0"/>
              <a:t>€15.3 billion </a:t>
            </a:r>
            <a:br>
              <a:rPr lang="en-GB" b="1" noProof="0"/>
            </a:br>
            <a:r>
              <a:rPr lang="en-GB" noProof="0"/>
              <a:t>was </a:t>
            </a:r>
            <a:r>
              <a:rPr lang="en-GB"/>
              <a:t>invested in broadband network infrastructure</a:t>
            </a:r>
            <a:r>
              <a:rPr lang="en-GB" noProof="0"/>
              <a:t>, </a:t>
            </a:r>
            <a:r>
              <a:rPr lang="en-GB"/>
              <a:t>of which</a:t>
            </a:r>
            <a:r>
              <a:rPr lang="en-GB" noProof="0"/>
              <a:t> </a:t>
            </a:r>
            <a:r>
              <a:rPr lang="en-GB" b="1" noProof="0"/>
              <a:t>€9.8 billion was invested by alternative operators.</a:t>
            </a:r>
            <a:r>
              <a:rPr lang="en-GB" noProof="0"/>
              <a:t> </a:t>
            </a:r>
          </a:p>
          <a:p>
            <a:pPr>
              <a:lnSpc>
                <a:spcPts val="1620"/>
              </a:lnSpc>
            </a:pPr>
            <a:r>
              <a:rPr lang="en-GB" b="1" noProof="0"/>
              <a:t>Alternative operators invest</a:t>
            </a:r>
            <a:br>
              <a:rPr lang="en-GB" b="1" noProof="0"/>
            </a:br>
            <a:br>
              <a:rPr lang="en-GB" b="1" noProof="0"/>
            </a:br>
            <a:r>
              <a:rPr lang="en-GB" sz="3400" b="1" noProof="0">
                <a:solidFill>
                  <a:schemeClr val="accent5"/>
                </a:solidFill>
              </a:rPr>
              <a:t>50 percent</a:t>
            </a:r>
            <a:r>
              <a:rPr lang="en-GB" noProof="0"/>
              <a:t> </a:t>
            </a:r>
            <a:br>
              <a:rPr lang="en-GB" noProof="0"/>
            </a:br>
            <a:r>
              <a:rPr lang="en-GB" b="1" noProof="0"/>
              <a:t>more </a:t>
            </a:r>
            <a:r>
              <a:rPr lang="en-GB" noProof="0"/>
              <a:t>relative to revenue than Deutsche Telekom (29.4 vs. 20.9%). </a:t>
            </a:r>
            <a:r>
              <a:rPr lang="en-GB" sz="800" noProof="0">
                <a:solidFill>
                  <a:schemeClr val="accent1"/>
                </a:solidFill>
              </a:rPr>
              <a:t> → Chapter 3</a:t>
            </a:r>
            <a:endParaRPr lang="en-GB" noProof="0"/>
          </a:p>
        </p:txBody>
      </p:sp>
      <p:sp>
        <p:nvSpPr>
          <p:cNvPr id="3" name="Inhaltsplatzhalter 12">
            <a:extLst>
              <a:ext uri="{FF2B5EF4-FFF2-40B4-BE49-F238E27FC236}">
                <a16:creationId xmlns:a16="http://schemas.microsoft.com/office/drawing/2014/main" id="{B9FA1574-588C-4148-704E-643D291F8D63}"/>
              </a:ext>
            </a:extLst>
          </p:cNvPr>
          <p:cNvSpPr txBox="1">
            <a:spLocks/>
          </p:cNvSpPr>
          <p:nvPr/>
        </p:nvSpPr>
        <p:spPr>
          <a:xfrm>
            <a:off x="9029219" y="4726920"/>
            <a:ext cx="2650600" cy="1177928"/>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ct val="100000"/>
              </a:lnSpc>
            </a:pPr>
            <a:r>
              <a:rPr lang="en-GB" b="1" noProof="0"/>
              <a:t>Active fibre connections </a:t>
            </a:r>
            <a:r>
              <a:rPr lang="en-GB" noProof="0"/>
              <a:t>are set out to </a:t>
            </a:r>
            <a:r>
              <a:rPr lang="en-GB" b="1" noProof="0"/>
              <a:t>outnumber DSL connections by 2030</a:t>
            </a:r>
            <a:r>
              <a:rPr lang="en-GB" noProof="0"/>
              <a:t>, if growth rates of the past </a:t>
            </a:r>
            <a:r>
              <a:rPr lang="en-GB"/>
              <a:t>five years are maintained</a:t>
            </a:r>
            <a:r>
              <a:rPr lang="en-GB" noProof="0"/>
              <a:t>. </a:t>
            </a:r>
            <a:r>
              <a:rPr lang="en-GB" sz="800" noProof="0">
                <a:solidFill>
                  <a:schemeClr val="accent1"/>
                </a:solidFill>
              </a:rPr>
              <a:t>→ Chapter 6</a:t>
            </a:r>
            <a:endParaRPr lang="en-GB" b="1" noProof="0"/>
          </a:p>
        </p:txBody>
      </p:sp>
    </p:spTree>
    <p:extLst>
      <p:ext uri="{BB962C8B-B14F-4D97-AF65-F5344CB8AC3E}">
        <p14:creationId xmlns:p14="http://schemas.microsoft.com/office/powerpoint/2010/main" val="4203598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2BA5EDB-574D-E9E8-8F08-5A010CD2A555}"/>
            </a:ext>
          </a:extLst>
        </p:cNvPr>
        <p:cNvGrpSpPr/>
        <p:nvPr/>
      </p:nvGrpSpPr>
      <p:grpSpPr>
        <a:xfrm>
          <a:off x="0" y="0"/>
          <a:ext cx="0" cy="0"/>
          <a:chOff x="0" y="0"/>
          <a:chExt cx="0" cy="0"/>
        </a:xfrm>
      </p:grpSpPr>
      <p:sp>
        <p:nvSpPr>
          <p:cNvPr id="10" name="Titel 9">
            <a:extLst>
              <a:ext uri="{FF2B5EF4-FFF2-40B4-BE49-F238E27FC236}">
                <a16:creationId xmlns:a16="http://schemas.microsoft.com/office/drawing/2014/main" id="{A8887B4E-E071-A92D-C70B-0DF77FADF3A8}"/>
              </a:ext>
            </a:extLst>
          </p:cNvPr>
          <p:cNvSpPr>
            <a:spLocks noGrp="1"/>
          </p:cNvSpPr>
          <p:nvPr>
            <p:ph type="title"/>
          </p:nvPr>
        </p:nvSpPr>
        <p:spPr/>
        <p:txBody>
          <a:bodyPr/>
          <a:lstStyle/>
          <a:p>
            <a:r>
              <a:rPr lang="en-US" err="1"/>
              <a:t>Fibre</a:t>
            </a:r>
            <a:r>
              <a:rPr lang="en-US"/>
              <a:t> rollout is progressing despite a weak investment climate.</a:t>
            </a:r>
            <a:endParaRPr lang="en-GB" noProof="0"/>
          </a:p>
        </p:txBody>
      </p:sp>
      <p:sp>
        <p:nvSpPr>
          <p:cNvPr id="12" name="Textplatzhalter 11">
            <a:extLst>
              <a:ext uri="{FF2B5EF4-FFF2-40B4-BE49-F238E27FC236}">
                <a16:creationId xmlns:a16="http://schemas.microsoft.com/office/drawing/2014/main" id="{B1D64FCF-EA91-A0AC-60E4-E20D6D488BE6}"/>
              </a:ext>
            </a:extLst>
          </p:cNvPr>
          <p:cNvSpPr>
            <a:spLocks noGrp="1"/>
          </p:cNvSpPr>
          <p:nvPr>
            <p:ph type="body" sz="quarter" idx="15"/>
          </p:nvPr>
        </p:nvSpPr>
        <p:spPr/>
        <p:txBody>
          <a:bodyPr/>
          <a:lstStyle/>
          <a:p>
            <a:r>
              <a:rPr lang="en-GB" noProof="0"/>
              <a:t>Management summary</a:t>
            </a:r>
          </a:p>
          <a:p>
            <a:endParaRPr lang="en-GB" noProof="0"/>
          </a:p>
        </p:txBody>
      </p:sp>
      <p:sp>
        <p:nvSpPr>
          <p:cNvPr id="19" name="Textplatzhalter 18">
            <a:extLst>
              <a:ext uri="{FF2B5EF4-FFF2-40B4-BE49-F238E27FC236}">
                <a16:creationId xmlns:a16="http://schemas.microsoft.com/office/drawing/2014/main" id="{074DA6F5-5CBD-8459-6EFD-74B37F996422}"/>
              </a:ext>
            </a:extLst>
          </p:cNvPr>
          <p:cNvSpPr>
            <a:spLocks noGrp="1"/>
          </p:cNvSpPr>
          <p:nvPr>
            <p:ph type="body" sz="quarter" idx="14"/>
          </p:nvPr>
        </p:nvSpPr>
        <p:spPr/>
        <p:txBody>
          <a:bodyPr/>
          <a:lstStyle/>
          <a:p>
            <a:endParaRPr lang="en-GB" noProof="0"/>
          </a:p>
        </p:txBody>
      </p:sp>
      <p:pic>
        <p:nvPicPr>
          <p:cNvPr id="15" name="Inhaltsplatzhalter 19">
            <a:extLst>
              <a:ext uri="{FF2B5EF4-FFF2-40B4-BE49-F238E27FC236}">
                <a16:creationId xmlns:a16="http://schemas.microsoft.com/office/drawing/2014/main" id="{DA8D1DC8-AE40-9085-CA16-B15A4309945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146248" y="1352546"/>
            <a:ext cx="4674584" cy="4674584"/>
          </a:xfrm>
          <a:prstGeom prst="rect">
            <a:avLst/>
          </a:prstGeom>
        </p:spPr>
      </p:pic>
      <p:sp>
        <p:nvSpPr>
          <p:cNvPr id="7" name="Inhaltsplatzhalter 12">
            <a:extLst>
              <a:ext uri="{FF2B5EF4-FFF2-40B4-BE49-F238E27FC236}">
                <a16:creationId xmlns:a16="http://schemas.microsoft.com/office/drawing/2014/main" id="{24F382A5-46B7-D19D-A838-70C93B7D2492}"/>
              </a:ext>
            </a:extLst>
          </p:cNvPr>
          <p:cNvSpPr txBox="1">
            <a:spLocks/>
          </p:cNvSpPr>
          <p:nvPr/>
        </p:nvSpPr>
        <p:spPr>
          <a:xfrm>
            <a:off x="3395663" y="2075886"/>
            <a:ext cx="2388726" cy="1406966"/>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ts val="1620"/>
              </a:lnSpc>
              <a:spcBef>
                <a:spcPts val="0"/>
              </a:spcBef>
            </a:pPr>
            <a:r>
              <a:rPr lang="en-US" sz="1400"/>
              <a:t>Alternative operators are driving </a:t>
            </a:r>
            <a:r>
              <a:rPr lang="en-US" sz="1400" err="1"/>
              <a:t>fibre</a:t>
            </a:r>
            <a:r>
              <a:rPr lang="en-US" sz="1400"/>
              <a:t> rollout: they account for</a:t>
            </a:r>
            <a:br>
              <a:rPr lang="en-GB" sz="1400" noProof="0"/>
            </a:br>
            <a:br>
              <a:rPr lang="en-GB" sz="1400" noProof="0"/>
            </a:br>
            <a:r>
              <a:rPr lang="en-GB" sz="3400" b="1" noProof="0">
                <a:solidFill>
                  <a:schemeClr val="accent5"/>
                </a:solidFill>
              </a:rPr>
              <a:t>72 percent </a:t>
            </a:r>
            <a:br>
              <a:rPr lang="en-GB" b="1" noProof="0"/>
            </a:br>
            <a:r>
              <a:rPr lang="en-GB" b="1" noProof="0"/>
              <a:t>of homes connected (HC).</a:t>
            </a:r>
          </a:p>
          <a:p>
            <a:pPr>
              <a:lnSpc>
                <a:spcPts val="1620"/>
              </a:lnSpc>
              <a:spcBef>
                <a:spcPts val="0"/>
              </a:spcBef>
            </a:pPr>
            <a:r>
              <a:rPr lang="en-GB" sz="700" noProof="0">
                <a:solidFill>
                  <a:schemeClr val="accent1"/>
                </a:solidFill>
              </a:rPr>
              <a:t>→ Chapter 3</a:t>
            </a:r>
            <a:endParaRPr lang="en-GB" noProof="0"/>
          </a:p>
        </p:txBody>
      </p:sp>
      <p:sp>
        <p:nvSpPr>
          <p:cNvPr id="5" name="Inhaltsplatzhalter 12">
            <a:extLst>
              <a:ext uri="{FF2B5EF4-FFF2-40B4-BE49-F238E27FC236}">
                <a16:creationId xmlns:a16="http://schemas.microsoft.com/office/drawing/2014/main" id="{EA824220-3D0E-278F-C191-BDE827B950FF}"/>
              </a:ext>
            </a:extLst>
          </p:cNvPr>
          <p:cNvSpPr txBox="1">
            <a:spLocks/>
          </p:cNvSpPr>
          <p:nvPr/>
        </p:nvSpPr>
        <p:spPr>
          <a:xfrm>
            <a:off x="9012238" y="2485167"/>
            <a:ext cx="2839103" cy="1130319"/>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ts val="1620"/>
              </a:lnSpc>
            </a:pPr>
            <a:r>
              <a:rPr lang="en-US"/>
              <a:t>Collaboration drives success:</a:t>
            </a:r>
            <a:br>
              <a:rPr lang="en-GB" noProof="0"/>
            </a:br>
            <a:br>
              <a:rPr lang="en-GB" noProof="0"/>
            </a:br>
            <a:r>
              <a:rPr lang="en-GB" b="1" noProof="0"/>
              <a:t>almost </a:t>
            </a:r>
            <a:r>
              <a:rPr lang="en-GB" sz="3400" b="1" noProof="0">
                <a:solidFill>
                  <a:schemeClr val="accent5"/>
                </a:solidFill>
              </a:rPr>
              <a:t>90 percent </a:t>
            </a:r>
            <a:r>
              <a:rPr lang="en-US" b="1"/>
              <a:t>of companies cooperate </a:t>
            </a:r>
            <a:r>
              <a:rPr lang="en-US"/>
              <a:t>in </a:t>
            </a:r>
            <a:r>
              <a:rPr lang="en-US" err="1"/>
              <a:t>fibre</a:t>
            </a:r>
            <a:r>
              <a:rPr lang="en-US"/>
              <a:t> rollout and network operations</a:t>
            </a:r>
            <a:r>
              <a:rPr lang="en-GB" noProof="0"/>
              <a:t>.</a:t>
            </a:r>
            <a:r>
              <a:rPr lang="en-GB" noProof="0">
                <a:solidFill>
                  <a:schemeClr val="accent1"/>
                </a:solidFill>
              </a:rPr>
              <a:t> </a:t>
            </a:r>
            <a:br>
              <a:rPr lang="en-GB">
                <a:solidFill>
                  <a:schemeClr val="accent1"/>
                </a:solidFill>
              </a:rPr>
            </a:br>
            <a:r>
              <a:rPr lang="en-GB" sz="700" noProof="0">
                <a:solidFill>
                  <a:schemeClr val="accent1"/>
                </a:solidFill>
              </a:rPr>
              <a:t>→ Chapter 4</a:t>
            </a:r>
            <a:endParaRPr lang="en-GB" sz="500" noProof="0">
              <a:solidFill>
                <a:schemeClr val="accent1"/>
              </a:solidFill>
            </a:endParaRPr>
          </a:p>
        </p:txBody>
      </p:sp>
      <p:sp>
        <p:nvSpPr>
          <p:cNvPr id="9" name="Inhaltsplatzhalter 12">
            <a:extLst>
              <a:ext uri="{FF2B5EF4-FFF2-40B4-BE49-F238E27FC236}">
                <a16:creationId xmlns:a16="http://schemas.microsoft.com/office/drawing/2014/main" id="{ABA04662-D1D5-3337-B194-78DE01CF1A1A}"/>
              </a:ext>
            </a:extLst>
          </p:cNvPr>
          <p:cNvSpPr txBox="1">
            <a:spLocks/>
          </p:cNvSpPr>
          <p:nvPr/>
        </p:nvSpPr>
        <p:spPr>
          <a:xfrm>
            <a:off x="587374" y="3607275"/>
            <a:ext cx="2592388" cy="1918724"/>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ts val="1620"/>
              </a:lnSpc>
              <a:spcBef>
                <a:spcPts val="0"/>
              </a:spcBef>
            </a:pPr>
            <a:r>
              <a:rPr lang="en-US"/>
              <a:t>Demand for </a:t>
            </a:r>
            <a:r>
              <a:rPr lang="en-US" b="1"/>
              <a:t>AI compute capacity is growing</a:t>
            </a:r>
            <a:r>
              <a:rPr lang="en-US"/>
              <a:t>. </a:t>
            </a:r>
            <a:r>
              <a:rPr lang="en-GB" b="1" noProof="0"/>
              <a:t>More than</a:t>
            </a:r>
            <a:br>
              <a:rPr lang="en-GB" b="1" noProof="0"/>
            </a:br>
            <a:br>
              <a:rPr lang="en-GB" b="1" noProof="0"/>
            </a:br>
            <a:r>
              <a:rPr lang="en-GB" sz="3400" b="1" noProof="0">
                <a:solidFill>
                  <a:schemeClr val="accent5"/>
                </a:solidFill>
              </a:rPr>
              <a:t>half </a:t>
            </a:r>
            <a:br>
              <a:rPr lang="en-GB" sz="3400" b="1" noProof="0">
                <a:solidFill>
                  <a:schemeClr val="accent5"/>
                </a:solidFill>
              </a:rPr>
            </a:br>
            <a:r>
              <a:rPr lang="en-US"/>
              <a:t>of the network operators surveyed already operate their </a:t>
            </a:r>
            <a:r>
              <a:rPr lang="en-US" b="1"/>
              <a:t>own data </a:t>
            </a:r>
            <a:r>
              <a:rPr lang="en-US" b="1" err="1"/>
              <a:t>centres</a:t>
            </a:r>
            <a:r>
              <a:rPr lang="en-US" b="1"/>
              <a:t> </a:t>
            </a:r>
            <a:r>
              <a:rPr lang="en-US"/>
              <a:t>or plan to do so</a:t>
            </a:r>
            <a:r>
              <a:rPr lang="en-GB" noProof="0"/>
              <a:t>. </a:t>
            </a:r>
            <a:r>
              <a:rPr lang="en-GB" sz="800" noProof="0">
                <a:solidFill>
                  <a:schemeClr val="accent1"/>
                </a:solidFill>
              </a:rPr>
              <a:t>→ Chapter 5</a:t>
            </a:r>
            <a:endParaRPr lang="en-GB" noProof="0"/>
          </a:p>
        </p:txBody>
      </p:sp>
      <p:sp>
        <p:nvSpPr>
          <p:cNvPr id="16" name="Inhaltsplatzhalter 12">
            <a:extLst>
              <a:ext uri="{FF2B5EF4-FFF2-40B4-BE49-F238E27FC236}">
                <a16:creationId xmlns:a16="http://schemas.microsoft.com/office/drawing/2014/main" id="{28ECF4C0-7469-3908-B687-538DBDB8C2BB}"/>
              </a:ext>
            </a:extLst>
          </p:cNvPr>
          <p:cNvSpPr txBox="1">
            <a:spLocks/>
          </p:cNvSpPr>
          <p:nvPr/>
        </p:nvSpPr>
        <p:spPr>
          <a:xfrm>
            <a:off x="587374" y="2485167"/>
            <a:ext cx="2592389" cy="790995"/>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ts val="1620"/>
              </a:lnSpc>
              <a:spcBef>
                <a:spcPts val="0"/>
              </a:spcBef>
            </a:pPr>
            <a:r>
              <a:rPr lang="en-US"/>
              <a:t>Demand for </a:t>
            </a:r>
            <a:r>
              <a:rPr lang="en-US" b="1"/>
              <a:t>high-speed</a:t>
            </a:r>
            <a:r>
              <a:rPr lang="en-US"/>
              <a:t> broadband connections is increasing</a:t>
            </a:r>
            <a:r>
              <a:rPr lang="en-GB" noProof="0"/>
              <a:t>. </a:t>
            </a:r>
            <a:r>
              <a:rPr lang="en-GB" sz="700" noProof="0">
                <a:solidFill>
                  <a:schemeClr val="accent1"/>
                </a:solidFill>
              </a:rPr>
              <a:t>→ Chapter 6</a:t>
            </a:r>
            <a:endParaRPr lang="en-GB" sz="500" noProof="0">
              <a:solidFill>
                <a:schemeClr val="accent1"/>
              </a:solidFill>
            </a:endParaRPr>
          </a:p>
        </p:txBody>
      </p:sp>
      <p:sp>
        <p:nvSpPr>
          <p:cNvPr id="24" name="Inhaltsplatzhalter 12">
            <a:extLst>
              <a:ext uri="{FF2B5EF4-FFF2-40B4-BE49-F238E27FC236}">
                <a16:creationId xmlns:a16="http://schemas.microsoft.com/office/drawing/2014/main" id="{62D24406-CA11-44E0-7DE3-B10236854422}"/>
              </a:ext>
            </a:extLst>
          </p:cNvPr>
          <p:cNvSpPr txBox="1">
            <a:spLocks/>
          </p:cNvSpPr>
          <p:nvPr/>
        </p:nvSpPr>
        <p:spPr>
          <a:xfrm>
            <a:off x="3395663" y="3808530"/>
            <a:ext cx="2464295" cy="1589696"/>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nSpc>
                <a:spcPts val="1620"/>
              </a:lnSpc>
              <a:spcBef>
                <a:spcPts val="0"/>
              </a:spcBef>
            </a:pPr>
            <a:r>
              <a:rPr lang="en-US"/>
              <a:t>Without an </a:t>
            </a:r>
            <a:r>
              <a:rPr lang="en-US" b="1"/>
              <a:t>incentive-compatible, rule-based framework for copper-to-</a:t>
            </a:r>
            <a:r>
              <a:rPr lang="en-US" b="1" err="1"/>
              <a:t>fibre</a:t>
            </a:r>
            <a:r>
              <a:rPr lang="en-US" b="1"/>
              <a:t> migration</a:t>
            </a:r>
            <a:r>
              <a:rPr lang="en-US"/>
              <a:t>, almost half (47.9 percent) of surveyed network operators could reduce investment in further </a:t>
            </a:r>
            <a:r>
              <a:rPr lang="en-US" err="1"/>
              <a:t>fibre</a:t>
            </a:r>
            <a:r>
              <a:rPr lang="en-US"/>
              <a:t> rollout</a:t>
            </a:r>
            <a:r>
              <a:rPr lang="en-GB" noProof="0"/>
              <a:t>.</a:t>
            </a:r>
          </a:p>
          <a:p>
            <a:pPr>
              <a:lnSpc>
                <a:spcPts val="1620"/>
              </a:lnSpc>
              <a:spcBef>
                <a:spcPts val="0"/>
              </a:spcBef>
            </a:pPr>
            <a:r>
              <a:rPr lang="en-GB" sz="700" noProof="0">
                <a:solidFill>
                  <a:schemeClr val="accent1"/>
                </a:solidFill>
              </a:rPr>
              <a:t>→ Chapter 4</a:t>
            </a:r>
          </a:p>
        </p:txBody>
      </p:sp>
      <p:sp>
        <p:nvSpPr>
          <p:cNvPr id="2" name="Fußzeilenplatzhalter 1">
            <a:extLst>
              <a:ext uri="{FF2B5EF4-FFF2-40B4-BE49-F238E27FC236}">
                <a16:creationId xmlns:a16="http://schemas.microsoft.com/office/drawing/2014/main" id="{E4D52BAF-4863-82A8-5D29-BFCA27F2E4CF}"/>
              </a:ext>
            </a:extLst>
          </p:cNvPr>
          <p:cNvSpPr>
            <a:spLocks noGrp="1"/>
          </p:cNvSpPr>
          <p:nvPr>
            <p:ph type="ftr" sz="quarter" idx="10"/>
          </p:nvPr>
        </p:nvSpPr>
        <p:spPr/>
        <p:txBody>
          <a:bodyPr/>
          <a:lstStyle/>
          <a:p>
            <a:r>
              <a:rPr lang="en-GB"/>
              <a:t>BREKO market analysis 2026</a:t>
            </a:r>
          </a:p>
        </p:txBody>
      </p:sp>
      <p:sp>
        <p:nvSpPr>
          <p:cNvPr id="3" name="Foliennummernplatzhalter 2">
            <a:extLst>
              <a:ext uri="{FF2B5EF4-FFF2-40B4-BE49-F238E27FC236}">
                <a16:creationId xmlns:a16="http://schemas.microsoft.com/office/drawing/2014/main" id="{CE68458C-B96D-6172-175D-A64FA6C9D0FF}"/>
              </a:ext>
            </a:extLst>
          </p:cNvPr>
          <p:cNvSpPr>
            <a:spLocks noGrp="1"/>
          </p:cNvSpPr>
          <p:nvPr>
            <p:ph type="sldNum" sz="quarter" idx="11"/>
          </p:nvPr>
        </p:nvSpPr>
        <p:spPr/>
        <p:txBody>
          <a:bodyPr/>
          <a:lstStyle/>
          <a:p>
            <a:fld id="{7A75A898-F2F4-40F3-B700-6EAF5C28D57E}" type="slidenum">
              <a:rPr lang="en-GB" noProof="0" smtClean="0"/>
              <a:pPr/>
              <a:t>5</a:t>
            </a:fld>
            <a:endParaRPr lang="en-GB" noProof="0"/>
          </a:p>
        </p:txBody>
      </p:sp>
    </p:spTree>
    <p:extLst>
      <p:ext uri="{BB962C8B-B14F-4D97-AF65-F5344CB8AC3E}">
        <p14:creationId xmlns:p14="http://schemas.microsoft.com/office/powerpoint/2010/main" val="873890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 name="Titel 24">
            <a:extLst>
              <a:ext uri="{FF2B5EF4-FFF2-40B4-BE49-F238E27FC236}">
                <a16:creationId xmlns:a16="http://schemas.microsoft.com/office/drawing/2014/main" id="{E0B11B7F-43E8-6340-A96A-5575A547383A}"/>
              </a:ext>
            </a:extLst>
          </p:cNvPr>
          <p:cNvSpPr>
            <a:spLocks noGrp="1"/>
          </p:cNvSpPr>
          <p:nvPr>
            <p:ph type="title"/>
          </p:nvPr>
        </p:nvSpPr>
        <p:spPr/>
        <p:txBody>
          <a:bodyPr/>
          <a:lstStyle/>
          <a:p>
            <a:r>
              <a:rPr lang="en-GB"/>
              <a:t>BREKO’s key asks</a:t>
            </a:r>
            <a:endParaRPr lang="en-GB" noProof="0"/>
          </a:p>
        </p:txBody>
      </p:sp>
      <p:sp>
        <p:nvSpPr>
          <p:cNvPr id="4" name="Fußzeilenplatzhalter 3">
            <a:extLst>
              <a:ext uri="{FF2B5EF4-FFF2-40B4-BE49-F238E27FC236}">
                <a16:creationId xmlns:a16="http://schemas.microsoft.com/office/drawing/2014/main" id="{4620B6BC-268E-7C03-8D45-3DD7EE34BEB0}"/>
              </a:ext>
            </a:extLst>
          </p:cNvPr>
          <p:cNvSpPr>
            <a:spLocks noGrp="1"/>
          </p:cNvSpPr>
          <p:nvPr>
            <p:ph type="ftr" sz="quarter" idx="10"/>
          </p:nvPr>
        </p:nvSpPr>
        <p:spPr/>
        <p:txBody>
          <a:bodyPr/>
          <a:lstStyle/>
          <a:p>
            <a:r>
              <a:rPr lang="en-GB"/>
              <a:t>BREKO market analysis 2026</a:t>
            </a:r>
          </a:p>
        </p:txBody>
      </p:sp>
      <p:sp>
        <p:nvSpPr>
          <p:cNvPr id="5" name="Foliennummernplatzhalter 4">
            <a:extLst>
              <a:ext uri="{FF2B5EF4-FFF2-40B4-BE49-F238E27FC236}">
                <a16:creationId xmlns:a16="http://schemas.microsoft.com/office/drawing/2014/main" id="{05A67F21-3FB9-CABD-C188-17CA803C9406}"/>
              </a:ext>
            </a:extLst>
          </p:cNvPr>
          <p:cNvSpPr>
            <a:spLocks noGrp="1"/>
          </p:cNvSpPr>
          <p:nvPr>
            <p:ph type="sldNum" sz="quarter" idx="11"/>
          </p:nvPr>
        </p:nvSpPr>
        <p:spPr/>
        <p:txBody>
          <a:bodyPr/>
          <a:lstStyle/>
          <a:p>
            <a:fld id="{7A75A898-F2F4-40F3-B700-6EAF5C28D57E}" type="slidenum">
              <a:rPr lang="en-GB" noProof="0" smtClean="0"/>
              <a:pPr/>
              <a:t>6</a:t>
            </a:fld>
            <a:endParaRPr lang="en-GB" noProof="0"/>
          </a:p>
        </p:txBody>
      </p:sp>
      <p:sp>
        <p:nvSpPr>
          <p:cNvPr id="26" name="Textplatzhalter 25">
            <a:extLst>
              <a:ext uri="{FF2B5EF4-FFF2-40B4-BE49-F238E27FC236}">
                <a16:creationId xmlns:a16="http://schemas.microsoft.com/office/drawing/2014/main" id="{4A1476E6-4BEF-2231-A7AD-7642724A2CE5}"/>
              </a:ext>
            </a:extLst>
          </p:cNvPr>
          <p:cNvSpPr>
            <a:spLocks noGrp="1"/>
          </p:cNvSpPr>
          <p:nvPr>
            <p:ph type="body" sz="quarter" idx="15"/>
          </p:nvPr>
        </p:nvSpPr>
        <p:spPr/>
        <p:txBody>
          <a:bodyPr/>
          <a:lstStyle/>
          <a:p>
            <a:r>
              <a:rPr lang="en-US"/>
              <a:t>Enable investment, manage the transition to </a:t>
            </a:r>
            <a:r>
              <a:rPr lang="en-US" err="1"/>
              <a:t>fibre</a:t>
            </a:r>
            <a:r>
              <a:rPr lang="en-US"/>
              <a:t>, avoid over-regulation</a:t>
            </a:r>
            <a:endParaRPr lang="en-GB" noProof="0"/>
          </a:p>
        </p:txBody>
      </p:sp>
      <p:sp>
        <p:nvSpPr>
          <p:cNvPr id="30" name="Textplatzhalter 29">
            <a:extLst>
              <a:ext uri="{FF2B5EF4-FFF2-40B4-BE49-F238E27FC236}">
                <a16:creationId xmlns:a16="http://schemas.microsoft.com/office/drawing/2014/main" id="{23EB4C9D-676C-3E7E-B3CC-213BFAA9BA5B}"/>
              </a:ext>
            </a:extLst>
          </p:cNvPr>
          <p:cNvSpPr>
            <a:spLocks noGrp="1"/>
          </p:cNvSpPr>
          <p:nvPr>
            <p:ph sz="quarter" idx="16"/>
          </p:nvPr>
        </p:nvSpPr>
        <p:spPr>
          <a:xfrm>
            <a:off x="577435" y="2087485"/>
            <a:ext cx="2841626" cy="441238"/>
          </a:xfrm>
        </p:spPr>
        <p:txBody>
          <a:bodyPr vert="horz" lIns="0" tIns="0" rIns="0" bIns="0" rtlCol="0" anchor="t">
            <a:noAutofit/>
          </a:bodyPr>
          <a:lstStyle/>
          <a:p>
            <a:pPr lvl="2">
              <a:spcBef>
                <a:spcPts val="0"/>
              </a:spcBef>
            </a:pPr>
            <a:r>
              <a:rPr lang="en-GB">
                <a:solidFill>
                  <a:schemeClr val="tx1"/>
                </a:solidFill>
              </a:rPr>
              <a:t>Make</a:t>
            </a:r>
            <a:r>
              <a:rPr lang="en-GB" noProof="0">
                <a:solidFill>
                  <a:srgbClr val="F78A6B"/>
                </a:solidFill>
              </a:rPr>
              <a:t> the transition to fibre</a:t>
            </a:r>
          </a:p>
          <a:p>
            <a:pPr lvl="2">
              <a:spcBef>
                <a:spcPts val="0"/>
              </a:spcBef>
            </a:pPr>
            <a:r>
              <a:rPr lang="en-GB" noProof="0">
                <a:solidFill>
                  <a:srgbClr val="F78A6B"/>
                </a:solidFill>
              </a:rPr>
              <a:t> </a:t>
            </a:r>
            <a:r>
              <a:rPr lang="en-GB" noProof="0">
                <a:solidFill>
                  <a:schemeClr val="tx1"/>
                </a:solidFill>
              </a:rPr>
              <a:t>investment-friendly</a:t>
            </a:r>
          </a:p>
        </p:txBody>
      </p:sp>
      <p:sp>
        <p:nvSpPr>
          <p:cNvPr id="18" name="Inhaltsplatzhalter 17">
            <a:extLst>
              <a:ext uri="{FF2B5EF4-FFF2-40B4-BE49-F238E27FC236}">
                <a16:creationId xmlns:a16="http://schemas.microsoft.com/office/drawing/2014/main" id="{B357619E-A84A-F186-0461-AFEB504577AF}"/>
              </a:ext>
            </a:extLst>
          </p:cNvPr>
          <p:cNvSpPr>
            <a:spLocks noGrp="1"/>
          </p:cNvSpPr>
          <p:nvPr>
            <p:ph type="body" sz="quarter" idx="14"/>
          </p:nvPr>
        </p:nvSpPr>
        <p:spPr/>
        <p:txBody>
          <a:bodyPr/>
          <a:lstStyle/>
          <a:p>
            <a:pPr lvl="2"/>
            <a:endParaRPr lang="en-GB" noProof="0"/>
          </a:p>
        </p:txBody>
      </p:sp>
      <p:sp>
        <p:nvSpPr>
          <p:cNvPr id="8" name="Inhaltsplatzhalter 7">
            <a:extLst>
              <a:ext uri="{FF2B5EF4-FFF2-40B4-BE49-F238E27FC236}">
                <a16:creationId xmlns:a16="http://schemas.microsoft.com/office/drawing/2014/main" id="{94ABCE21-C04B-6DD2-0FA4-A4B9955FA4E3}"/>
              </a:ext>
            </a:extLst>
          </p:cNvPr>
          <p:cNvSpPr>
            <a:spLocks noGrp="1"/>
          </p:cNvSpPr>
          <p:nvPr>
            <p:ph sz="quarter" idx="17"/>
          </p:nvPr>
        </p:nvSpPr>
        <p:spPr>
          <a:xfrm>
            <a:off x="6146822" y="2087485"/>
            <a:ext cx="5456611" cy="1066254"/>
          </a:xfrm>
        </p:spPr>
        <p:txBody>
          <a:bodyPr vert="horz" lIns="0" tIns="0" rIns="0" bIns="0" rtlCol="0" anchor="t">
            <a:noAutofit/>
          </a:bodyPr>
          <a:lstStyle/>
          <a:p>
            <a:r>
              <a:rPr lang="en-US" sz="1400"/>
              <a:t>Make the rules-based transition process under the EU Digital Networks Act binding. Initiate the transition process in an area once </a:t>
            </a:r>
            <a:r>
              <a:rPr lang="en-US" sz="1400" err="1"/>
              <a:t>fibre</a:t>
            </a:r>
            <a:r>
              <a:rPr lang="en-US" sz="1400"/>
              <a:t> rollout coverage (homes passed) reaches 85% to create incentives for investment in </a:t>
            </a:r>
            <a:r>
              <a:rPr lang="en-US" sz="1400" err="1"/>
              <a:t>fibre</a:t>
            </a:r>
            <a:r>
              <a:rPr lang="en-US" sz="1400"/>
              <a:t>.</a:t>
            </a:r>
            <a:endParaRPr lang="en-GB" sz="1400" noProof="0"/>
          </a:p>
        </p:txBody>
      </p:sp>
      <p:sp>
        <p:nvSpPr>
          <p:cNvPr id="13" name="Textplatzhalter 29">
            <a:extLst>
              <a:ext uri="{FF2B5EF4-FFF2-40B4-BE49-F238E27FC236}">
                <a16:creationId xmlns:a16="http://schemas.microsoft.com/office/drawing/2014/main" id="{70558EC4-FF54-8981-1BD1-5E97E0C0DABD}"/>
              </a:ext>
            </a:extLst>
          </p:cNvPr>
          <p:cNvSpPr txBox="1">
            <a:spLocks/>
          </p:cNvSpPr>
          <p:nvPr/>
        </p:nvSpPr>
        <p:spPr>
          <a:xfrm>
            <a:off x="577435" y="3681499"/>
            <a:ext cx="4292739" cy="637253"/>
          </a:xfrm>
          <a:prstGeom prst="rect">
            <a:avLst/>
          </a:prstGeom>
        </p:spPr>
        <p:txBody>
          <a:bodyPr vert="horz" lIns="0" tIns="0" rIns="0" bIns="0" rtlCol="0" anchor="t">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2"/>
            <a:r>
              <a:rPr lang="en-GB" noProof="0">
                <a:solidFill>
                  <a:schemeClr val="tx1"/>
                </a:solidFill>
              </a:rPr>
              <a:t>Enable investment in </a:t>
            </a:r>
            <a:r>
              <a:rPr lang="en-GB" noProof="0">
                <a:solidFill>
                  <a:srgbClr val="F78A6B"/>
                </a:solidFill>
              </a:rPr>
              <a:t>regional </a:t>
            </a:r>
            <a:r>
              <a:rPr lang="en-GB">
                <a:solidFill>
                  <a:srgbClr val="F78A6B"/>
                </a:solidFill>
              </a:rPr>
              <a:t>a</a:t>
            </a:r>
            <a:r>
              <a:rPr lang="en-GB" noProof="0" err="1">
                <a:solidFill>
                  <a:srgbClr val="F78A6B"/>
                </a:solidFill>
              </a:rPr>
              <a:t>nd</a:t>
            </a:r>
            <a:r>
              <a:rPr lang="en-GB" noProof="0">
                <a:solidFill>
                  <a:srgbClr val="F78A6B"/>
                </a:solidFill>
              </a:rPr>
              <a:t> colocation </a:t>
            </a:r>
            <a:r>
              <a:rPr lang="en-GB" noProof="0" err="1">
                <a:solidFill>
                  <a:srgbClr val="F78A6B"/>
                </a:solidFill>
              </a:rPr>
              <a:t>dat</a:t>
            </a:r>
            <a:r>
              <a:rPr lang="en-GB">
                <a:solidFill>
                  <a:srgbClr val="F78A6B"/>
                </a:solidFill>
              </a:rPr>
              <a:t>a centres,</a:t>
            </a:r>
            <a:r>
              <a:rPr lang="en-GB" noProof="0">
                <a:solidFill>
                  <a:schemeClr val="tx1"/>
                </a:solidFill>
              </a:rPr>
              <a:t> </a:t>
            </a:r>
            <a:r>
              <a:rPr lang="en-US">
                <a:solidFill>
                  <a:schemeClr val="tx1"/>
                </a:solidFill>
              </a:rPr>
              <a:t>and their economically viable operation, to safeguard digital sovereignty.</a:t>
            </a:r>
            <a:endParaRPr lang="en-GB">
              <a:solidFill>
                <a:schemeClr val="tx1"/>
              </a:solidFill>
            </a:endParaRPr>
          </a:p>
          <a:p>
            <a:pPr lvl="2"/>
            <a:endParaRPr lang="en-GB" noProof="0">
              <a:solidFill>
                <a:schemeClr val="tx1"/>
              </a:solidFill>
            </a:endParaRPr>
          </a:p>
        </p:txBody>
      </p:sp>
      <p:sp>
        <p:nvSpPr>
          <p:cNvPr id="15" name="Inhaltsplatzhalter 7">
            <a:extLst>
              <a:ext uri="{FF2B5EF4-FFF2-40B4-BE49-F238E27FC236}">
                <a16:creationId xmlns:a16="http://schemas.microsoft.com/office/drawing/2014/main" id="{06CF4289-1ABA-591B-868B-3783FA660D2E}"/>
              </a:ext>
            </a:extLst>
          </p:cNvPr>
          <p:cNvSpPr txBox="1">
            <a:spLocks/>
          </p:cNvSpPr>
          <p:nvPr/>
        </p:nvSpPr>
        <p:spPr>
          <a:xfrm>
            <a:off x="6146822" y="3769305"/>
            <a:ext cx="5456611" cy="4210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sz="1400" noProof="0"/>
              <a:t> </a:t>
            </a:r>
            <a:r>
              <a:rPr lang="en-US" sz="1400"/>
              <a:t>Reduce energy costs, ensure proportionate statutory energy-efficiency requirements, and secure an adequate electricity supply.</a:t>
            </a:r>
            <a:endParaRPr lang="en-GB" sz="1400" noProof="0"/>
          </a:p>
        </p:txBody>
      </p:sp>
      <p:cxnSp>
        <p:nvCxnSpPr>
          <p:cNvPr id="31" name="Gerade Verbindung mit Pfeil 30">
            <a:extLst>
              <a:ext uri="{FF2B5EF4-FFF2-40B4-BE49-F238E27FC236}">
                <a16:creationId xmlns:a16="http://schemas.microsoft.com/office/drawing/2014/main" id="{414CB7C6-31E2-918A-1FAF-294D416B4BF3}"/>
              </a:ext>
            </a:extLst>
          </p:cNvPr>
          <p:cNvCxnSpPr>
            <a:cxnSpLocks/>
            <a:stCxn id="30" idx="3"/>
          </p:cNvCxnSpPr>
          <p:nvPr/>
        </p:nvCxnSpPr>
        <p:spPr>
          <a:xfrm>
            <a:off x="3419061" y="2308104"/>
            <a:ext cx="2554357" cy="0"/>
          </a:xfrm>
          <a:prstGeom prst="straightConnector1">
            <a:avLst/>
          </a:prstGeom>
          <a:ln>
            <a:solidFill>
              <a:srgbClr val="97999B"/>
            </a:solidFill>
            <a:tailEnd type="triangle"/>
          </a:ln>
        </p:spPr>
        <p:style>
          <a:lnRef idx="2">
            <a:schemeClr val="accent1"/>
          </a:lnRef>
          <a:fillRef idx="0">
            <a:schemeClr val="accent1"/>
          </a:fillRef>
          <a:effectRef idx="1">
            <a:schemeClr val="accent1"/>
          </a:effectRef>
          <a:fontRef idx="minor">
            <a:schemeClr val="tx1"/>
          </a:fontRef>
        </p:style>
      </p:cxnSp>
      <p:cxnSp>
        <p:nvCxnSpPr>
          <p:cNvPr id="34" name="Gerade Verbindung mit Pfeil 33">
            <a:extLst>
              <a:ext uri="{FF2B5EF4-FFF2-40B4-BE49-F238E27FC236}">
                <a16:creationId xmlns:a16="http://schemas.microsoft.com/office/drawing/2014/main" id="{E488F089-5AF3-EAE6-865A-B0DBEFA729D0}"/>
              </a:ext>
            </a:extLst>
          </p:cNvPr>
          <p:cNvCxnSpPr>
            <a:cxnSpLocks/>
          </p:cNvCxnSpPr>
          <p:nvPr/>
        </p:nvCxnSpPr>
        <p:spPr>
          <a:xfrm>
            <a:off x="4968240" y="4000125"/>
            <a:ext cx="1005178" cy="0"/>
          </a:xfrm>
          <a:prstGeom prst="straightConnector1">
            <a:avLst/>
          </a:prstGeom>
          <a:ln>
            <a:solidFill>
              <a:srgbClr val="97999B"/>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6741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A412335-8AA4-86EE-72CA-A75C11FB86D0}"/>
            </a:ext>
          </a:extLst>
        </p:cNvPr>
        <p:cNvGrpSpPr/>
        <p:nvPr/>
      </p:nvGrpSpPr>
      <p:grpSpPr>
        <a:xfrm>
          <a:off x="0" y="0"/>
          <a:ext cx="0" cy="0"/>
          <a:chOff x="0" y="0"/>
          <a:chExt cx="0" cy="0"/>
        </a:xfrm>
      </p:grpSpPr>
      <p:pic>
        <p:nvPicPr>
          <p:cNvPr id="16" name="Bildplatzhalter 15">
            <a:extLst>
              <a:ext uri="{FF2B5EF4-FFF2-40B4-BE49-F238E27FC236}">
                <a16:creationId xmlns:a16="http://schemas.microsoft.com/office/drawing/2014/main" id="{4BA3DD75-9B1B-593B-8A1D-D924429DAB24}"/>
              </a:ext>
            </a:extLst>
          </p:cNvPr>
          <p:cNvPicPr>
            <a:picLocks noGrp="1" noChangeAspect="1"/>
          </p:cNvPicPr>
          <p:nvPr>
            <p:ph type="pic" sz="quarter" idx="13"/>
          </p:nvPr>
        </p:nvPicPr>
        <p:blipFill>
          <a:blip r:embed="rId4">
            <a:alphaModFix amt="55000"/>
            <a:extLst>
              <a:ext uri="{28A0092B-C50C-407E-A947-70E740481C1C}">
                <a14:useLocalDpi xmlns:a14="http://schemas.microsoft.com/office/drawing/2010/main" val="0"/>
              </a:ext>
            </a:extLst>
          </a:blip>
          <a:srcRect t="16" b="16"/>
          <a:stretch/>
        </p:blipFill>
        <p:spPr>
          <a:xfrm>
            <a:off x="0" y="-252000"/>
            <a:ext cx="12192000" cy="7110000"/>
          </a:xfrm>
        </p:spPr>
      </p:pic>
      <p:sp>
        <p:nvSpPr>
          <p:cNvPr id="3" name="Fußzeilenplatzhalter 2">
            <a:extLst>
              <a:ext uri="{FF2B5EF4-FFF2-40B4-BE49-F238E27FC236}">
                <a16:creationId xmlns:a16="http://schemas.microsoft.com/office/drawing/2014/main" id="{9D08699E-06F5-85FA-362A-95EDBBB5492A}"/>
              </a:ext>
            </a:extLst>
          </p:cNvPr>
          <p:cNvSpPr>
            <a:spLocks noGrp="1"/>
          </p:cNvSpPr>
          <p:nvPr>
            <p:ph type="ftr" sz="quarter" idx="10"/>
          </p:nvPr>
        </p:nvSpPr>
        <p:spPr>
          <a:xfrm>
            <a:off x="2032022" y="6559200"/>
            <a:ext cx="4114800" cy="303255"/>
          </a:xfrm>
        </p:spPr>
        <p:txBody>
          <a:bodyPr/>
          <a:lstStyle/>
          <a:p>
            <a:r>
              <a:rPr lang="en-GB"/>
              <a:t>BREKO market analysis 2026</a:t>
            </a:r>
          </a:p>
        </p:txBody>
      </p:sp>
      <p:sp>
        <p:nvSpPr>
          <p:cNvPr id="4" name="Foliennummernplatzhalter 3">
            <a:extLst>
              <a:ext uri="{FF2B5EF4-FFF2-40B4-BE49-F238E27FC236}">
                <a16:creationId xmlns:a16="http://schemas.microsoft.com/office/drawing/2014/main" id="{CA74F56A-2F55-4F7C-E9E5-797684FD4BA4}"/>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7</a:t>
            </a:fld>
            <a:endParaRPr lang="en-GB" noProof="0"/>
          </a:p>
        </p:txBody>
      </p:sp>
      <p:sp>
        <p:nvSpPr>
          <p:cNvPr id="22" name="Titel 21">
            <a:extLst>
              <a:ext uri="{FF2B5EF4-FFF2-40B4-BE49-F238E27FC236}">
                <a16:creationId xmlns:a16="http://schemas.microsoft.com/office/drawing/2014/main" id="{3CACF0AC-2D84-FF54-4DD4-3594A354C690}"/>
              </a:ext>
            </a:extLst>
          </p:cNvPr>
          <p:cNvSpPr>
            <a:spLocks noGrp="1"/>
          </p:cNvSpPr>
          <p:nvPr>
            <p:ph type="title"/>
          </p:nvPr>
        </p:nvSpPr>
        <p:spPr>
          <a:xfrm>
            <a:off x="1938635" y="1954800"/>
            <a:ext cx="7549314" cy="2714400"/>
          </a:xfrm>
        </p:spPr>
        <p:txBody>
          <a:bodyPr/>
          <a:lstStyle/>
          <a:p>
            <a:r>
              <a:rPr lang="en-GB"/>
              <a:t>Telecommunications Business Climate Index</a:t>
            </a:r>
            <a:endParaRPr lang="en-GB" noProof="0"/>
          </a:p>
        </p:txBody>
      </p:sp>
      <p:sp>
        <p:nvSpPr>
          <p:cNvPr id="23" name="Textplatzhalter 22">
            <a:extLst>
              <a:ext uri="{FF2B5EF4-FFF2-40B4-BE49-F238E27FC236}">
                <a16:creationId xmlns:a16="http://schemas.microsoft.com/office/drawing/2014/main" id="{008CCA0B-87A1-5388-F3A3-9617A64CC040}"/>
              </a:ext>
            </a:extLst>
          </p:cNvPr>
          <p:cNvSpPr>
            <a:spLocks noGrp="1"/>
          </p:cNvSpPr>
          <p:nvPr>
            <p:ph type="body" sz="quarter" idx="12"/>
          </p:nvPr>
        </p:nvSpPr>
        <p:spPr>
          <a:xfrm>
            <a:off x="9072000" y="-108418"/>
            <a:ext cx="2088000" cy="2663825"/>
          </a:xfrm>
        </p:spPr>
        <p:txBody>
          <a:bodyPr/>
          <a:lstStyle/>
          <a:p>
            <a:r>
              <a:rPr lang="en-GB" noProof="0"/>
              <a:t>2</a:t>
            </a:r>
          </a:p>
        </p:txBody>
      </p:sp>
    </p:spTree>
    <p:extLst>
      <p:ext uri="{BB962C8B-B14F-4D97-AF65-F5344CB8AC3E}">
        <p14:creationId xmlns:p14="http://schemas.microsoft.com/office/powerpoint/2010/main" val="4110917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8182A-3158-0D96-7AE3-6972E0801C51}"/>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81A5F6D7-D20C-7E24-0E06-CC26FFDF3321}"/>
              </a:ext>
            </a:extLst>
          </p:cNvPr>
          <p:cNvSpPr>
            <a:spLocks noGrp="1" noRot="1" noMove="1" noResize="1" noEditPoints="1" noAdjustHandles="1" noChangeArrowheads="1" noChangeShapeType="1"/>
          </p:cNvSpPr>
          <p:nvPr/>
        </p:nvSpPr>
        <p:spPr>
          <a:xfrm rot="5400000">
            <a:off x="1418682" y="1814016"/>
            <a:ext cx="1728000" cy="3390614"/>
          </a:xfrm>
          <a:prstGeom prst="rect">
            <a:avLst/>
          </a:prstGeom>
          <a:gradFill>
            <a:gsLst>
              <a:gs pos="0">
                <a:srgbClr val="D5D6D7">
                  <a:alpha val="0"/>
                </a:srgbClr>
              </a:gs>
              <a:gs pos="100000">
                <a:srgbClr val="D5D6D7"/>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Rechteck 9">
            <a:extLst>
              <a:ext uri="{FF2B5EF4-FFF2-40B4-BE49-F238E27FC236}">
                <a16:creationId xmlns:a16="http://schemas.microsoft.com/office/drawing/2014/main" id="{F32E499F-D1A3-C5E7-322C-10451EE893E5}"/>
              </a:ext>
            </a:extLst>
          </p:cNvPr>
          <p:cNvSpPr>
            <a:spLocks/>
          </p:cNvSpPr>
          <p:nvPr/>
        </p:nvSpPr>
        <p:spPr>
          <a:xfrm rot="16200000">
            <a:off x="4820696" y="3523334"/>
            <a:ext cx="1728000" cy="3413412"/>
          </a:xfrm>
          <a:prstGeom prst="rect">
            <a:avLst/>
          </a:prstGeom>
          <a:gradFill>
            <a:gsLst>
              <a:gs pos="0">
                <a:srgbClr val="D5D6D7">
                  <a:alpha val="0"/>
                </a:srgbClr>
              </a:gs>
              <a:gs pos="100000">
                <a:srgbClr val="D5D6D7"/>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8" name="Grafik 7">
            <a:extLst>
              <a:ext uri="{FF2B5EF4-FFF2-40B4-BE49-F238E27FC236}">
                <a16:creationId xmlns:a16="http://schemas.microsoft.com/office/drawing/2014/main" id="{DE9C342E-1DC6-82AC-9D5B-B8E56B69F6B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0" y="1981193"/>
            <a:ext cx="12161520" cy="3952494"/>
          </a:xfrm>
          <a:prstGeom prst="rect">
            <a:avLst/>
          </a:prstGeom>
        </p:spPr>
      </p:pic>
      <p:sp>
        <p:nvSpPr>
          <p:cNvPr id="14" name="Titel 13">
            <a:extLst>
              <a:ext uri="{FF2B5EF4-FFF2-40B4-BE49-F238E27FC236}">
                <a16:creationId xmlns:a16="http://schemas.microsoft.com/office/drawing/2014/main" id="{23D475B4-287F-E9BF-2D0A-6B03AE5CEB8D}"/>
              </a:ext>
            </a:extLst>
          </p:cNvPr>
          <p:cNvSpPr>
            <a:spLocks noGrp="1"/>
          </p:cNvSpPr>
          <p:nvPr>
            <p:ph type="title"/>
          </p:nvPr>
        </p:nvSpPr>
        <p:spPr/>
        <p:txBody>
          <a:bodyPr/>
          <a:lstStyle/>
          <a:p>
            <a:r>
              <a:rPr lang="en-US"/>
              <a:t>The business situation is viewed as broadly positive, but investment conditions are not.</a:t>
            </a:r>
            <a:endParaRPr lang="en-GB" noProof="0"/>
          </a:p>
        </p:txBody>
      </p:sp>
      <p:sp>
        <p:nvSpPr>
          <p:cNvPr id="3" name="Fußzeilenplatzhalter 2">
            <a:extLst>
              <a:ext uri="{FF2B5EF4-FFF2-40B4-BE49-F238E27FC236}">
                <a16:creationId xmlns:a16="http://schemas.microsoft.com/office/drawing/2014/main" id="{5BC28899-544A-C51C-8E2E-189392E3BA8E}"/>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4AED8EE2-751F-DB2C-6F22-97609AC5137D}"/>
              </a:ext>
            </a:extLst>
          </p:cNvPr>
          <p:cNvSpPr>
            <a:spLocks noGrp="1"/>
          </p:cNvSpPr>
          <p:nvPr>
            <p:ph type="sldNum" sz="quarter" idx="11"/>
          </p:nvPr>
        </p:nvSpPr>
        <p:spPr/>
        <p:txBody>
          <a:bodyPr/>
          <a:lstStyle/>
          <a:p>
            <a:fld id="{7A75A898-F2F4-40F3-B700-6EAF5C28D57E}" type="slidenum">
              <a:rPr lang="en-GB" noProof="0" smtClean="0"/>
              <a:pPr/>
              <a:t>8</a:t>
            </a:fld>
            <a:endParaRPr lang="en-GB" noProof="0"/>
          </a:p>
        </p:txBody>
      </p:sp>
      <p:sp>
        <p:nvSpPr>
          <p:cNvPr id="2" name="Inhaltsplatzhalter 1">
            <a:extLst>
              <a:ext uri="{FF2B5EF4-FFF2-40B4-BE49-F238E27FC236}">
                <a16:creationId xmlns:a16="http://schemas.microsoft.com/office/drawing/2014/main" id="{AAADD5A3-3915-42C0-B101-E1927C6A9CCE}"/>
              </a:ext>
            </a:extLst>
          </p:cNvPr>
          <p:cNvSpPr>
            <a:spLocks noGrp="1"/>
          </p:cNvSpPr>
          <p:nvPr>
            <p:ph idx="1"/>
          </p:nvPr>
        </p:nvSpPr>
        <p:spPr/>
        <p:txBody>
          <a:bodyPr/>
          <a:lstStyle/>
          <a:p>
            <a:pPr lvl="6"/>
            <a:r>
              <a:rPr lang="en-GB" noProof="0"/>
              <a:t>Current business situation</a:t>
            </a:r>
          </a:p>
        </p:txBody>
      </p:sp>
      <p:sp>
        <p:nvSpPr>
          <p:cNvPr id="5" name="Textplatzhalter 4">
            <a:extLst>
              <a:ext uri="{FF2B5EF4-FFF2-40B4-BE49-F238E27FC236}">
                <a16:creationId xmlns:a16="http://schemas.microsoft.com/office/drawing/2014/main" id="{6BDB3472-4AAC-95FF-3AA4-A46F2DF72047}"/>
              </a:ext>
            </a:extLst>
          </p:cNvPr>
          <p:cNvSpPr>
            <a:spLocks noGrp="1"/>
          </p:cNvSpPr>
          <p:nvPr>
            <p:ph type="body" sz="quarter" idx="14"/>
          </p:nvPr>
        </p:nvSpPr>
        <p:spPr/>
        <p:txBody>
          <a:bodyPr/>
          <a:lstStyle/>
          <a:p>
            <a:r>
              <a:rPr lang="en-GB" noProof="0"/>
              <a:t>Source: Survey of network operators (n=175–183)</a:t>
            </a:r>
          </a:p>
        </p:txBody>
      </p:sp>
      <p:sp>
        <p:nvSpPr>
          <p:cNvPr id="17" name="Textplatzhalter 16">
            <a:extLst>
              <a:ext uri="{FF2B5EF4-FFF2-40B4-BE49-F238E27FC236}">
                <a16:creationId xmlns:a16="http://schemas.microsoft.com/office/drawing/2014/main" id="{4B2CD258-CA02-4011-CE1F-D9C536F70BC4}"/>
              </a:ext>
            </a:extLst>
          </p:cNvPr>
          <p:cNvSpPr>
            <a:spLocks noGrp="1"/>
          </p:cNvSpPr>
          <p:nvPr>
            <p:ph type="body" sz="quarter" idx="15"/>
          </p:nvPr>
        </p:nvSpPr>
        <p:spPr/>
        <p:txBody>
          <a:bodyPr/>
          <a:lstStyle/>
          <a:p>
            <a:r>
              <a:rPr lang="en-GB"/>
              <a:t>Telecommunications Business Climate Index</a:t>
            </a:r>
            <a:endParaRPr lang="en-GB" noProof="0"/>
          </a:p>
        </p:txBody>
      </p:sp>
      <p:sp>
        <p:nvSpPr>
          <p:cNvPr id="18" name="Textplatzhalter 17">
            <a:extLst>
              <a:ext uri="{FF2B5EF4-FFF2-40B4-BE49-F238E27FC236}">
                <a16:creationId xmlns:a16="http://schemas.microsoft.com/office/drawing/2014/main" id="{6D9BB64A-0DE9-F070-6158-268ABAABD662}"/>
              </a:ext>
            </a:extLst>
          </p:cNvPr>
          <p:cNvSpPr>
            <a:spLocks noGrp="1"/>
          </p:cNvSpPr>
          <p:nvPr>
            <p:ph type="body" sz="quarter" idx="16"/>
          </p:nvPr>
        </p:nvSpPr>
        <p:spPr/>
        <p:txBody>
          <a:bodyPr anchor="ctr" anchorCtr="0"/>
          <a:lstStyle/>
          <a:p>
            <a:pPr lvl="3"/>
            <a:r>
              <a:rPr lang="en-US"/>
              <a:t>Network operators assess their current business situation and their expectations for the next six months. The response options are “good,” “satisfactory,” and “poor”, and “more </a:t>
            </a:r>
            <a:r>
              <a:rPr lang="en-US" err="1"/>
              <a:t>favourable</a:t>
            </a:r>
            <a:r>
              <a:rPr lang="en-US"/>
              <a:t>,” “unchanged,” and “less </a:t>
            </a:r>
            <a:r>
              <a:rPr lang="en-US" err="1"/>
              <a:t>favourable</a:t>
            </a:r>
            <a:r>
              <a:rPr lang="en-US"/>
              <a:t>”, respectively. </a:t>
            </a:r>
          </a:p>
          <a:p>
            <a:pPr lvl="3"/>
            <a:endParaRPr lang="en-GB" noProof="0"/>
          </a:p>
          <a:p>
            <a:pPr lvl="3"/>
            <a:r>
              <a:rPr lang="en-GB"/>
              <a:t>The reported figure is the balance of shares of responses  </a:t>
            </a:r>
            <a:r>
              <a:rPr lang="en-US"/>
              <a:t>“good” and “poor”, and “more </a:t>
            </a:r>
            <a:r>
              <a:rPr lang="en-US" err="1"/>
              <a:t>favourable</a:t>
            </a:r>
            <a:r>
              <a:rPr lang="en-US"/>
              <a:t>” and “less </a:t>
            </a:r>
            <a:r>
              <a:rPr lang="en-US" err="1"/>
              <a:t>favourable</a:t>
            </a:r>
            <a:r>
              <a:rPr lang="en-US"/>
              <a:t>”, respectively.</a:t>
            </a:r>
            <a:r>
              <a:rPr lang="en-GB"/>
              <a:t> The Telecommunications Business Climate Index is calculated as the average of the balances for the current business situation and expectations.</a:t>
            </a:r>
            <a:endParaRPr lang="en-GB" sz="1350"/>
          </a:p>
          <a:p>
            <a:pPr lvl="3"/>
            <a:br>
              <a:rPr lang="en-GB" sz="950" noProof="0"/>
            </a:br>
            <a:r>
              <a:rPr lang="en-GB" sz="950" i="1" noProof="0"/>
              <a:t>Interpretation guide:</a:t>
            </a:r>
            <a:br>
              <a:rPr lang="en-GB" sz="950" i="1" noProof="0"/>
            </a:br>
            <a:r>
              <a:rPr lang="en-US" i="1"/>
              <a:t>A value of +100 means that all respondents assess the current business situation as good or expect an improvement. A value of -100 means that all respondents assess the current business situation as poor or expect a deterioration.</a:t>
            </a:r>
            <a:endParaRPr lang="en-GB" i="1"/>
          </a:p>
        </p:txBody>
      </p:sp>
      <p:sp>
        <p:nvSpPr>
          <p:cNvPr id="19" name="Textplatzhalter 18">
            <a:extLst>
              <a:ext uri="{FF2B5EF4-FFF2-40B4-BE49-F238E27FC236}">
                <a16:creationId xmlns:a16="http://schemas.microsoft.com/office/drawing/2014/main" id="{E32C8CAE-7DC1-4D6C-785C-71AA63108174}"/>
              </a:ext>
            </a:extLst>
          </p:cNvPr>
          <p:cNvSpPr>
            <a:spLocks noGrp="1"/>
          </p:cNvSpPr>
          <p:nvPr>
            <p:ph type="body" sz="quarter" idx="17"/>
          </p:nvPr>
        </p:nvSpPr>
        <p:spPr/>
        <p:txBody>
          <a:bodyPr/>
          <a:lstStyle/>
          <a:p>
            <a:r>
              <a:rPr lang="en-GB" noProof="0"/>
              <a:t>Methodology</a:t>
            </a:r>
          </a:p>
        </p:txBody>
      </p:sp>
      <p:sp>
        <p:nvSpPr>
          <p:cNvPr id="15" name="Inhaltsplatzhalter 1">
            <a:extLst>
              <a:ext uri="{FF2B5EF4-FFF2-40B4-BE49-F238E27FC236}">
                <a16:creationId xmlns:a16="http://schemas.microsoft.com/office/drawing/2014/main" id="{C4DCFE4D-8A8A-B376-3A15-383D13C723CC}"/>
              </a:ext>
            </a:extLst>
          </p:cNvPr>
          <p:cNvSpPr txBox="1">
            <a:spLocks/>
          </p:cNvSpPr>
          <p:nvPr/>
        </p:nvSpPr>
        <p:spPr>
          <a:xfrm>
            <a:off x="4285615" y="2103120"/>
            <a:ext cx="3105785" cy="303255"/>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6" algn="r"/>
            <a:r>
              <a:rPr lang="en-GB" noProof="0"/>
              <a:t>investment conditions</a:t>
            </a:r>
          </a:p>
        </p:txBody>
      </p:sp>
      <p:sp>
        <p:nvSpPr>
          <p:cNvPr id="6" name="TextBox 5">
            <a:extLst>
              <a:ext uri="{FF2B5EF4-FFF2-40B4-BE49-F238E27FC236}">
                <a16:creationId xmlns:a16="http://schemas.microsoft.com/office/drawing/2014/main" id="{47C53AA9-1E7D-2B6F-5BEF-D513F0BE29EF}"/>
              </a:ext>
            </a:extLst>
          </p:cNvPr>
          <p:cNvSpPr txBox="1"/>
          <p:nvPr/>
        </p:nvSpPr>
        <p:spPr>
          <a:xfrm>
            <a:off x="11040533" y="6570133"/>
            <a:ext cx="0" cy="0"/>
          </a:xfrm>
          <a:prstGeom prst="rect">
            <a:avLst/>
          </a:prstGeom>
          <a:noFill/>
        </p:spPr>
        <p:txBody>
          <a:bodyPr wrap="none" lIns="0" tIns="0" rIns="0" bIns="0" rtlCol="0">
            <a:noAutofit/>
          </a:bodyPr>
          <a:lstStyle/>
          <a:p>
            <a:pPr marL="0" marR="0" indent="0" algn="l" defTabSz="914400" rtl="0" eaLnBrk="1" fontAlgn="auto" latinLnBrk="0" hangingPunct="1">
              <a:lnSpc>
                <a:spcPct val="100000"/>
              </a:lnSpc>
              <a:spcBef>
                <a:spcPts val="800"/>
              </a:spcBef>
              <a:spcAft>
                <a:spcPts val="0"/>
              </a:spcAft>
              <a:buClrTx/>
              <a:buSzTx/>
              <a:buFontTx/>
              <a:buNone/>
              <a:tabLst/>
            </a:pPr>
            <a:endParaRPr kumimoji="0" lang="de-DE" sz="1350" b="0" i="0" u="none" strike="noStrike" kern="1200" cap="none" spc="0" normalizeH="0" baseline="0" noProof="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422935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38801DA-E829-8AEC-9692-F141F18E6ADB}"/>
            </a:ext>
          </a:extLst>
        </p:cNvPr>
        <p:cNvGrpSpPr/>
        <p:nvPr/>
      </p:nvGrpSpPr>
      <p:grpSpPr>
        <a:xfrm>
          <a:off x="0" y="0"/>
          <a:ext cx="0" cy="0"/>
          <a:chOff x="0" y="0"/>
          <a:chExt cx="0" cy="0"/>
        </a:xfrm>
      </p:grpSpPr>
      <p:sp>
        <p:nvSpPr>
          <p:cNvPr id="6" name="Ellipse 5">
            <a:extLst>
              <a:ext uri="{FF2B5EF4-FFF2-40B4-BE49-F238E27FC236}">
                <a16:creationId xmlns:a16="http://schemas.microsoft.com/office/drawing/2014/main" id="{CDB366ED-A77C-B9B2-1BCF-C21EAC6A9849}"/>
              </a:ext>
            </a:extLst>
          </p:cNvPr>
          <p:cNvSpPr/>
          <p:nvPr/>
        </p:nvSpPr>
        <p:spPr>
          <a:xfrm>
            <a:off x="4689446" y="1404768"/>
            <a:ext cx="3206790" cy="3206790"/>
          </a:xfrm>
          <a:prstGeom prst="ellipse">
            <a:avLst/>
          </a:prstGeom>
          <a:solidFill>
            <a:schemeClr val="tx2">
              <a:alpha val="34000"/>
            </a:schemeClr>
          </a:solidFill>
          <a:ln>
            <a:noFill/>
          </a:ln>
          <a:effectLst>
            <a:softEdge rad="558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6" name="Bildplatzhalter 15">
            <a:extLst>
              <a:ext uri="{FF2B5EF4-FFF2-40B4-BE49-F238E27FC236}">
                <a16:creationId xmlns:a16="http://schemas.microsoft.com/office/drawing/2014/main" id="{98393154-EB70-5C55-D3E4-B67149765363}"/>
              </a:ext>
            </a:extLst>
          </p:cNvPr>
          <p:cNvPicPr>
            <a:picLocks noGrp="1" noRot="1" noChangeAspect="1" noMove="1" noResize="1" noEditPoints="1" noAdjustHandles="1" noChangeArrowheads="1" noChangeShapeType="1" noCrop="1"/>
          </p:cNvPicPr>
          <p:nvPr>
            <p:ph type="pic" sz="quarter" idx="13"/>
          </p:nvPr>
        </p:nvPicPr>
        <p:blipFill>
          <a:blip r:embed="rId4">
            <a:alphaModFix amt="55000"/>
            <a:extLst>
              <a:ext uri="{28A0092B-C50C-407E-A947-70E740481C1C}">
                <a14:useLocalDpi xmlns:a14="http://schemas.microsoft.com/office/drawing/2010/main" val="0"/>
              </a:ext>
            </a:extLst>
          </a:blip>
          <a:srcRect t="16" b="16"/>
          <a:stretch/>
        </p:blipFill>
        <p:spPr>
          <a:xfrm>
            <a:off x="0" y="-252000"/>
            <a:ext cx="12192000" cy="7110000"/>
          </a:xfrm>
        </p:spPr>
      </p:pic>
      <p:sp>
        <p:nvSpPr>
          <p:cNvPr id="3" name="Fußzeilenplatzhalter 2">
            <a:extLst>
              <a:ext uri="{FF2B5EF4-FFF2-40B4-BE49-F238E27FC236}">
                <a16:creationId xmlns:a16="http://schemas.microsoft.com/office/drawing/2014/main" id="{A7679259-D3C4-EE4B-E3BC-D9D08410F3B8}"/>
              </a:ext>
            </a:extLst>
          </p:cNvPr>
          <p:cNvSpPr>
            <a:spLocks noGrp="1"/>
          </p:cNvSpPr>
          <p:nvPr>
            <p:ph type="ftr" sz="quarter" idx="10"/>
          </p:nvPr>
        </p:nvSpPr>
        <p:spPr>
          <a:xfrm>
            <a:off x="2032022" y="6559200"/>
            <a:ext cx="4114800" cy="303255"/>
          </a:xfrm>
        </p:spPr>
        <p:txBody>
          <a:bodyPr/>
          <a:lstStyle/>
          <a:p>
            <a:r>
              <a:rPr lang="en-GB" noProof="0"/>
              <a:t>BREKO </a:t>
            </a:r>
            <a:r>
              <a:rPr lang="en-GB" noProof="0" err="1"/>
              <a:t>Marktanalyse</a:t>
            </a:r>
            <a:r>
              <a:rPr lang="en-GB" noProof="0"/>
              <a:t> 2026</a:t>
            </a:r>
          </a:p>
        </p:txBody>
      </p:sp>
      <p:sp>
        <p:nvSpPr>
          <p:cNvPr id="4" name="Foliennummernplatzhalter 3">
            <a:extLst>
              <a:ext uri="{FF2B5EF4-FFF2-40B4-BE49-F238E27FC236}">
                <a16:creationId xmlns:a16="http://schemas.microsoft.com/office/drawing/2014/main" id="{2E6147BA-33BE-87E8-DE77-D68CD8515861}"/>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9</a:t>
            </a:fld>
            <a:endParaRPr lang="en-GB" noProof="0"/>
          </a:p>
        </p:txBody>
      </p:sp>
      <p:sp>
        <p:nvSpPr>
          <p:cNvPr id="22" name="Titel 21">
            <a:extLst>
              <a:ext uri="{FF2B5EF4-FFF2-40B4-BE49-F238E27FC236}">
                <a16:creationId xmlns:a16="http://schemas.microsoft.com/office/drawing/2014/main" id="{731C0FF2-7460-40E8-FAEC-BEBDCA30FB62}"/>
              </a:ext>
            </a:extLst>
          </p:cNvPr>
          <p:cNvSpPr>
            <a:spLocks noGrp="1"/>
          </p:cNvSpPr>
          <p:nvPr>
            <p:ph type="title"/>
          </p:nvPr>
        </p:nvSpPr>
        <p:spPr>
          <a:xfrm>
            <a:off x="1938635" y="1954800"/>
            <a:ext cx="9221365" cy="2714400"/>
          </a:xfrm>
        </p:spPr>
        <p:txBody>
          <a:bodyPr/>
          <a:lstStyle/>
          <a:p>
            <a:r>
              <a:rPr lang="en-GB" noProof="0"/>
              <a:t>Fibre Rollout </a:t>
            </a:r>
            <a:br>
              <a:rPr lang="en-GB" noProof="0"/>
            </a:br>
            <a:r>
              <a:rPr lang="en-GB" noProof="0"/>
              <a:t>Progress</a:t>
            </a:r>
          </a:p>
        </p:txBody>
      </p:sp>
      <p:sp>
        <p:nvSpPr>
          <p:cNvPr id="23" name="Textplatzhalter 22">
            <a:extLst>
              <a:ext uri="{FF2B5EF4-FFF2-40B4-BE49-F238E27FC236}">
                <a16:creationId xmlns:a16="http://schemas.microsoft.com/office/drawing/2014/main" id="{A7D2C971-6FC2-BE16-E75F-08276413F85F}"/>
              </a:ext>
            </a:extLst>
          </p:cNvPr>
          <p:cNvSpPr>
            <a:spLocks noGrp="1"/>
          </p:cNvSpPr>
          <p:nvPr>
            <p:ph type="body" sz="quarter" idx="12"/>
          </p:nvPr>
        </p:nvSpPr>
        <p:spPr>
          <a:xfrm>
            <a:off x="9072000" y="-108418"/>
            <a:ext cx="2088000" cy="2663825"/>
          </a:xfrm>
        </p:spPr>
        <p:txBody>
          <a:bodyPr/>
          <a:lstStyle/>
          <a:p>
            <a:r>
              <a:rPr lang="en-GB" noProof="0"/>
              <a:t>3</a:t>
            </a:r>
          </a:p>
        </p:txBody>
      </p:sp>
    </p:spTree>
    <p:extLst>
      <p:ext uri="{BB962C8B-B14F-4D97-AF65-F5344CB8AC3E}">
        <p14:creationId xmlns:p14="http://schemas.microsoft.com/office/powerpoint/2010/main" val="3888348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4050D40-5339-5161-DCD8-A39F5AA4D3BF}"/>
            </a:ext>
          </a:extLst>
        </p:cNvPr>
        <p:cNvGrpSpPr/>
        <p:nvPr/>
      </p:nvGrpSpPr>
      <p:grpSpPr>
        <a:xfrm>
          <a:off x="0" y="0"/>
          <a:ext cx="0" cy="0"/>
          <a:chOff x="0" y="0"/>
          <a:chExt cx="0" cy="0"/>
        </a:xfrm>
      </p:grpSpPr>
      <p:sp>
        <p:nvSpPr>
          <p:cNvPr id="34" name="Rechteck 33">
            <a:extLst>
              <a:ext uri="{FF2B5EF4-FFF2-40B4-BE49-F238E27FC236}">
                <a16:creationId xmlns:a16="http://schemas.microsoft.com/office/drawing/2014/main" id="{1E1A6B43-5B49-755D-A77F-39D34B6D98B9}"/>
              </a:ext>
            </a:extLst>
          </p:cNvPr>
          <p:cNvSpPr>
            <a:spLocks/>
          </p:cNvSpPr>
          <p:nvPr/>
        </p:nvSpPr>
        <p:spPr>
          <a:xfrm>
            <a:off x="802535" y="2950863"/>
            <a:ext cx="3348000" cy="3402000"/>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0" name="Rechteck 29">
            <a:extLst>
              <a:ext uri="{FF2B5EF4-FFF2-40B4-BE49-F238E27FC236}">
                <a16:creationId xmlns:a16="http://schemas.microsoft.com/office/drawing/2014/main" id="{387954C7-1CCB-DEDA-4B2E-1408D01FEE50}"/>
              </a:ext>
            </a:extLst>
          </p:cNvPr>
          <p:cNvSpPr>
            <a:spLocks/>
          </p:cNvSpPr>
          <p:nvPr/>
        </p:nvSpPr>
        <p:spPr>
          <a:xfrm>
            <a:off x="8256625" y="2950863"/>
            <a:ext cx="3348000" cy="3402000"/>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hteck 25">
            <a:extLst>
              <a:ext uri="{FF2B5EF4-FFF2-40B4-BE49-F238E27FC236}">
                <a16:creationId xmlns:a16="http://schemas.microsoft.com/office/drawing/2014/main" id="{8A5C5419-23C5-19A4-05DD-9A3E568B3098}"/>
              </a:ext>
            </a:extLst>
          </p:cNvPr>
          <p:cNvSpPr>
            <a:spLocks/>
          </p:cNvSpPr>
          <p:nvPr/>
        </p:nvSpPr>
        <p:spPr>
          <a:xfrm>
            <a:off x="4529580" y="2950863"/>
            <a:ext cx="3348000" cy="3402000"/>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Titel 6">
            <a:extLst>
              <a:ext uri="{FF2B5EF4-FFF2-40B4-BE49-F238E27FC236}">
                <a16:creationId xmlns:a16="http://schemas.microsoft.com/office/drawing/2014/main" id="{43219D35-7F37-488C-ED44-70BF325DF981}"/>
              </a:ext>
            </a:extLst>
          </p:cNvPr>
          <p:cNvSpPr>
            <a:spLocks noGrp="1"/>
          </p:cNvSpPr>
          <p:nvPr>
            <p:ph type="title"/>
          </p:nvPr>
        </p:nvSpPr>
        <p:spPr/>
        <p:txBody>
          <a:bodyPr/>
          <a:lstStyle/>
          <a:p>
            <a:r>
              <a:rPr lang="en-GB" noProof="0"/>
              <a:t>Definition of fibre </a:t>
            </a:r>
            <a:r>
              <a:rPr lang="en-GB"/>
              <a:t>m</a:t>
            </a:r>
            <a:r>
              <a:rPr lang="en-GB" noProof="0" err="1"/>
              <a:t>etrics</a:t>
            </a:r>
            <a:endParaRPr lang="en-GB" noProof="0"/>
          </a:p>
        </p:txBody>
      </p:sp>
      <p:sp>
        <p:nvSpPr>
          <p:cNvPr id="4" name="Foliennummernplatzhalter 3">
            <a:extLst>
              <a:ext uri="{FF2B5EF4-FFF2-40B4-BE49-F238E27FC236}">
                <a16:creationId xmlns:a16="http://schemas.microsoft.com/office/drawing/2014/main" id="{BDEBA0AF-C98E-4822-5DDE-87157DC2D83C}"/>
              </a:ext>
            </a:extLst>
          </p:cNvPr>
          <p:cNvSpPr>
            <a:spLocks noGrp="1"/>
          </p:cNvSpPr>
          <p:nvPr>
            <p:ph type="sldNum" sz="quarter" idx="11"/>
          </p:nvPr>
        </p:nvSpPr>
        <p:spPr/>
        <p:txBody>
          <a:bodyPr/>
          <a:lstStyle/>
          <a:p>
            <a:fld id="{7A75A898-F2F4-40F3-B700-6EAF5C28D57E}" type="slidenum">
              <a:rPr lang="en-GB" noProof="0" smtClean="0"/>
              <a:pPr/>
              <a:t>10</a:t>
            </a:fld>
            <a:endParaRPr lang="en-GB" noProof="0"/>
          </a:p>
        </p:txBody>
      </p:sp>
      <p:sp>
        <p:nvSpPr>
          <p:cNvPr id="9" name="Textplatzhalter 8">
            <a:extLst>
              <a:ext uri="{FF2B5EF4-FFF2-40B4-BE49-F238E27FC236}">
                <a16:creationId xmlns:a16="http://schemas.microsoft.com/office/drawing/2014/main" id="{9325398B-3F08-C660-6157-C1A98085DA76}"/>
              </a:ext>
            </a:extLst>
          </p:cNvPr>
          <p:cNvSpPr>
            <a:spLocks noGrp="1"/>
          </p:cNvSpPr>
          <p:nvPr>
            <p:ph type="body" sz="quarter" idx="15"/>
          </p:nvPr>
        </p:nvSpPr>
        <p:spPr/>
        <p:txBody>
          <a:bodyPr/>
          <a:lstStyle/>
          <a:p>
            <a:r>
              <a:rPr lang="en-GB" noProof="0"/>
              <a:t>Fibre rollout progress</a:t>
            </a:r>
          </a:p>
        </p:txBody>
      </p:sp>
      <p:sp>
        <p:nvSpPr>
          <p:cNvPr id="10" name="Inhaltsplatzhalter 9">
            <a:extLst>
              <a:ext uri="{FF2B5EF4-FFF2-40B4-BE49-F238E27FC236}">
                <a16:creationId xmlns:a16="http://schemas.microsoft.com/office/drawing/2014/main" id="{AFC762D2-C841-5171-2503-E14025A56A97}"/>
              </a:ext>
            </a:extLst>
          </p:cNvPr>
          <p:cNvSpPr>
            <a:spLocks noGrp="1"/>
          </p:cNvSpPr>
          <p:nvPr>
            <p:ph sz="quarter" idx="16"/>
          </p:nvPr>
        </p:nvSpPr>
        <p:spPr>
          <a:xfrm>
            <a:off x="587375" y="3403262"/>
            <a:ext cx="3348000" cy="1354354"/>
          </a:xfrm>
        </p:spPr>
        <p:txBody>
          <a:bodyPr/>
          <a:lstStyle/>
          <a:p>
            <a:pPr lvl="6"/>
            <a:r>
              <a:rPr lang="en-GB" noProof="0"/>
              <a:t>Fibre rollout rate </a:t>
            </a:r>
          </a:p>
          <a:p>
            <a:r>
              <a:rPr lang="en-GB" noProof="0"/>
              <a:t>The share of connections covered by homes passed out of all potentially reachable connections.</a:t>
            </a:r>
          </a:p>
        </p:txBody>
      </p:sp>
      <p:pic>
        <p:nvPicPr>
          <p:cNvPr id="12" name="Grafik 11">
            <a:extLst>
              <a:ext uri="{FF2B5EF4-FFF2-40B4-BE49-F238E27FC236}">
                <a16:creationId xmlns:a16="http://schemas.microsoft.com/office/drawing/2014/main" id="{044C0880-CBDC-5498-5250-AA897146689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032022" y="1815355"/>
            <a:ext cx="1295400" cy="1729740"/>
          </a:xfrm>
          <a:prstGeom prst="rect">
            <a:avLst/>
          </a:prstGeom>
        </p:spPr>
      </p:pic>
      <p:pic>
        <p:nvPicPr>
          <p:cNvPr id="14" name="Grafik 13">
            <a:extLst>
              <a:ext uri="{FF2B5EF4-FFF2-40B4-BE49-F238E27FC236}">
                <a16:creationId xmlns:a16="http://schemas.microsoft.com/office/drawing/2014/main" id="{BD6D3D51-D129-8B23-090F-11B974D142E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759067" y="1815355"/>
            <a:ext cx="1295400" cy="1729740"/>
          </a:xfrm>
          <a:prstGeom prst="rect">
            <a:avLst/>
          </a:prstGeom>
        </p:spPr>
      </p:pic>
      <p:sp>
        <p:nvSpPr>
          <p:cNvPr id="17" name="Inhaltsplatzhalter 9">
            <a:extLst>
              <a:ext uri="{FF2B5EF4-FFF2-40B4-BE49-F238E27FC236}">
                <a16:creationId xmlns:a16="http://schemas.microsoft.com/office/drawing/2014/main" id="{62CB6A47-8DCD-5B04-D1BB-D255043DE8C3}"/>
              </a:ext>
            </a:extLst>
          </p:cNvPr>
          <p:cNvSpPr txBox="1">
            <a:spLocks/>
          </p:cNvSpPr>
          <p:nvPr/>
        </p:nvSpPr>
        <p:spPr>
          <a:xfrm>
            <a:off x="4422000" y="3403262"/>
            <a:ext cx="3348000" cy="1341267"/>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6"/>
            <a:r>
              <a:rPr lang="en-GB" noProof="0"/>
              <a:t>Fibre connection rate </a:t>
            </a:r>
          </a:p>
          <a:p>
            <a:r>
              <a:rPr lang="en-GB" noProof="0"/>
              <a:t>The share of connections covered by homes </a:t>
            </a:r>
            <a:r>
              <a:rPr lang="en-GB"/>
              <a:t>c</a:t>
            </a:r>
            <a:r>
              <a:rPr lang="en-GB" noProof="0" err="1"/>
              <a:t>onnected</a:t>
            </a:r>
            <a:r>
              <a:rPr lang="en-GB" noProof="0"/>
              <a:t> out of all potentially reachable connections.</a:t>
            </a:r>
          </a:p>
          <a:p>
            <a:endParaRPr lang="en-GB" noProof="0"/>
          </a:p>
        </p:txBody>
      </p:sp>
      <p:graphicFrame>
        <p:nvGraphicFramePr>
          <p:cNvPr id="18" name="Tabelle 17">
            <a:extLst>
              <a:ext uri="{FF2B5EF4-FFF2-40B4-BE49-F238E27FC236}">
                <a16:creationId xmlns:a16="http://schemas.microsoft.com/office/drawing/2014/main" id="{592C41A8-7081-FF3E-F518-FF5D9BC889AE}"/>
              </a:ext>
            </a:extLst>
          </p:cNvPr>
          <p:cNvGraphicFramePr>
            <a:graphicFrameLocks noGrp="1"/>
          </p:cNvGraphicFramePr>
          <p:nvPr>
            <p:extLst>
              <p:ext uri="{D42A27DB-BD31-4B8C-83A1-F6EECF244321}">
                <p14:modId xmlns:p14="http://schemas.microsoft.com/office/powerpoint/2010/main" val="3424789974"/>
              </p:ext>
            </p:extLst>
          </p:nvPr>
        </p:nvGraphicFramePr>
        <p:xfrm>
          <a:off x="587375" y="4759378"/>
          <a:ext cx="3348000" cy="741680"/>
        </p:xfrm>
        <a:graphic>
          <a:graphicData uri="http://schemas.openxmlformats.org/drawingml/2006/table">
            <a:tbl>
              <a:tblPr firstRow="1" bandRow="1">
                <a:tableStyleId>{5C22544A-7EE6-4342-B048-85BDC9FD1C3A}</a:tableStyleId>
              </a:tblPr>
              <a:tblGrid>
                <a:gridCol w="72000">
                  <a:extLst>
                    <a:ext uri="{9D8B030D-6E8A-4147-A177-3AD203B41FA5}">
                      <a16:colId xmlns:a16="http://schemas.microsoft.com/office/drawing/2014/main" val="2792922768"/>
                    </a:ext>
                  </a:extLst>
                </a:gridCol>
                <a:gridCol w="1440000">
                  <a:extLst>
                    <a:ext uri="{9D8B030D-6E8A-4147-A177-3AD203B41FA5}">
                      <a16:colId xmlns:a16="http://schemas.microsoft.com/office/drawing/2014/main" val="2888012147"/>
                    </a:ext>
                  </a:extLst>
                </a:gridCol>
                <a:gridCol w="1620000">
                  <a:extLst>
                    <a:ext uri="{9D8B030D-6E8A-4147-A177-3AD203B41FA5}">
                      <a16:colId xmlns:a16="http://schemas.microsoft.com/office/drawing/2014/main" val="720624636"/>
                    </a:ext>
                  </a:extLst>
                </a:gridCol>
                <a:gridCol w="216000">
                  <a:extLst>
                    <a:ext uri="{9D8B030D-6E8A-4147-A177-3AD203B41FA5}">
                      <a16:colId xmlns:a16="http://schemas.microsoft.com/office/drawing/2014/main" val="1899295814"/>
                    </a:ext>
                  </a:extLst>
                </a:gridCol>
              </a:tblGrid>
              <a:tr h="370840">
                <a:tc rowSpan="2">
                  <a:txBody>
                    <a:bodyPr/>
                    <a:lstStyle/>
                    <a:p>
                      <a:pPr algn="r"/>
                      <a:endParaRPr lang="en-GB" sz="950" b="1" noProof="0">
                        <a:solidFill>
                          <a:schemeClr val="bg1"/>
                        </a:solidFil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rowSpan="2">
                  <a:txBody>
                    <a:bodyPr/>
                    <a:lstStyle/>
                    <a:p>
                      <a:pPr algn="r"/>
                      <a:r>
                        <a:rPr lang="en-GB" sz="950" b="1" noProof="0">
                          <a:solidFill>
                            <a:schemeClr val="bg1"/>
                          </a:solidFill>
                        </a:rPr>
                        <a:t>Fibre rollout rate = </a:t>
                      </a:r>
                    </a:p>
                  </a:txBody>
                  <a:tcPr marL="0" marR="360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GB" sz="950" b="0" noProof="0">
                          <a:solidFill>
                            <a:schemeClr val="bg1"/>
                          </a:solidFill>
                        </a:rPr>
                        <a:t>Homes Passed (HP)</a:t>
                      </a:r>
                    </a:p>
                  </a:txBody>
                  <a:tcPr marL="0" marR="0" marT="36000" marB="36000" anchor="b">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2">
                  <a:txBody>
                    <a:bodyPr/>
                    <a:lstStyle/>
                    <a:p>
                      <a:pPr algn="ctr"/>
                      <a:endParaRPr lang="en-GB" sz="950" b="0" noProof="0">
                        <a:solidFill>
                          <a:schemeClr val="bg1"/>
                        </a:solidFill>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483084671"/>
                  </a:ext>
                </a:extLst>
              </a:tr>
              <a:tr h="370840">
                <a:tc vMerge="1">
                  <a:txBody>
                    <a:bodyPr/>
                    <a:lstStyle/>
                    <a:p>
                      <a:endParaRPr lang="de-DE"/>
                    </a:p>
                  </a:txBody>
                  <a:tcPr/>
                </a:tc>
                <a:tc vMerge="1">
                  <a:txBody>
                    <a:bodyPr/>
                    <a:lstStyle/>
                    <a:p>
                      <a:endParaRPr lang="de-DE"/>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950" b="0" i="0" noProof="0">
                          <a:solidFill>
                            <a:schemeClr val="bg1"/>
                          </a:solidFill>
                          <a:latin typeface="+mn-lt"/>
                        </a:rPr>
                        <a:t>Economic units (WE)</a:t>
                      </a:r>
                    </a:p>
                  </a:txBody>
                  <a:tcPr marL="0" marR="0" marT="36000" marB="36000">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vMerge="1">
                  <a:txBody>
                    <a:bodyPr/>
                    <a:lstStyle/>
                    <a:p>
                      <a:pPr algn="ctr"/>
                      <a:endParaRPr lang="de-DE" sz="950" b="0" i="0">
                        <a:solidFill>
                          <a:schemeClr val="bg1"/>
                        </a:solidFill>
                        <a:latin typeface="+mn-lt"/>
                      </a:endParaRPr>
                    </a:p>
                  </a:txBody>
                  <a:tcPr marL="0" marR="0" marT="36000" marB="36000">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44123876"/>
                  </a:ext>
                </a:extLst>
              </a:tr>
            </a:tbl>
          </a:graphicData>
        </a:graphic>
      </p:graphicFrame>
      <p:graphicFrame>
        <p:nvGraphicFramePr>
          <p:cNvPr id="21" name="Tabelle 20">
            <a:extLst>
              <a:ext uri="{FF2B5EF4-FFF2-40B4-BE49-F238E27FC236}">
                <a16:creationId xmlns:a16="http://schemas.microsoft.com/office/drawing/2014/main" id="{E073908E-9F8E-2765-E713-0809E55EC833}"/>
              </a:ext>
            </a:extLst>
          </p:cNvPr>
          <p:cNvGraphicFramePr>
            <a:graphicFrameLocks noGrp="1"/>
          </p:cNvGraphicFramePr>
          <p:nvPr>
            <p:extLst>
              <p:ext uri="{D42A27DB-BD31-4B8C-83A1-F6EECF244321}">
                <p14:modId xmlns:p14="http://schemas.microsoft.com/office/powerpoint/2010/main" val="2027890927"/>
              </p:ext>
            </p:extLst>
          </p:nvPr>
        </p:nvGraphicFramePr>
        <p:xfrm>
          <a:off x="4314420" y="4754429"/>
          <a:ext cx="3348000" cy="741680"/>
        </p:xfrm>
        <a:graphic>
          <a:graphicData uri="http://schemas.openxmlformats.org/drawingml/2006/table">
            <a:tbl>
              <a:tblPr firstRow="1" bandRow="1">
                <a:tableStyleId>{5C22544A-7EE6-4342-B048-85BDC9FD1C3A}</a:tableStyleId>
              </a:tblPr>
              <a:tblGrid>
                <a:gridCol w="72000">
                  <a:extLst>
                    <a:ext uri="{9D8B030D-6E8A-4147-A177-3AD203B41FA5}">
                      <a16:colId xmlns:a16="http://schemas.microsoft.com/office/drawing/2014/main" val="2792922768"/>
                    </a:ext>
                  </a:extLst>
                </a:gridCol>
                <a:gridCol w="1584000">
                  <a:extLst>
                    <a:ext uri="{9D8B030D-6E8A-4147-A177-3AD203B41FA5}">
                      <a16:colId xmlns:a16="http://schemas.microsoft.com/office/drawing/2014/main" val="2888012147"/>
                    </a:ext>
                  </a:extLst>
                </a:gridCol>
                <a:gridCol w="1620000">
                  <a:extLst>
                    <a:ext uri="{9D8B030D-6E8A-4147-A177-3AD203B41FA5}">
                      <a16:colId xmlns:a16="http://schemas.microsoft.com/office/drawing/2014/main" val="720624636"/>
                    </a:ext>
                  </a:extLst>
                </a:gridCol>
                <a:gridCol w="72000">
                  <a:extLst>
                    <a:ext uri="{9D8B030D-6E8A-4147-A177-3AD203B41FA5}">
                      <a16:colId xmlns:a16="http://schemas.microsoft.com/office/drawing/2014/main" val="1899295814"/>
                    </a:ext>
                  </a:extLst>
                </a:gridCol>
              </a:tblGrid>
              <a:tr h="370840">
                <a:tc rowSpan="2">
                  <a:txBody>
                    <a:bodyPr/>
                    <a:lstStyle/>
                    <a:p>
                      <a:pPr algn="r"/>
                      <a:endParaRPr lang="en-GB" sz="950" b="1" noProof="0">
                        <a:solidFill>
                          <a:schemeClr val="bg1"/>
                        </a:solidFil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rowSpan="2">
                  <a:txBody>
                    <a:bodyPr/>
                    <a:lstStyle/>
                    <a:p>
                      <a:pPr algn="r"/>
                      <a:r>
                        <a:rPr lang="en-GB" sz="950" b="1" noProof="0">
                          <a:solidFill>
                            <a:schemeClr val="bg1"/>
                          </a:solidFill>
                        </a:rPr>
                        <a:t>Fibre connection rate = </a:t>
                      </a:r>
                    </a:p>
                  </a:txBody>
                  <a:tcPr marL="0" marR="360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GB" sz="950" b="0" noProof="0">
                          <a:solidFill>
                            <a:schemeClr val="bg1"/>
                          </a:solidFill>
                        </a:rPr>
                        <a:t>Homes Connected (HC)</a:t>
                      </a:r>
                    </a:p>
                  </a:txBody>
                  <a:tcPr marL="0" marR="0" marT="36000" marB="36000" anchor="b">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2">
                  <a:txBody>
                    <a:bodyPr/>
                    <a:lstStyle/>
                    <a:p>
                      <a:pPr algn="ctr"/>
                      <a:endParaRPr lang="en-GB" sz="950" b="0" noProof="0">
                        <a:solidFill>
                          <a:schemeClr val="bg1"/>
                        </a:solidFill>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483084671"/>
                  </a:ext>
                </a:extLst>
              </a:tr>
              <a:tr h="370840">
                <a:tc vMerge="1">
                  <a:txBody>
                    <a:bodyPr/>
                    <a:lstStyle/>
                    <a:p>
                      <a:endParaRPr lang="de-DE"/>
                    </a:p>
                  </a:txBody>
                  <a:tcPr/>
                </a:tc>
                <a:tc vMerge="1">
                  <a:txBody>
                    <a:bodyPr/>
                    <a:lstStyle/>
                    <a:p>
                      <a:endParaRPr lang="de-DE"/>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950" b="0" i="0" noProof="0">
                          <a:solidFill>
                            <a:schemeClr val="bg1"/>
                          </a:solidFill>
                          <a:latin typeface="+mn-lt"/>
                        </a:rPr>
                        <a:t>Economic units (WE)</a:t>
                      </a:r>
                    </a:p>
                  </a:txBody>
                  <a:tcPr marL="0" marR="0" marT="36000" marB="36000">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vMerge="1">
                  <a:txBody>
                    <a:bodyPr/>
                    <a:lstStyle/>
                    <a:p>
                      <a:pPr algn="ctr"/>
                      <a:endParaRPr lang="de-DE" sz="950" b="0" i="0">
                        <a:solidFill>
                          <a:schemeClr val="bg1"/>
                        </a:solidFill>
                        <a:latin typeface="+mn-lt"/>
                      </a:endParaRPr>
                    </a:p>
                  </a:txBody>
                  <a:tcPr marL="0" marR="0" marT="36000" marB="36000">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44123876"/>
                  </a:ext>
                </a:extLst>
              </a:tr>
            </a:tbl>
          </a:graphicData>
        </a:graphic>
      </p:graphicFrame>
      <p:graphicFrame>
        <p:nvGraphicFramePr>
          <p:cNvPr id="25" name="Tabelle 24">
            <a:extLst>
              <a:ext uri="{FF2B5EF4-FFF2-40B4-BE49-F238E27FC236}">
                <a16:creationId xmlns:a16="http://schemas.microsoft.com/office/drawing/2014/main" id="{0346D226-79D6-6DA1-21C0-386AB9BB38B2}"/>
              </a:ext>
            </a:extLst>
          </p:cNvPr>
          <p:cNvGraphicFramePr>
            <a:graphicFrameLocks noGrp="1"/>
          </p:cNvGraphicFramePr>
          <p:nvPr>
            <p:extLst>
              <p:ext uri="{D42A27DB-BD31-4B8C-83A1-F6EECF244321}">
                <p14:modId xmlns:p14="http://schemas.microsoft.com/office/powerpoint/2010/main" val="2810525047"/>
              </p:ext>
            </p:extLst>
          </p:nvPr>
        </p:nvGraphicFramePr>
        <p:xfrm>
          <a:off x="8041465" y="4749480"/>
          <a:ext cx="3348000" cy="741680"/>
        </p:xfrm>
        <a:graphic>
          <a:graphicData uri="http://schemas.openxmlformats.org/drawingml/2006/table">
            <a:tbl>
              <a:tblPr firstRow="1" bandRow="1">
                <a:tableStyleId>{5C22544A-7EE6-4342-B048-85BDC9FD1C3A}</a:tableStyleId>
              </a:tblPr>
              <a:tblGrid>
                <a:gridCol w="72000">
                  <a:extLst>
                    <a:ext uri="{9D8B030D-6E8A-4147-A177-3AD203B41FA5}">
                      <a16:colId xmlns:a16="http://schemas.microsoft.com/office/drawing/2014/main" val="2792922768"/>
                    </a:ext>
                  </a:extLst>
                </a:gridCol>
                <a:gridCol w="936000">
                  <a:extLst>
                    <a:ext uri="{9D8B030D-6E8A-4147-A177-3AD203B41FA5}">
                      <a16:colId xmlns:a16="http://schemas.microsoft.com/office/drawing/2014/main" val="2888012147"/>
                    </a:ext>
                  </a:extLst>
                </a:gridCol>
                <a:gridCol w="1620000">
                  <a:extLst>
                    <a:ext uri="{9D8B030D-6E8A-4147-A177-3AD203B41FA5}">
                      <a16:colId xmlns:a16="http://schemas.microsoft.com/office/drawing/2014/main" val="720624636"/>
                    </a:ext>
                  </a:extLst>
                </a:gridCol>
                <a:gridCol w="720000">
                  <a:extLst>
                    <a:ext uri="{9D8B030D-6E8A-4147-A177-3AD203B41FA5}">
                      <a16:colId xmlns:a16="http://schemas.microsoft.com/office/drawing/2014/main" val="1899295814"/>
                    </a:ext>
                  </a:extLst>
                </a:gridCol>
              </a:tblGrid>
              <a:tr h="370840">
                <a:tc rowSpan="2">
                  <a:txBody>
                    <a:bodyPr/>
                    <a:lstStyle/>
                    <a:p>
                      <a:pPr algn="r"/>
                      <a:endParaRPr lang="en-GB" sz="950" b="1" noProof="0">
                        <a:solidFill>
                          <a:schemeClr val="bg1"/>
                        </a:solidFill>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rowSpan="2">
                  <a:txBody>
                    <a:bodyPr/>
                    <a:lstStyle/>
                    <a:p>
                      <a:pPr algn="r"/>
                      <a:r>
                        <a:rPr lang="en-GB" sz="950" b="1" noProof="0">
                          <a:solidFill>
                            <a:schemeClr val="bg1"/>
                          </a:solidFill>
                        </a:rPr>
                        <a:t>Take-up rate =</a:t>
                      </a:r>
                    </a:p>
                  </a:txBody>
                  <a:tcPr marL="0" marR="360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GB" sz="950" b="0" noProof="0">
                          <a:solidFill>
                            <a:schemeClr val="bg1"/>
                          </a:solidFill>
                        </a:rPr>
                        <a:t>Homes Activated (HA)</a:t>
                      </a:r>
                    </a:p>
                  </a:txBody>
                  <a:tcPr marL="0" marR="0" marT="36000" marB="36000" anchor="b">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2">
                  <a:txBody>
                    <a:bodyPr/>
                    <a:lstStyle/>
                    <a:p>
                      <a:pPr algn="ctr"/>
                      <a:endParaRPr lang="en-GB" sz="950" b="0" noProof="0">
                        <a:solidFill>
                          <a:schemeClr val="bg1"/>
                        </a:solidFill>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483084671"/>
                  </a:ext>
                </a:extLst>
              </a:tr>
              <a:tr h="370840">
                <a:tc vMerge="1">
                  <a:txBody>
                    <a:bodyPr/>
                    <a:lstStyle/>
                    <a:p>
                      <a:endParaRPr lang="de-DE"/>
                    </a:p>
                  </a:txBody>
                  <a:tcPr/>
                </a:tc>
                <a:tc vMerge="1">
                  <a:txBody>
                    <a:bodyPr/>
                    <a:lstStyle/>
                    <a:p>
                      <a:endParaRPr lang="de-DE"/>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950" b="0" i="0" noProof="0">
                          <a:solidFill>
                            <a:schemeClr val="bg1"/>
                          </a:solidFill>
                          <a:latin typeface="+mn-lt"/>
                        </a:rPr>
                        <a:t>Homes Passed (HP)</a:t>
                      </a:r>
                    </a:p>
                  </a:txBody>
                  <a:tcPr marL="0" marR="0" marT="36000" marB="36000">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vMerge="1">
                  <a:txBody>
                    <a:bodyPr/>
                    <a:lstStyle/>
                    <a:p>
                      <a:pPr algn="ctr"/>
                      <a:endParaRPr lang="de-DE" sz="950" b="0" i="0">
                        <a:solidFill>
                          <a:schemeClr val="bg1"/>
                        </a:solidFill>
                        <a:latin typeface="+mn-lt"/>
                      </a:endParaRPr>
                    </a:p>
                  </a:txBody>
                  <a:tcPr marL="0" marR="0" marT="36000" marB="36000">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44123876"/>
                  </a:ext>
                </a:extLst>
              </a:tr>
            </a:tbl>
          </a:graphicData>
        </a:graphic>
      </p:graphicFrame>
      <p:sp>
        <p:nvSpPr>
          <p:cNvPr id="28" name="Inhaltsplatzhalter 9">
            <a:extLst>
              <a:ext uri="{FF2B5EF4-FFF2-40B4-BE49-F238E27FC236}">
                <a16:creationId xmlns:a16="http://schemas.microsoft.com/office/drawing/2014/main" id="{C6B3F55E-34FE-4356-80F1-A1F1A2199F92}"/>
              </a:ext>
            </a:extLst>
          </p:cNvPr>
          <p:cNvSpPr txBox="1">
            <a:spLocks/>
          </p:cNvSpPr>
          <p:nvPr/>
        </p:nvSpPr>
        <p:spPr>
          <a:xfrm>
            <a:off x="8041465" y="3403262"/>
            <a:ext cx="3348000" cy="1341267"/>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6"/>
            <a:r>
              <a:rPr lang="en-GB" noProof="0"/>
              <a:t>Take-Up Rate </a:t>
            </a:r>
          </a:p>
          <a:p>
            <a:r>
              <a:rPr lang="en-GB" noProof="0"/>
              <a:t>The share of active customer contracts (Homes Activated) out of connections covered by homes passed.</a:t>
            </a:r>
          </a:p>
        </p:txBody>
      </p:sp>
      <p:pic>
        <p:nvPicPr>
          <p:cNvPr id="40" name="Grafik 39">
            <a:extLst>
              <a:ext uri="{FF2B5EF4-FFF2-40B4-BE49-F238E27FC236}">
                <a16:creationId xmlns:a16="http://schemas.microsoft.com/office/drawing/2014/main" id="{A4DEEFC7-D13A-0BA3-E1C2-CD368F9632B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011687" y="1815355"/>
            <a:ext cx="2811780" cy="1729740"/>
          </a:xfrm>
          <a:prstGeom prst="rect">
            <a:avLst/>
          </a:prstGeom>
        </p:spPr>
      </p:pic>
      <p:sp>
        <p:nvSpPr>
          <p:cNvPr id="8" name="Textplatzhalter 7">
            <a:extLst>
              <a:ext uri="{FF2B5EF4-FFF2-40B4-BE49-F238E27FC236}">
                <a16:creationId xmlns:a16="http://schemas.microsoft.com/office/drawing/2014/main" id="{6C34D494-78A9-4657-21AD-655AE5B55701}"/>
              </a:ext>
            </a:extLst>
          </p:cNvPr>
          <p:cNvSpPr>
            <a:spLocks noGrp="1"/>
          </p:cNvSpPr>
          <p:nvPr>
            <p:ph type="body" sz="quarter" idx="14"/>
          </p:nvPr>
        </p:nvSpPr>
        <p:spPr/>
        <p:txBody>
          <a:bodyPr/>
          <a:lstStyle/>
          <a:p>
            <a:r>
              <a:rPr lang="en-US"/>
              <a:t>Economic units (WE) include residential units and businesses. Detailed definitions of Homes Passed, Homes Connected, Homes Activated and economic units are provided in the Methodology section.</a:t>
            </a:r>
            <a:endParaRPr lang="en-GB" noProof="0"/>
          </a:p>
        </p:txBody>
      </p:sp>
      <p:sp>
        <p:nvSpPr>
          <p:cNvPr id="20" name="Fußzeilenplatzhalter 19">
            <a:extLst>
              <a:ext uri="{FF2B5EF4-FFF2-40B4-BE49-F238E27FC236}">
                <a16:creationId xmlns:a16="http://schemas.microsoft.com/office/drawing/2014/main" id="{165B72AC-C5CD-31D9-AA53-FDE44215126E}"/>
              </a:ext>
            </a:extLst>
          </p:cNvPr>
          <p:cNvSpPr>
            <a:spLocks noGrp="1"/>
          </p:cNvSpPr>
          <p:nvPr>
            <p:ph type="ftr" sz="quarter" idx="10"/>
          </p:nvPr>
        </p:nvSpPr>
        <p:spPr/>
        <p:txBody>
          <a:bodyPr/>
          <a:lstStyle/>
          <a:p>
            <a:r>
              <a:rPr lang="en-GB"/>
              <a:t>BREKO market analysis 2026</a:t>
            </a:r>
          </a:p>
        </p:txBody>
      </p:sp>
    </p:spTree>
    <p:extLst>
      <p:ext uri="{BB962C8B-B14F-4D97-AF65-F5344CB8AC3E}">
        <p14:creationId xmlns:p14="http://schemas.microsoft.com/office/powerpoint/2010/main" val="1946839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658A2ABB-344C-D217-3A3D-DCA72CC0B31F}"/>
              </a:ext>
            </a:extLst>
          </p:cNvPr>
          <p:cNvSpPr>
            <a:spLocks/>
          </p:cNvSpPr>
          <p:nvPr/>
        </p:nvSpPr>
        <p:spPr>
          <a:xfrm>
            <a:off x="1992313" y="2097089"/>
            <a:ext cx="3348000" cy="3420290"/>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el 1">
            <a:extLst>
              <a:ext uri="{FF2B5EF4-FFF2-40B4-BE49-F238E27FC236}">
                <a16:creationId xmlns:a16="http://schemas.microsoft.com/office/drawing/2014/main" id="{24F3E437-1596-2EE1-3CB2-AD3E02F9B706}"/>
              </a:ext>
            </a:extLst>
          </p:cNvPr>
          <p:cNvSpPr>
            <a:spLocks noGrp="1"/>
          </p:cNvSpPr>
          <p:nvPr>
            <p:ph type="title"/>
          </p:nvPr>
        </p:nvSpPr>
        <p:spPr/>
        <p:txBody>
          <a:bodyPr/>
          <a:lstStyle/>
          <a:p>
            <a:r>
              <a:rPr lang="en-GB" noProof="0"/>
              <a:t>Fibre rollout coverage rises to 62 per cent </a:t>
            </a:r>
            <a:br>
              <a:rPr lang="en-GB" noProof="0"/>
            </a:br>
            <a:r>
              <a:rPr lang="en-GB" noProof="0"/>
              <a:t>(28.7 million homes passed).</a:t>
            </a:r>
          </a:p>
        </p:txBody>
      </p:sp>
      <p:sp>
        <p:nvSpPr>
          <p:cNvPr id="3" name="Fußzeilenplatzhalter 2">
            <a:extLst>
              <a:ext uri="{FF2B5EF4-FFF2-40B4-BE49-F238E27FC236}">
                <a16:creationId xmlns:a16="http://schemas.microsoft.com/office/drawing/2014/main" id="{FCFAD6B5-14EC-9354-BFFC-EDE69DAAB38F}"/>
              </a:ext>
            </a:extLst>
          </p:cNvPr>
          <p:cNvSpPr>
            <a:spLocks noGrp="1"/>
          </p:cNvSpPr>
          <p:nvPr>
            <p:ph type="ftr" sz="quarter" idx="10"/>
          </p:nvPr>
        </p:nvSpPr>
        <p:spPr/>
        <p:txBody>
          <a:bodyPr/>
          <a:lstStyle/>
          <a:p>
            <a:r>
              <a:rPr lang="en-GB" noProof="0">
                <a:solidFill>
                  <a:schemeClr val="tx1"/>
                </a:solidFill>
              </a:rPr>
              <a:t>BREKO market analysis 2026</a:t>
            </a:r>
          </a:p>
        </p:txBody>
      </p:sp>
      <p:sp>
        <p:nvSpPr>
          <p:cNvPr id="4" name="Foliennummernplatzhalter 3">
            <a:extLst>
              <a:ext uri="{FF2B5EF4-FFF2-40B4-BE49-F238E27FC236}">
                <a16:creationId xmlns:a16="http://schemas.microsoft.com/office/drawing/2014/main" id="{BC079D89-421D-A7B5-0F7B-D570FAD6D5BC}"/>
              </a:ext>
            </a:extLst>
          </p:cNvPr>
          <p:cNvSpPr>
            <a:spLocks noGrp="1"/>
          </p:cNvSpPr>
          <p:nvPr>
            <p:ph type="sldNum" sz="quarter" idx="11"/>
          </p:nvPr>
        </p:nvSpPr>
        <p:spPr/>
        <p:txBody>
          <a:bodyPr/>
          <a:lstStyle/>
          <a:p>
            <a:fld id="{7A75A898-F2F4-40F3-B700-6EAF5C28D57E}" type="slidenum">
              <a:rPr lang="en-GB" noProof="0" smtClean="0"/>
              <a:pPr/>
              <a:t>11</a:t>
            </a:fld>
            <a:endParaRPr lang="en-GB" noProof="0"/>
          </a:p>
        </p:txBody>
      </p:sp>
      <p:pic>
        <p:nvPicPr>
          <p:cNvPr id="13" name="Inhaltsplatzhalter 12">
            <a:extLst>
              <a:ext uri="{FF2B5EF4-FFF2-40B4-BE49-F238E27FC236}">
                <a16:creationId xmlns:a16="http://schemas.microsoft.com/office/drawing/2014/main" id="{CAF9D01C-4FAB-9304-24B4-42F2DFBCDA89}"/>
              </a:ext>
            </a:extLst>
          </p:cNvPr>
          <p:cNvPicPr>
            <a:picLocks noGrp="1" noChangeAspect="1"/>
          </p:cNvPicPr>
          <p:nvPr>
            <p:ph idx="1"/>
          </p:nvPr>
        </p:nvPicPr>
        <p:blipFill>
          <a:blip>
            <a:extLst>
              <a:ext uri="{96DAC541-7B7A-43D3-8B79-37D633B846F1}">
                <asvg:svgBlip xmlns:asvg="http://schemas.microsoft.com/office/drawing/2016/SVG/main" r:embed="rId3"/>
              </a:ext>
            </a:extLst>
          </a:blip>
          <a:srcRect/>
          <a:stretch/>
        </p:blipFill>
        <p:spPr>
          <a:xfrm>
            <a:off x="0" y="1909604"/>
            <a:ext cx="12161520" cy="3952494"/>
          </a:xfrm>
          <a:prstGeom prst="rect">
            <a:avLst/>
          </a:prstGeom>
        </p:spPr>
      </p:pic>
      <p:sp>
        <p:nvSpPr>
          <p:cNvPr id="8" name="Textplatzhalter 7">
            <a:extLst>
              <a:ext uri="{FF2B5EF4-FFF2-40B4-BE49-F238E27FC236}">
                <a16:creationId xmlns:a16="http://schemas.microsoft.com/office/drawing/2014/main" id="{66D5F78D-9967-09E5-6C6D-765EE768D4E4}"/>
              </a:ext>
            </a:extLst>
          </p:cNvPr>
          <p:cNvSpPr>
            <a:spLocks noGrp="1"/>
          </p:cNvSpPr>
          <p:nvPr>
            <p:ph type="body" sz="quarter" idx="14"/>
          </p:nvPr>
        </p:nvSpPr>
        <p:spPr>
          <a:xfrm>
            <a:off x="587376" y="5844055"/>
            <a:ext cx="7021512" cy="366713"/>
          </a:xfrm>
        </p:spPr>
        <p:txBody>
          <a:bodyPr/>
          <a:lstStyle/>
          <a:p>
            <a:r>
              <a:rPr lang="en-GB" noProof="0"/>
              <a:t>Source: Survey of network operators (n=178); Deutsche Telekom AG (2026a); Deutsche Telekom AG (2026b); Deutsche Telekom AG (2025a); Deutsche Telekom AG (2025b); Federal Statistical Office of Germany (2026); Statistical Offices of the Federation and the Länder (2026); Basis for fibre rollout coverage 06/2026: 46.2m premises (residential units, businesses)</a:t>
            </a:r>
          </a:p>
        </p:txBody>
      </p:sp>
      <p:sp>
        <p:nvSpPr>
          <p:cNvPr id="5" name="Textplatzhalter 4">
            <a:extLst>
              <a:ext uri="{FF2B5EF4-FFF2-40B4-BE49-F238E27FC236}">
                <a16:creationId xmlns:a16="http://schemas.microsoft.com/office/drawing/2014/main" id="{36584392-C874-16D0-931D-6B7C78BF2C51}"/>
              </a:ext>
            </a:extLst>
          </p:cNvPr>
          <p:cNvSpPr>
            <a:spLocks noGrp="1"/>
          </p:cNvSpPr>
          <p:nvPr>
            <p:ph type="body" sz="quarter" idx="15"/>
          </p:nvPr>
        </p:nvSpPr>
        <p:spPr/>
        <p:txBody>
          <a:bodyPr/>
          <a:lstStyle/>
          <a:p>
            <a:pPr>
              <a:spcBef>
                <a:spcPts val="300"/>
              </a:spcBef>
              <a:spcAft>
                <a:spcPts val="300"/>
              </a:spcAft>
              <a:buClr>
                <a:schemeClr val="accent3"/>
              </a:buClr>
            </a:pPr>
            <a:r>
              <a:rPr lang="en-GB" noProof="0"/>
              <a:t>Fibre rollout coverage over time</a:t>
            </a:r>
            <a:endParaRPr lang="en-GB" noProof="0">
              <a:highlight>
                <a:srgbClr val="FFFF00"/>
              </a:highlight>
            </a:endParaRPr>
          </a:p>
        </p:txBody>
      </p:sp>
      <p:sp>
        <p:nvSpPr>
          <p:cNvPr id="9" name="Textplatzhalter 8">
            <a:extLst>
              <a:ext uri="{FF2B5EF4-FFF2-40B4-BE49-F238E27FC236}">
                <a16:creationId xmlns:a16="http://schemas.microsoft.com/office/drawing/2014/main" id="{569A3D3A-81CC-4FC8-ADF9-D34D015AAC22}"/>
              </a:ext>
            </a:extLst>
          </p:cNvPr>
          <p:cNvSpPr>
            <a:spLocks noGrp="1"/>
          </p:cNvSpPr>
          <p:nvPr>
            <p:ph type="body" sz="quarter" idx="16"/>
          </p:nvPr>
        </p:nvSpPr>
        <p:spPr/>
        <p:txBody>
          <a:bodyPr/>
          <a:lstStyle/>
          <a:p>
            <a:pPr lvl="4"/>
            <a:r>
              <a:rPr lang="en-GB" noProof="0"/>
              <a:t>Fibre rollout coverage stood at 62.0% at the end of June 2026, equivalent to 28.7m homes passed.</a:t>
            </a:r>
          </a:p>
          <a:p>
            <a:pPr lvl="4"/>
            <a:r>
              <a:rPr lang="en-GB" noProof="0"/>
              <a:t>Under the baseline scenario, coverage is projected to increase by 4.3 percentage points by the end of 2026, reaching 66.3%.</a:t>
            </a:r>
          </a:p>
          <a:p>
            <a:pPr lvl="4"/>
            <a:r>
              <a:rPr lang="en-GB" noProof="0"/>
              <a:t>By the end of 2030, fibre rollout coverage is expected to range between 84.1% and 89.5%, depending on the scenario.*</a:t>
            </a:r>
          </a:p>
        </p:txBody>
      </p:sp>
      <p:sp>
        <p:nvSpPr>
          <p:cNvPr id="10" name="Textplatzhalter 9">
            <a:extLst>
              <a:ext uri="{FF2B5EF4-FFF2-40B4-BE49-F238E27FC236}">
                <a16:creationId xmlns:a16="http://schemas.microsoft.com/office/drawing/2014/main" id="{955CBD77-D407-8FEC-FF07-832E8EF11171}"/>
              </a:ext>
            </a:extLst>
          </p:cNvPr>
          <p:cNvSpPr>
            <a:spLocks noGrp="1"/>
          </p:cNvSpPr>
          <p:nvPr>
            <p:ph type="body" sz="quarter" idx="17"/>
          </p:nvPr>
        </p:nvSpPr>
        <p:spPr/>
        <p:txBody>
          <a:bodyPr/>
          <a:lstStyle/>
          <a:p>
            <a:r>
              <a:rPr lang="en-GB" noProof="0"/>
              <a:t>Detailed results</a:t>
            </a:r>
          </a:p>
        </p:txBody>
      </p:sp>
      <p:sp>
        <p:nvSpPr>
          <p:cNvPr id="11" name="Textplatzhalter 7">
            <a:extLst>
              <a:ext uri="{FF2B5EF4-FFF2-40B4-BE49-F238E27FC236}">
                <a16:creationId xmlns:a16="http://schemas.microsoft.com/office/drawing/2014/main" id="{307AD659-8D7A-2510-D9E9-272BFD7AA33A}"/>
              </a:ext>
            </a:extLst>
          </p:cNvPr>
          <p:cNvSpPr txBox="1">
            <a:spLocks/>
          </p:cNvSpPr>
          <p:nvPr/>
        </p:nvSpPr>
        <p:spPr>
          <a:xfrm>
            <a:off x="9012239" y="5822062"/>
            <a:ext cx="2592386" cy="366713"/>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FontTx/>
              <a:buNone/>
              <a:defRPr sz="700" b="0" kern="1200">
                <a:solidFill>
                  <a:schemeClr val="tx1"/>
                </a:solidFill>
                <a:latin typeface="+mn-lt"/>
                <a:ea typeface="+mn-ea"/>
                <a:cs typeface="+mn-cs"/>
              </a:defRPr>
            </a:lvl1pPr>
            <a:lvl2pPr marL="0" indent="0" algn="l" defTabSz="914400" rtl="0" eaLnBrk="1" latinLnBrk="0" hangingPunct="1">
              <a:lnSpc>
                <a:spcPct val="100000"/>
              </a:lnSpc>
              <a:spcBef>
                <a:spcPts val="0"/>
              </a:spcBef>
              <a:buClr>
                <a:schemeClr val="accent1"/>
              </a:buClr>
              <a:buFontTx/>
              <a:buNone/>
              <a:defRPr sz="70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700" b="0" kern="1200">
                <a:solidFill>
                  <a:schemeClr val="tx1"/>
                </a:solidFill>
                <a:latin typeface="+mn-lt"/>
                <a:ea typeface="+mn-ea"/>
                <a:cs typeface="+mn-cs"/>
              </a:defRPr>
            </a:lvl3pPr>
            <a:lvl4pPr marL="0" indent="0" algn="l" defTabSz="914400" rtl="0" eaLnBrk="1" latinLnBrk="0" hangingPunct="1">
              <a:lnSpc>
                <a:spcPct val="100000"/>
              </a:lnSpc>
              <a:spcBef>
                <a:spcPts val="0"/>
              </a:spcBef>
              <a:buFontTx/>
              <a:buNone/>
              <a:defRPr sz="700" b="0" kern="1200">
                <a:solidFill>
                  <a:schemeClr val="tx1"/>
                </a:solidFill>
                <a:latin typeface="+mn-lt"/>
                <a:ea typeface="+mn-ea"/>
                <a:cs typeface="+mn-cs"/>
              </a:defRPr>
            </a:lvl4pPr>
            <a:lvl5pPr marL="126000" indent="-126000" algn="l" defTabSz="914400" rtl="0" eaLnBrk="1" latinLnBrk="0" hangingPunct="1">
              <a:lnSpc>
                <a:spcPct val="100000"/>
              </a:lnSpc>
              <a:spcBef>
                <a:spcPts val="0"/>
              </a:spcBef>
              <a:buClr>
                <a:schemeClr val="accent1"/>
              </a:buClr>
              <a:buFontTx/>
              <a:buNone/>
              <a:defRPr sz="700" kern="1200">
                <a:solidFill>
                  <a:schemeClr val="tx1"/>
                </a:solidFill>
                <a:latin typeface="+mn-lt"/>
                <a:ea typeface="+mn-ea"/>
                <a:cs typeface="+mn-cs"/>
              </a:defRPr>
            </a:lvl5pPr>
            <a:lvl6pPr marL="0" indent="0" algn="l" defTabSz="914400" rtl="0" eaLnBrk="1" latinLnBrk="0" hangingPunct="1">
              <a:lnSpc>
                <a:spcPct val="100000"/>
              </a:lnSpc>
              <a:spcBef>
                <a:spcPts val="0"/>
              </a:spcBef>
              <a:buClr>
                <a:schemeClr val="accent1"/>
              </a:buClr>
              <a:buFontTx/>
              <a:buNone/>
              <a:defRPr sz="700" b="0" kern="1200">
                <a:solidFill>
                  <a:schemeClr val="tx1"/>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t>*Forecast: </a:t>
            </a:r>
          </a:p>
          <a:p>
            <a:pPr marL="43200"/>
            <a:r>
              <a:rPr lang="en-GB" noProof="0"/>
              <a:t>The scenarios are based on differing assumed growth trajectories and therefore reflect different conditions for further investment in fibre rollout. </a:t>
            </a:r>
          </a:p>
        </p:txBody>
      </p:sp>
    </p:spTree>
    <p:extLst>
      <p:ext uri="{BB962C8B-B14F-4D97-AF65-F5344CB8AC3E}">
        <p14:creationId xmlns:p14="http://schemas.microsoft.com/office/powerpoint/2010/main" val="4278104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221EC-B876-3453-BF17-35EB6D842B12}"/>
            </a:ext>
          </a:extLst>
        </p:cNvPr>
        <p:cNvGrpSpPr/>
        <p:nvPr/>
      </p:nvGrpSpPr>
      <p:grpSpPr>
        <a:xfrm>
          <a:off x="0" y="0"/>
          <a:ext cx="0" cy="0"/>
          <a:chOff x="0" y="0"/>
          <a:chExt cx="0" cy="0"/>
        </a:xfrm>
      </p:grpSpPr>
      <p:sp>
        <p:nvSpPr>
          <p:cNvPr id="12" name="Rechteck 11">
            <a:extLst>
              <a:ext uri="{FF2B5EF4-FFF2-40B4-BE49-F238E27FC236}">
                <a16:creationId xmlns:a16="http://schemas.microsoft.com/office/drawing/2014/main" id="{F9497F88-35AC-5CFE-FF14-93D9138D182B}"/>
              </a:ext>
            </a:extLst>
          </p:cNvPr>
          <p:cNvSpPr>
            <a:spLocks/>
          </p:cNvSpPr>
          <p:nvPr/>
        </p:nvSpPr>
        <p:spPr>
          <a:xfrm>
            <a:off x="1992313" y="2097089"/>
            <a:ext cx="3348000" cy="3420290"/>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el 1">
            <a:extLst>
              <a:ext uri="{FF2B5EF4-FFF2-40B4-BE49-F238E27FC236}">
                <a16:creationId xmlns:a16="http://schemas.microsoft.com/office/drawing/2014/main" id="{1146F85A-DC8E-F437-9550-45422ACD1DAE}"/>
              </a:ext>
            </a:extLst>
          </p:cNvPr>
          <p:cNvSpPr>
            <a:spLocks noGrp="1"/>
          </p:cNvSpPr>
          <p:nvPr>
            <p:ph type="title"/>
          </p:nvPr>
        </p:nvSpPr>
        <p:spPr/>
        <p:txBody>
          <a:bodyPr/>
          <a:lstStyle/>
          <a:p>
            <a:r>
              <a:rPr lang="en-GB" noProof="0"/>
              <a:t>The fibre connection rate rises </a:t>
            </a:r>
            <a:br>
              <a:rPr lang="en-GB" noProof="0"/>
            </a:br>
            <a:r>
              <a:rPr lang="en-GB" noProof="0"/>
              <a:t>moderately year-on-year.</a:t>
            </a:r>
          </a:p>
        </p:txBody>
      </p:sp>
      <p:sp>
        <p:nvSpPr>
          <p:cNvPr id="3" name="Fußzeilenplatzhalter 2">
            <a:extLst>
              <a:ext uri="{FF2B5EF4-FFF2-40B4-BE49-F238E27FC236}">
                <a16:creationId xmlns:a16="http://schemas.microsoft.com/office/drawing/2014/main" id="{0F09D741-3C35-24BA-A6FE-40426F3D6A09}"/>
              </a:ext>
            </a:extLst>
          </p:cNvPr>
          <p:cNvSpPr>
            <a:spLocks noGrp="1"/>
          </p:cNvSpPr>
          <p:nvPr>
            <p:ph type="ftr" sz="quarter" idx="10"/>
          </p:nvPr>
        </p:nvSpPr>
        <p:spPr/>
        <p:txBody>
          <a:bodyPr/>
          <a:lstStyle/>
          <a:p>
            <a:r>
              <a:rPr lang="en-GB" noProof="0"/>
              <a:t>BREKO market analysis 2026</a:t>
            </a:r>
          </a:p>
        </p:txBody>
      </p:sp>
      <p:sp>
        <p:nvSpPr>
          <p:cNvPr id="4" name="Foliennummernplatzhalter 3">
            <a:extLst>
              <a:ext uri="{FF2B5EF4-FFF2-40B4-BE49-F238E27FC236}">
                <a16:creationId xmlns:a16="http://schemas.microsoft.com/office/drawing/2014/main" id="{ED06EB01-88B5-3F71-97CC-B60F8D8CE974}"/>
              </a:ext>
            </a:extLst>
          </p:cNvPr>
          <p:cNvSpPr>
            <a:spLocks noGrp="1"/>
          </p:cNvSpPr>
          <p:nvPr>
            <p:ph type="sldNum" sz="quarter" idx="11"/>
          </p:nvPr>
        </p:nvSpPr>
        <p:spPr/>
        <p:txBody>
          <a:bodyPr/>
          <a:lstStyle/>
          <a:p>
            <a:fld id="{7A75A898-F2F4-40F3-B700-6EAF5C28D57E}" type="slidenum">
              <a:rPr lang="en-GB" noProof="0" smtClean="0"/>
              <a:pPr/>
              <a:t>12</a:t>
            </a:fld>
            <a:endParaRPr lang="en-GB" noProof="0"/>
          </a:p>
        </p:txBody>
      </p:sp>
      <p:sp>
        <p:nvSpPr>
          <p:cNvPr id="16" name="Textplatzhalter 7">
            <a:extLst>
              <a:ext uri="{FF2B5EF4-FFF2-40B4-BE49-F238E27FC236}">
                <a16:creationId xmlns:a16="http://schemas.microsoft.com/office/drawing/2014/main" id="{7F406DA7-A792-3330-86B4-C55B381B6190}"/>
              </a:ext>
            </a:extLst>
          </p:cNvPr>
          <p:cNvSpPr>
            <a:spLocks noGrp="1"/>
          </p:cNvSpPr>
          <p:nvPr>
            <p:ph type="body" sz="quarter" idx="14"/>
          </p:nvPr>
        </p:nvSpPr>
        <p:spPr>
          <a:xfrm>
            <a:off x="587376" y="5844055"/>
            <a:ext cx="7021512" cy="366713"/>
          </a:xfrm>
        </p:spPr>
        <p:txBody>
          <a:bodyPr/>
          <a:lstStyle/>
          <a:p>
            <a:r>
              <a:rPr lang="en-GB" noProof="0"/>
              <a:t>Source: Survey of network operators (n=178); Deutsche Telekom AG (2026a); Deutsche Telekom AG (2026b); Deutsche Telekom AG (2025a); Deutsche Telekom AG (2025b); Federal Statistical Office of Germany (2026); Statistical Offices of the Federation and the Länder (2026); Basis for the fibre connection rate 06/2026: 46.2m premises (residential units, businesses)</a:t>
            </a:r>
          </a:p>
        </p:txBody>
      </p:sp>
      <p:sp>
        <p:nvSpPr>
          <p:cNvPr id="5" name="Textplatzhalter 4">
            <a:extLst>
              <a:ext uri="{FF2B5EF4-FFF2-40B4-BE49-F238E27FC236}">
                <a16:creationId xmlns:a16="http://schemas.microsoft.com/office/drawing/2014/main" id="{0553C48F-A664-8061-419D-EDB010C50CF7}"/>
              </a:ext>
            </a:extLst>
          </p:cNvPr>
          <p:cNvSpPr>
            <a:spLocks noGrp="1"/>
          </p:cNvSpPr>
          <p:nvPr>
            <p:ph type="body" sz="quarter" idx="15"/>
          </p:nvPr>
        </p:nvSpPr>
        <p:spPr/>
        <p:txBody>
          <a:bodyPr/>
          <a:lstStyle/>
          <a:p>
            <a:r>
              <a:rPr lang="en-GB" noProof="0"/>
              <a:t>The fibre connection rate over time</a:t>
            </a:r>
          </a:p>
        </p:txBody>
      </p:sp>
      <p:sp>
        <p:nvSpPr>
          <p:cNvPr id="9" name="Textplatzhalter 8">
            <a:extLst>
              <a:ext uri="{FF2B5EF4-FFF2-40B4-BE49-F238E27FC236}">
                <a16:creationId xmlns:a16="http://schemas.microsoft.com/office/drawing/2014/main" id="{70839FE9-2F7E-21C4-D479-562DFA2439A6}"/>
              </a:ext>
            </a:extLst>
          </p:cNvPr>
          <p:cNvSpPr>
            <a:spLocks noGrp="1"/>
          </p:cNvSpPr>
          <p:nvPr>
            <p:ph type="body" sz="quarter" idx="16"/>
          </p:nvPr>
        </p:nvSpPr>
        <p:spPr/>
        <p:txBody>
          <a:bodyPr/>
          <a:lstStyle/>
          <a:p>
            <a:pPr lvl="4"/>
            <a:r>
              <a:rPr lang="en-GB" noProof="0"/>
              <a:t>The fibre connection rate stood at 29.8% at the end of June 2026, equivalent to 13.8m homes connected.</a:t>
            </a:r>
          </a:p>
          <a:p>
            <a:pPr lvl="4"/>
            <a:r>
              <a:rPr lang="en-GB" noProof="0"/>
              <a:t>Under the baseline scenario, the connection rate is expected to reach 32.4% by the end of 2026.</a:t>
            </a:r>
          </a:p>
          <a:p>
            <a:pPr lvl="4"/>
            <a:r>
              <a:rPr lang="en-GB" noProof="0"/>
              <a:t>By the end of 2030, the projected fibre connection rate* is 42.6% under the baseline scenario. Under the optimistic scenario, it could rise to 53.7%.</a:t>
            </a:r>
            <a:br>
              <a:rPr lang="en-GB" noProof="0"/>
            </a:br>
            <a:br>
              <a:rPr lang="en-GB" noProof="0"/>
            </a:br>
            <a:endParaRPr lang="en-GB" noProof="0"/>
          </a:p>
        </p:txBody>
      </p:sp>
      <p:sp>
        <p:nvSpPr>
          <p:cNvPr id="10" name="Textplatzhalter 9">
            <a:extLst>
              <a:ext uri="{FF2B5EF4-FFF2-40B4-BE49-F238E27FC236}">
                <a16:creationId xmlns:a16="http://schemas.microsoft.com/office/drawing/2014/main" id="{1217B2A2-1A2E-4B1C-B39A-D1FA887CC84B}"/>
              </a:ext>
            </a:extLst>
          </p:cNvPr>
          <p:cNvSpPr>
            <a:spLocks noGrp="1"/>
          </p:cNvSpPr>
          <p:nvPr>
            <p:ph type="body" sz="quarter" idx="17"/>
          </p:nvPr>
        </p:nvSpPr>
        <p:spPr/>
        <p:txBody>
          <a:bodyPr/>
          <a:lstStyle/>
          <a:p>
            <a:r>
              <a:rPr lang="en-GB"/>
              <a:t>Detailed results</a:t>
            </a:r>
          </a:p>
        </p:txBody>
      </p:sp>
      <p:pic>
        <p:nvPicPr>
          <p:cNvPr id="20" name="Inhaltsplatzhalter 12">
            <a:extLst>
              <a:ext uri="{FF2B5EF4-FFF2-40B4-BE49-F238E27FC236}">
                <a16:creationId xmlns:a16="http://schemas.microsoft.com/office/drawing/2014/main" id="{37F473C2-649B-A9D2-1F88-06F192C9C89F}"/>
              </a:ext>
            </a:extLst>
          </p:cNvPr>
          <p:cNvPicPr>
            <a:picLocks noGrp="1" noChangeAspect="1"/>
          </p:cNvPicPr>
          <p:nvPr>
            <p:ph idx="1"/>
          </p:nvPr>
        </p:nvPicPr>
        <p:blipFill>
          <a:blip>
            <a:extLst>
              <a:ext uri="{96DAC541-7B7A-43D3-8B79-37D633B846F1}">
                <asvg:svgBlip xmlns:asvg="http://schemas.microsoft.com/office/drawing/2016/SVG/main" r:embed="rId3"/>
              </a:ext>
            </a:extLst>
          </a:blip>
          <a:srcRect/>
          <a:stretch/>
        </p:blipFill>
        <p:spPr>
          <a:xfrm>
            <a:off x="0" y="1909604"/>
            <a:ext cx="12161520" cy="3952494"/>
          </a:xfrm>
          <a:prstGeom prst="rect">
            <a:avLst/>
          </a:prstGeom>
        </p:spPr>
      </p:pic>
      <p:sp>
        <p:nvSpPr>
          <p:cNvPr id="8" name="Textplatzhalter 7">
            <a:extLst>
              <a:ext uri="{FF2B5EF4-FFF2-40B4-BE49-F238E27FC236}">
                <a16:creationId xmlns:a16="http://schemas.microsoft.com/office/drawing/2014/main" id="{180CE133-BA3E-E7DD-3160-63E5742FE357}"/>
              </a:ext>
            </a:extLst>
          </p:cNvPr>
          <p:cNvSpPr txBox="1">
            <a:spLocks/>
          </p:cNvSpPr>
          <p:nvPr/>
        </p:nvSpPr>
        <p:spPr>
          <a:xfrm>
            <a:off x="9012239" y="5822062"/>
            <a:ext cx="2592386" cy="366713"/>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0"/>
              </a:spcBef>
              <a:buFontTx/>
              <a:buNone/>
              <a:defRPr sz="700" b="0" kern="1200">
                <a:solidFill>
                  <a:schemeClr val="tx1"/>
                </a:solidFill>
                <a:latin typeface="+mn-lt"/>
                <a:ea typeface="+mn-ea"/>
                <a:cs typeface="+mn-cs"/>
              </a:defRPr>
            </a:lvl1pPr>
            <a:lvl2pPr marL="0" indent="0" algn="l" defTabSz="914400" rtl="0" eaLnBrk="1" latinLnBrk="0" hangingPunct="1">
              <a:lnSpc>
                <a:spcPct val="100000"/>
              </a:lnSpc>
              <a:spcBef>
                <a:spcPts val="0"/>
              </a:spcBef>
              <a:buClr>
                <a:schemeClr val="accent1"/>
              </a:buClr>
              <a:buFontTx/>
              <a:buNone/>
              <a:defRPr sz="70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700" b="0" kern="1200">
                <a:solidFill>
                  <a:schemeClr val="tx1"/>
                </a:solidFill>
                <a:latin typeface="+mn-lt"/>
                <a:ea typeface="+mn-ea"/>
                <a:cs typeface="+mn-cs"/>
              </a:defRPr>
            </a:lvl3pPr>
            <a:lvl4pPr marL="0" indent="0" algn="l" defTabSz="914400" rtl="0" eaLnBrk="1" latinLnBrk="0" hangingPunct="1">
              <a:lnSpc>
                <a:spcPct val="100000"/>
              </a:lnSpc>
              <a:spcBef>
                <a:spcPts val="0"/>
              </a:spcBef>
              <a:buFontTx/>
              <a:buNone/>
              <a:defRPr sz="700" b="0" kern="1200">
                <a:solidFill>
                  <a:schemeClr val="tx1"/>
                </a:solidFill>
                <a:latin typeface="+mn-lt"/>
                <a:ea typeface="+mn-ea"/>
                <a:cs typeface="+mn-cs"/>
              </a:defRPr>
            </a:lvl4pPr>
            <a:lvl5pPr marL="126000" indent="-126000" algn="l" defTabSz="914400" rtl="0" eaLnBrk="1" latinLnBrk="0" hangingPunct="1">
              <a:lnSpc>
                <a:spcPct val="100000"/>
              </a:lnSpc>
              <a:spcBef>
                <a:spcPts val="0"/>
              </a:spcBef>
              <a:buClr>
                <a:schemeClr val="accent1"/>
              </a:buClr>
              <a:buFontTx/>
              <a:buNone/>
              <a:defRPr sz="700" kern="1200">
                <a:solidFill>
                  <a:schemeClr val="tx1"/>
                </a:solidFill>
                <a:latin typeface="+mn-lt"/>
                <a:ea typeface="+mn-ea"/>
                <a:cs typeface="+mn-cs"/>
              </a:defRPr>
            </a:lvl5pPr>
            <a:lvl6pPr marL="0" indent="0" algn="l" defTabSz="914400" rtl="0" eaLnBrk="1" latinLnBrk="0" hangingPunct="1">
              <a:lnSpc>
                <a:spcPct val="100000"/>
              </a:lnSpc>
              <a:spcBef>
                <a:spcPts val="0"/>
              </a:spcBef>
              <a:buClr>
                <a:schemeClr val="accent1"/>
              </a:buClr>
              <a:buFontTx/>
              <a:buNone/>
              <a:defRPr sz="700" b="0" kern="1200">
                <a:solidFill>
                  <a:schemeClr val="tx1"/>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noProof="0"/>
              <a:t>*Forecast: </a:t>
            </a:r>
          </a:p>
          <a:p>
            <a:pPr marL="43200"/>
            <a:r>
              <a:rPr lang="en-GB" noProof="0"/>
              <a:t>The scenarios are based on differing assumed growth trajectories and therefore reflect different conditions for further investment in fibre rollout. </a:t>
            </a:r>
          </a:p>
        </p:txBody>
      </p:sp>
    </p:spTree>
    <p:extLst>
      <p:ext uri="{BB962C8B-B14F-4D97-AF65-F5344CB8AC3E}">
        <p14:creationId xmlns:p14="http://schemas.microsoft.com/office/powerpoint/2010/main" val="1012425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5B6D7-95D6-E605-F2A8-22699054A86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AE4C34-3A35-39D4-B9C3-1299689134AD}"/>
              </a:ext>
            </a:extLst>
          </p:cNvPr>
          <p:cNvSpPr>
            <a:spLocks noGrp="1"/>
          </p:cNvSpPr>
          <p:nvPr>
            <p:ph type="title"/>
          </p:nvPr>
        </p:nvSpPr>
        <p:spPr/>
        <p:txBody>
          <a:bodyPr/>
          <a:lstStyle/>
          <a:p>
            <a:r>
              <a:rPr lang="en-GB" noProof="0"/>
              <a:t>The </a:t>
            </a:r>
            <a:r>
              <a:rPr lang="en-GB"/>
              <a:t>t</a:t>
            </a:r>
            <a:r>
              <a:rPr lang="en-GB" noProof="0" err="1"/>
              <a:t>ake</a:t>
            </a:r>
            <a:r>
              <a:rPr lang="en-GB" noProof="0"/>
              <a:t>-up rate remains stable </a:t>
            </a:r>
            <a:br>
              <a:rPr lang="en-GB" noProof="0"/>
            </a:br>
            <a:r>
              <a:rPr lang="en-GB" noProof="0"/>
              <a:t>compared with the previous year.</a:t>
            </a:r>
          </a:p>
        </p:txBody>
      </p:sp>
      <p:sp>
        <p:nvSpPr>
          <p:cNvPr id="3" name="Fußzeilenplatzhalter 2">
            <a:extLst>
              <a:ext uri="{FF2B5EF4-FFF2-40B4-BE49-F238E27FC236}">
                <a16:creationId xmlns:a16="http://schemas.microsoft.com/office/drawing/2014/main" id="{6E689C28-2502-443D-E61B-D8CAFB2751E4}"/>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4FB58B8F-DB41-44B9-8ED1-2E05E1E840C2}"/>
              </a:ext>
            </a:extLst>
          </p:cNvPr>
          <p:cNvSpPr>
            <a:spLocks noGrp="1"/>
          </p:cNvSpPr>
          <p:nvPr>
            <p:ph type="sldNum" sz="quarter" idx="11"/>
          </p:nvPr>
        </p:nvSpPr>
        <p:spPr/>
        <p:txBody>
          <a:bodyPr/>
          <a:lstStyle/>
          <a:p>
            <a:fld id="{7A75A898-F2F4-40F3-B700-6EAF5C28D57E}" type="slidenum">
              <a:rPr lang="en-GB" noProof="0" smtClean="0"/>
              <a:pPr/>
              <a:t>13</a:t>
            </a:fld>
            <a:endParaRPr lang="en-GB" noProof="0"/>
          </a:p>
        </p:txBody>
      </p:sp>
      <p:pic>
        <p:nvPicPr>
          <p:cNvPr id="21" name="Inhaltsplatzhalter 20">
            <a:extLst>
              <a:ext uri="{FF2B5EF4-FFF2-40B4-BE49-F238E27FC236}">
                <a16:creationId xmlns:a16="http://schemas.microsoft.com/office/drawing/2014/main" id="{7576CCD6-28D6-3276-377B-C6EA217AB31E}"/>
              </a:ext>
            </a:extLst>
          </p:cNvPr>
          <p:cNvPicPr>
            <a:picLocks noGrp="1" noChangeAspect="1"/>
          </p:cNvPicPr>
          <p:nvPr>
            <p:ph idx="1"/>
          </p:nvPr>
        </p:nvPicPr>
        <p:blipFill>
          <a:blip>
            <a:extLst>
              <a:ext uri="{96DAC541-7B7A-43D3-8B79-37D633B846F1}">
                <asvg:svgBlip xmlns:asvg="http://schemas.microsoft.com/office/drawing/2016/SVG/main" r:embed="rId3"/>
              </a:ext>
            </a:extLst>
          </a:blip>
          <a:srcRect/>
          <a:stretch/>
        </p:blipFill>
        <p:spPr>
          <a:xfrm>
            <a:off x="0" y="1989156"/>
            <a:ext cx="12161520" cy="3952494"/>
          </a:xfrm>
          <a:prstGeom prst="rect">
            <a:avLst/>
          </a:prstGeom>
        </p:spPr>
      </p:pic>
      <p:sp>
        <p:nvSpPr>
          <p:cNvPr id="8" name="Textplatzhalter 7">
            <a:extLst>
              <a:ext uri="{FF2B5EF4-FFF2-40B4-BE49-F238E27FC236}">
                <a16:creationId xmlns:a16="http://schemas.microsoft.com/office/drawing/2014/main" id="{D07616B0-B588-F711-5F5B-96B348FE4B92}"/>
              </a:ext>
            </a:extLst>
          </p:cNvPr>
          <p:cNvSpPr>
            <a:spLocks noGrp="1"/>
          </p:cNvSpPr>
          <p:nvPr>
            <p:ph type="body" sz="quarter" idx="14"/>
          </p:nvPr>
        </p:nvSpPr>
        <p:spPr/>
        <p:txBody>
          <a:bodyPr/>
          <a:lstStyle/>
          <a:p>
            <a:r>
              <a:rPr lang="en-US"/>
              <a:t>Source: Network operator survey (n = 178); </a:t>
            </a:r>
            <a:r>
              <a:rPr lang="en-GB"/>
              <a:t>Deutsche Telekom AG (2026a); Deutsche Telekom AG (2026b); Deutsche Telekom AG (2025a); Deutsche Telekom AG (2025b)</a:t>
            </a:r>
            <a:endParaRPr lang="en-GB" noProof="0"/>
          </a:p>
        </p:txBody>
      </p:sp>
      <p:sp>
        <p:nvSpPr>
          <p:cNvPr id="5" name="Textplatzhalter 4">
            <a:extLst>
              <a:ext uri="{FF2B5EF4-FFF2-40B4-BE49-F238E27FC236}">
                <a16:creationId xmlns:a16="http://schemas.microsoft.com/office/drawing/2014/main" id="{93EFBFF9-C194-C883-1F81-E89F624E94E8}"/>
              </a:ext>
            </a:extLst>
          </p:cNvPr>
          <p:cNvSpPr>
            <a:spLocks noGrp="1"/>
          </p:cNvSpPr>
          <p:nvPr>
            <p:ph type="body" sz="quarter" idx="15"/>
          </p:nvPr>
        </p:nvSpPr>
        <p:spPr/>
        <p:txBody>
          <a:bodyPr/>
          <a:lstStyle/>
          <a:p>
            <a:pPr>
              <a:spcBef>
                <a:spcPts val="300"/>
              </a:spcBef>
              <a:spcAft>
                <a:spcPts val="300"/>
              </a:spcAft>
              <a:buClr>
                <a:schemeClr val="accent3"/>
              </a:buClr>
            </a:pPr>
            <a:r>
              <a:rPr lang="en-GB" noProof="0"/>
              <a:t>Fibre take-up rate over time</a:t>
            </a:r>
          </a:p>
        </p:txBody>
      </p:sp>
      <p:sp>
        <p:nvSpPr>
          <p:cNvPr id="10" name="Textplatzhalter 9">
            <a:extLst>
              <a:ext uri="{FF2B5EF4-FFF2-40B4-BE49-F238E27FC236}">
                <a16:creationId xmlns:a16="http://schemas.microsoft.com/office/drawing/2014/main" id="{B954B5F2-3933-DA3C-ED73-1F704FFF798F}"/>
              </a:ext>
            </a:extLst>
          </p:cNvPr>
          <p:cNvSpPr>
            <a:spLocks noGrp="1"/>
          </p:cNvSpPr>
          <p:nvPr>
            <p:ph type="body" sz="quarter" idx="17"/>
          </p:nvPr>
        </p:nvSpPr>
        <p:spPr/>
        <p:txBody>
          <a:bodyPr/>
          <a:lstStyle/>
          <a:p>
            <a:r>
              <a:rPr lang="en-GB" noProof="0"/>
              <a:t>Detailed results</a:t>
            </a:r>
          </a:p>
        </p:txBody>
      </p:sp>
      <p:sp>
        <p:nvSpPr>
          <p:cNvPr id="9" name="Textplatzhalter 8">
            <a:extLst>
              <a:ext uri="{FF2B5EF4-FFF2-40B4-BE49-F238E27FC236}">
                <a16:creationId xmlns:a16="http://schemas.microsoft.com/office/drawing/2014/main" id="{56E8020B-8EFB-49C2-6C84-37AD61E540AF}"/>
              </a:ext>
            </a:extLst>
          </p:cNvPr>
          <p:cNvSpPr>
            <a:spLocks noGrp="1"/>
          </p:cNvSpPr>
          <p:nvPr>
            <p:ph type="body" sz="quarter" idx="16"/>
          </p:nvPr>
        </p:nvSpPr>
        <p:spPr>
          <a:xfrm>
            <a:off x="9012238" y="2088000"/>
            <a:ext cx="2592387" cy="3738880"/>
          </a:xfrm>
        </p:spPr>
        <p:txBody>
          <a:bodyPr/>
          <a:lstStyle/>
          <a:p>
            <a:pPr lvl="4"/>
            <a:r>
              <a:rPr lang="en-US"/>
              <a:t>The number of subscribed </a:t>
            </a:r>
            <a:r>
              <a:rPr lang="en-US" err="1"/>
              <a:t>fibre</a:t>
            </a:r>
            <a:r>
              <a:rPr lang="en-US"/>
              <a:t> connections (Homes Activated) increased significantly by 1.3 million year on year to 7.9 million.</a:t>
            </a:r>
            <a:endParaRPr lang="en-GB" noProof="0"/>
          </a:p>
          <a:p>
            <a:pPr lvl="4"/>
            <a:r>
              <a:rPr lang="en-US"/>
              <a:t>The number of Homes Passed also increased significantly. Consequently, the take-up rate remained stable year on year at 27 percent.</a:t>
            </a:r>
            <a:endParaRPr lang="en-GB" noProof="0"/>
          </a:p>
          <a:p>
            <a:pPr lvl="4"/>
            <a:r>
              <a:rPr lang="en-US"/>
              <a:t>The take-up rate of competitors stands at approximately 33 percent, compared with around 20 percent for Deutsche Telekom.</a:t>
            </a:r>
            <a:endParaRPr lang="en-GB" noProof="0"/>
          </a:p>
        </p:txBody>
      </p:sp>
      <p:pic>
        <p:nvPicPr>
          <p:cNvPr id="14" name="Grafik 13">
            <a:extLst>
              <a:ext uri="{FF2B5EF4-FFF2-40B4-BE49-F238E27FC236}">
                <a16:creationId xmlns:a16="http://schemas.microsoft.com/office/drawing/2014/main" id="{E85BA98E-B4EB-014E-53B1-ECC2EFDEA8E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450898" y="3938400"/>
            <a:ext cx="1295400" cy="1729740"/>
          </a:xfrm>
          <a:prstGeom prst="rect">
            <a:avLst/>
          </a:prstGeom>
        </p:spPr>
      </p:pic>
      <p:sp>
        <p:nvSpPr>
          <p:cNvPr id="15" name="Textfeld 14">
            <a:extLst>
              <a:ext uri="{FF2B5EF4-FFF2-40B4-BE49-F238E27FC236}">
                <a16:creationId xmlns:a16="http://schemas.microsoft.com/office/drawing/2014/main" id="{DE907062-5503-D099-BCF9-1D6B623609C0}"/>
              </a:ext>
            </a:extLst>
          </p:cNvPr>
          <p:cNvSpPr txBox="1"/>
          <p:nvPr/>
        </p:nvSpPr>
        <p:spPr>
          <a:xfrm>
            <a:off x="10239375" y="4505325"/>
            <a:ext cx="0" cy="0"/>
          </a:xfrm>
          <a:prstGeom prst="rect">
            <a:avLst/>
          </a:prstGeom>
          <a:noFill/>
        </p:spPr>
        <p:txBody>
          <a:bodyPr wrap="none" lIns="0" tIns="0" rIns="0" bIns="0" rtlCol="0">
            <a:noAutofit/>
          </a:bodyPr>
          <a:lstStyle/>
          <a:p>
            <a:pPr algn="l"/>
            <a:endParaRPr lang="en-GB" sz="950" noProof="0"/>
          </a:p>
        </p:txBody>
      </p:sp>
      <p:sp>
        <p:nvSpPr>
          <p:cNvPr id="18" name="Textfeld 17">
            <a:extLst>
              <a:ext uri="{FF2B5EF4-FFF2-40B4-BE49-F238E27FC236}">
                <a16:creationId xmlns:a16="http://schemas.microsoft.com/office/drawing/2014/main" id="{CA944568-529E-CC8B-28DC-71C5B3E7CB64}"/>
              </a:ext>
            </a:extLst>
          </p:cNvPr>
          <p:cNvSpPr txBox="1"/>
          <p:nvPr/>
        </p:nvSpPr>
        <p:spPr>
          <a:xfrm>
            <a:off x="10773811" y="4680970"/>
            <a:ext cx="0" cy="0"/>
          </a:xfrm>
          <a:prstGeom prst="rect">
            <a:avLst/>
          </a:prstGeom>
          <a:noFill/>
        </p:spPr>
        <p:txBody>
          <a:bodyPr wrap="none" lIns="0" tIns="0" rIns="0" bIns="0" rtlCol="0">
            <a:noAutofit/>
          </a:bodyPr>
          <a:lstStyle/>
          <a:p>
            <a:pPr algn="l"/>
            <a:endParaRPr lang="en-GB" sz="950" noProof="0"/>
          </a:p>
        </p:txBody>
      </p:sp>
      <p:sp>
        <p:nvSpPr>
          <p:cNvPr id="19" name="Textfeld 18">
            <a:extLst>
              <a:ext uri="{FF2B5EF4-FFF2-40B4-BE49-F238E27FC236}">
                <a16:creationId xmlns:a16="http://schemas.microsoft.com/office/drawing/2014/main" id="{526992C8-17B0-0C59-399B-872925B27824}"/>
              </a:ext>
            </a:extLst>
          </p:cNvPr>
          <p:cNvSpPr txBox="1"/>
          <p:nvPr/>
        </p:nvSpPr>
        <p:spPr>
          <a:xfrm>
            <a:off x="10821190" y="4988928"/>
            <a:ext cx="0" cy="0"/>
          </a:xfrm>
          <a:prstGeom prst="rect">
            <a:avLst/>
          </a:prstGeom>
          <a:noFill/>
        </p:spPr>
        <p:txBody>
          <a:bodyPr wrap="none" lIns="0" tIns="0" rIns="0" bIns="0" rtlCol="0">
            <a:noAutofit/>
          </a:bodyPr>
          <a:lstStyle/>
          <a:p>
            <a:pPr algn="l"/>
            <a:endParaRPr lang="en-GB" sz="950" noProof="0"/>
          </a:p>
        </p:txBody>
      </p:sp>
      <p:grpSp>
        <p:nvGrpSpPr>
          <p:cNvPr id="24" name="Gruppieren 23">
            <a:extLst>
              <a:ext uri="{FF2B5EF4-FFF2-40B4-BE49-F238E27FC236}">
                <a16:creationId xmlns:a16="http://schemas.microsoft.com/office/drawing/2014/main" id="{42FFB8F6-360A-A610-C336-5C1121998073}"/>
              </a:ext>
            </a:extLst>
          </p:cNvPr>
          <p:cNvGrpSpPr/>
          <p:nvPr/>
        </p:nvGrpSpPr>
        <p:grpSpPr>
          <a:xfrm>
            <a:off x="9651999" y="4544055"/>
            <a:ext cx="2509521" cy="1322602"/>
            <a:chOff x="10075005" y="4544055"/>
            <a:chExt cx="2116995" cy="1322602"/>
          </a:xfrm>
        </p:grpSpPr>
        <p:sp>
          <p:nvSpPr>
            <p:cNvPr id="12" name="Textfeld 11">
              <a:extLst>
                <a:ext uri="{FF2B5EF4-FFF2-40B4-BE49-F238E27FC236}">
                  <a16:creationId xmlns:a16="http://schemas.microsoft.com/office/drawing/2014/main" id="{AFBFD4A4-92B0-B9F8-381E-8E1A2BAA0724}"/>
                </a:ext>
              </a:extLst>
            </p:cNvPr>
            <p:cNvSpPr txBox="1"/>
            <p:nvPr/>
          </p:nvSpPr>
          <p:spPr>
            <a:xfrm>
              <a:off x="10075005" y="4544055"/>
              <a:ext cx="2116995" cy="735238"/>
            </a:xfrm>
            <a:prstGeom prst="rect">
              <a:avLst/>
            </a:prstGeom>
            <a:noFill/>
          </p:spPr>
          <p:txBody>
            <a:bodyPr wrap="square" lIns="0" tIns="0" rIns="0" bIns="0" rtlCol="0">
              <a:noAutofit/>
            </a:bodyPr>
            <a:lstStyle/>
            <a:p>
              <a:pPr>
                <a:lnSpc>
                  <a:spcPts val="3200"/>
                </a:lnSpc>
              </a:pPr>
              <a:r>
                <a:rPr lang="en-GB" sz="2800" b="1" noProof="0">
                  <a:solidFill>
                    <a:schemeClr val="accent5"/>
                  </a:solidFill>
                  <a:latin typeface="IBM Plex Sans Condensed" panose="020B0503050203000203" pitchFamily="34" charset="0"/>
                </a:rPr>
                <a:t>+13</a:t>
              </a:r>
              <a:r>
                <a:rPr lang="en-GB" sz="2800" b="1">
                  <a:solidFill>
                    <a:schemeClr val="accent5"/>
                  </a:solidFill>
                  <a:latin typeface="IBM Plex Sans Condensed" panose="020B0503050203000203" pitchFamily="34" charset="0"/>
                </a:rPr>
                <a:t> percentage points</a:t>
              </a:r>
              <a:endParaRPr lang="en-GB" sz="2800" noProof="0">
                <a:latin typeface="IBM Plex Sans Condensed" panose="020B0503050203000203" pitchFamily="34" charset="0"/>
              </a:endParaRPr>
            </a:p>
          </p:txBody>
        </p:sp>
        <p:sp>
          <p:nvSpPr>
            <p:cNvPr id="23" name="Textfeld 22">
              <a:extLst>
                <a:ext uri="{FF2B5EF4-FFF2-40B4-BE49-F238E27FC236}">
                  <a16:creationId xmlns:a16="http://schemas.microsoft.com/office/drawing/2014/main" id="{50EDDDE1-A848-8DF3-87B5-5E5B9DF0B242}"/>
                </a:ext>
              </a:extLst>
            </p:cNvPr>
            <p:cNvSpPr txBox="1"/>
            <p:nvPr/>
          </p:nvSpPr>
          <p:spPr>
            <a:xfrm>
              <a:off x="10104437" y="5394753"/>
              <a:ext cx="1950205" cy="471904"/>
            </a:xfrm>
            <a:prstGeom prst="rect">
              <a:avLst/>
            </a:prstGeom>
            <a:noFill/>
          </p:spPr>
          <p:txBody>
            <a:bodyPr wrap="square" lIns="0" tIns="0" rIns="0" bIns="0" rtlCol="0">
              <a:noAutofit/>
            </a:bodyPr>
            <a:lstStyle/>
            <a:p>
              <a:pPr>
                <a:lnSpc>
                  <a:spcPts val="1140"/>
                </a:lnSpc>
              </a:pPr>
              <a:r>
                <a:rPr lang="en-US" sz="950">
                  <a:latin typeface="IBM Plex Sans Condensed" panose="020B0503050203000203" pitchFamily="34" charset="0"/>
                </a:rPr>
                <a:t>Competitors’ take-up rate vs. </a:t>
              </a:r>
            </a:p>
            <a:p>
              <a:pPr>
                <a:lnSpc>
                  <a:spcPts val="1140"/>
                </a:lnSpc>
              </a:pPr>
              <a:r>
                <a:rPr lang="en-US" sz="950">
                  <a:latin typeface="IBM Plex Sans Condensed" panose="020B0503050203000203" pitchFamily="34" charset="0"/>
                </a:rPr>
                <a:t>Deutsche Telekom</a:t>
              </a:r>
              <a:endParaRPr lang="en-GB" sz="950">
                <a:latin typeface="IBM Plex Sans Condensed" panose="020B0503050203000203" pitchFamily="34" charset="0"/>
              </a:endParaRPr>
            </a:p>
          </p:txBody>
        </p:sp>
      </p:grpSp>
    </p:spTree>
    <p:extLst>
      <p:ext uri="{BB962C8B-B14F-4D97-AF65-F5344CB8AC3E}">
        <p14:creationId xmlns:p14="http://schemas.microsoft.com/office/powerpoint/2010/main" val="386287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82108-94AA-A87F-BE6C-F6DDD09551B0}"/>
            </a:ext>
          </a:extLst>
        </p:cNvPr>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8F9D88DE-3035-061F-BA7D-43A27DFE64CD}"/>
              </a:ext>
            </a:extLst>
          </p:cNvPr>
          <p:cNvSpPr>
            <a:spLocks noGrp="1"/>
          </p:cNvSpPr>
          <p:nvPr>
            <p:ph type="ftr" sz="quarter" idx="10"/>
          </p:nvPr>
        </p:nvSpPr>
        <p:spPr>
          <a:xfrm>
            <a:off x="2032022" y="6559200"/>
            <a:ext cx="4114800" cy="303255"/>
          </a:xfrm>
        </p:spPr>
        <p:txBody>
          <a:bodyPr/>
          <a:lstStyle/>
          <a:p>
            <a:r>
              <a:rPr lang="en-GB" noProof="0"/>
              <a:t>BREKO market analysis 2026</a:t>
            </a:r>
          </a:p>
        </p:txBody>
      </p:sp>
      <p:sp>
        <p:nvSpPr>
          <p:cNvPr id="4" name="Foliennummernplatzhalter 3">
            <a:extLst>
              <a:ext uri="{FF2B5EF4-FFF2-40B4-BE49-F238E27FC236}">
                <a16:creationId xmlns:a16="http://schemas.microsoft.com/office/drawing/2014/main" id="{481EDB0F-22A9-6EDB-1EA6-8D85C9CEC5C8}"/>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14</a:t>
            </a:fld>
            <a:endParaRPr lang="en-GB" noProof="0"/>
          </a:p>
        </p:txBody>
      </p:sp>
      <p:sp>
        <p:nvSpPr>
          <p:cNvPr id="24" name="Inhaltsplatzhalter 23" hidden="1">
            <a:extLst>
              <a:ext uri="{FF2B5EF4-FFF2-40B4-BE49-F238E27FC236}">
                <a16:creationId xmlns:a16="http://schemas.microsoft.com/office/drawing/2014/main" id="{36436A45-32F5-C0E2-A905-7FC7E6CB8190}"/>
              </a:ext>
            </a:extLst>
          </p:cNvPr>
          <p:cNvSpPr>
            <a:spLocks noGrp="1" noRot="1" noMove="1" noResize="1" noEditPoints="1" noAdjustHandles="1" noChangeArrowheads="1" noChangeShapeType="1"/>
          </p:cNvSpPr>
          <p:nvPr>
            <p:ph sz="quarter" idx="13"/>
          </p:nvPr>
        </p:nvSpPr>
        <p:spPr/>
        <p:txBody>
          <a:bodyPr/>
          <a:lstStyle/>
          <a:p>
            <a:endParaRPr lang="en-GB" noProof="0"/>
          </a:p>
        </p:txBody>
      </p:sp>
      <p:sp>
        <p:nvSpPr>
          <p:cNvPr id="25" name="Inhaltsplatzhalter 24" hidden="1">
            <a:extLst>
              <a:ext uri="{FF2B5EF4-FFF2-40B4-BE49-F238E27FC236}">
                <a16:creationId xmlns:a16="http://schemas.microsoft.com/office/drawing/2014/main" id="{07B91525-EB7B-4B26-D7B9-7A9F8F1CB696}"/>
              </a:ext>
            </a:extLst>
          </p:cNvPr>
          <p:cNvSpPr>
            <a:spLocks noGrp="1" noRot="1" noMove="1" noResize="1" noEditPoints="1" noAdjustHandles="1" noChangeArrowheads="1" noChangeShapeType="1"/>
          </p:cNvSpPr>
          <p:nvPr>
            <p:ph sz="quarter" idx="16"/>
          </p:nvPr>
        </p:nvSpPr>
        <p:spPr/>
        <p:txBody>
          <a:bodyPr/>
          <a:lstStyle/>
          <a:p>
            <a:endParaRPr lang="en-GB" noProof="0"/>
          </a:p>
        </p:txBody>
      </p:sp>
      <p:sp>
        <p:nvSpPr>
          <p:cNvPr id="26" name="Inhaltsplatzhalter 25" hidden="1">
            <a:extLst>
              <a:ext uri="{FF2B5EF4-FFF2-40B4-BE49-F238E27FC236}">
                <a16:creationId xmlns:a16="http://schemas.microsoft.com/office/drawing/2014/main" id="{3A14E650-7FAC-B719-49CA-CCA348F14547}"/>
              </a:ext>
            </a:extLst>
          </p:cNvPr>
          <p:cNvSpPr>
            <a:spLocks noGrp="1" noRot="1" noMove="1" noResize="1" noEditPoints="1" noAdjustHandles="1" noChangeArrowheads="1" noChangeShapeType="1"/>
          </p:cNvSpPr>
          <p:nvPr>
            <p:ph sz="quarter" idx="17"/>
          </p:nvPr>
        </p:nvSpPr>
        <p:spPr/>
        <p:txBody>
          <a:bodyPr/>
          <a:lstStyle/>
          <a:p>
            <a:endParaRPr lang="en-GB" noProof="0"/>
          </a:p>
        </p:txBody>
      </p:sp>
      <p:sp>
        <p:nvSpPr>
          <p:cNvPr id="7" name="Textplatzhalter 6">
            <a:extLst>
              <a:ext uri="{FF2B5EF4-FFF2-40B4-BE49-F238E27FC236}">
                <a16:creationId xmlns:a16="http://schemas.microsoft.com/office/drawing/2014/main" id="{8ED985E7-0D73-9F42-EBB3-CBDEED9D3EDD}"/>
              </a:ext>
            </a:extLst>
          </p:cNvPr>
          <p:cNvSpPr>
            <a:spLocks noGrp="1"/>
          </p:cNvSpPr>
          <p:nvPr>
            <p:ph type="body" sz="quarter" idx="14"/>
          </p:nvPr>
        </p:nvSpPr>
        <p:spPr>
          <a:xfrm>
            <a:off x="587376" y="5927725"/>
            <a:ext cx="10033000" cy="366713"/>
          </a:xfrm>
        </p:spPr>
        <p:txBody>
          <a:bodyPr/>
          <a:lstStyle/>
          <a:p>
            <a:r>
              <a:rPr lang="en-GB" noProof="0"/>
              <a:t>Source: Survey of network operators (N=178); Deutsche Telekom AG (2026a); Deutsche Telekom AG (2026b); Deutsche Telekom AG (2025a); Deutsche Telekom AG (2025b); Deutsche Telekom figure for homes passed as of 30 June 2026 = 13.6m; Values used for Deutsche Telekom (BREKO estimate, </a:t>
            </a:r>
            <a:r>
              <a:rPr lang="en-GB" noProof="0" err="1"/>
              <a:t>Glasfaser</a:t>
            </a:r>
            <a:r>
              <a:rPr lang="en-GB" noProof="0"/>
              <a:t> Plus is attributed to Deutsche Telekom, while other partnerships, e.g. </a:t>
            </a:r>
            <a:r>
              <a:rPr lang="en-GB" noProof="0" err="1"/>
              <a:t>Glasfaser</a:t>
            </a:r>
            <a:r>
              <a:rPr lang="en-GB" noProof="0"/>
              <a:t> </a:t>
            </a:r>
            <a:r>
              <a:rPr lang="en-GB" noProof="0" err="1"/>
              <a:t>Nordwest</a:t>
            </a:r>
            <a:r>
              <a:rPr lang="en-GB" noProof="0"/>
              <a:t> and various municipal utility partnerships, are attributed to competitors): </a:t>
            </a:r>
            <a:br>
              <a:rPr lang="en-GB" noProof="0"/>
            </a:br>
            <a:r>
              <a:rPr lang="en-GB" noProof="0"/>
              <a:t>homes passed = 1.85m, homes connected = 3.9m, homes activated = 2.35m</a:t>
            </a:r>
          </a:p>
        </p:txBody>
      </p:sp>
      <p:sp>
        <p:nvSpPr>
          <p:cNvPr id="2" name="Titel 1">
            <a:extLst>
              <a:ext uri="{FF2B5EF4-FFF2-40B4-BE49-F238E27FC236}">
                <a16:creationId xmlns:a16="http://schemas.microsoft.com/office/drawing/2014/main" id="{176E44FD-F8C4-144C-D642-EEC36EF6A53E}"/>
              </a:ext>
            </a:extLst>
          </p:cNvPr>
          <p:cNvSpPr>
            <a:spLocks noGrp="1"/>
          </p:cNvSpPr>
          <p:nvPr>
            <p:ph type="title"/>
          </p:nvPr>
        </p:nvSpPr>
        <p:spPr>
          <a:xfrm>
            <a:off x="587375" y="512763"/>
            <a:ext cx="2592388" cy="2913206"/>
          </a:xfrm>
        </p:spPr>
        <p:txBody>
          <a:bodyPr/>
          <a:lstStyle/>
          <a:p>
            <a:r>
              <a:rPr lang="en-GB" noProof="0"/>
              <a:t>Competitors account for </a:t>
            </a:r>
            <a:br>
              <a:rPr lang="en-GB" noProof="0"/>
            </a:br>
            <a:r>
              <a:rPr lang="en-GB" noProof="0"/>
              <a:t>72 per cent </a:t>
            </a:r>
            <a:br>
              <a:rPr lang="en-GB" noProof="0"/>
            </a:br>
            <a:r>
              <a:rPr lang="en-GB" noProof="0"/>
              <a:t>of homes connected. </a:t>
            </a:r>
          </a:p>
        </p:txBody>
      </p:sp>
      <p:sp>
        <p:nvSpPr>
          <p:cNvPr id="5" name="Textplatzhalter 4">
            <a:extLst>
              <a:ext uri="{FF2B5EF4-FFF2-40B4-BE49-F238E27FC236}">
                <a16:creationId xmlns:a16="http://schemas.microsoft.com/office/drawing/2014/main" id="{BDC64276-7F16-E90B-6C45-A82CB0019F77}"/>
              </a:ext>
            </a:extLst>
          </p:cNvPr>
          <p:cNvSpPr>
            <a:spLocks noGrp="1"/>
          </p:cNvSpPr>
          <p:nvPr>
            <p:ph type="body" sz="quarter" idx="15"/>
          </p:nvPr>
        </p:nvSpPr>
        <p:spPr>
          <a:xfrm>
            <a:off x="587375" y="3930650"/>
            <a:ext cx="2592388" cy="1911350"/>
          </a:xfrm>
        </p:spPr>
        <p:txBody>
          <a:bodyPr/>
          <a:lstStyle/>
          <a:p>
            <a:r>
              <a:rPr lang="en-GB" noProof="0"/>
              <a:t>Distribution of connections: competitors and Deutsche Telekom </a:t>
            </a:r>
            <a:br>
              <a:rPr lang="en-GB" noProof="0"/>
            </a:br>
            <a:r>
              <a:rPr lang="en-GB" noProof="0"/>
              <a:t>(as of 06/2026)</a:t>
            </a:r>
          </a:p>
          <a:p>
            <a:endParaRPr lang="en-GB" noProof="0"/>
          </a:p>
        </p:txBody>
      </p:sp>
      <p:sp>
        <p:nvSpPr>
          <p:cNvPr id="11" name="Rechteck 10" hidden="1">
            <a:extLst>
              <a:ext uri="{FF2B5EF4-FFF2-40B4-BE49-F238E27FC236}">
                <a16:creationId xmlns:a16="http://schemas.microsoft.com/office/drawing/2014/main" id="{60D5FA47-CC2A-3F65-9F38-F3011511A356}"/>
              </a:ext>
            </a:extLst>
          </p:cNvPr>
          <p:cNvSpPr>
            <a:spLocks/>
          </p:cNvSpPr>
          <p:nvPr/>
        </p:nvSpPr>
        <p:spPr>
          <a:xfrm>
            <a:off x="3920853" y="1498377"/>
            <a:ext cx="2160000" cy="3952494"/>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noProof="0"/>
              <a:t> </a:t>
            </a:r>
          </a:p>
        </p:txBody>
      </p:sp>
      <p:sp>
        <p:nvSpPr>
          <p:cNvPr id="13" name="Rechteck 12" hidden="1">
            <a:extLst>
              <a:ext uri="{FF2B5EF4-FFF2-40B4-BE49-F238E27FC236}">
                <a16:creationId xmlns:a16="http://schemas.microsoft.com/office/drawing/2014/main" id="{A4D23996-E967-EE5A-69D2-CC8F942E0D01}"/>
              </a:ext>
            </a:extLst>
          </p:cNvPr>
          <p:cNvSpPr>
            <a:spLocks/>
          </p:cNvSpPr>
          <p:nvPr/>
        </p:nvSpPr>
        <p:spPr>
          <a:xfrm>
            <a:off x="6644981" y="1498377"/>
            <a:ext cx="2160000" cy="3952494"/>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2" name="Rechteck 31" hidden="1">
            <a:extLst>
              <a:ext uri="{FF2B5EF4-FFF2-40B4-BE49-F238E27FC236}">
                <a16:creationId xmlns:a16="http://schemas.microsoft.com/office/drawing/2014/main" id="{21478863-657B-86CA-109A-814DD4B696FE}"/>
              </a:ext>
            </a:extLst>
          </p:cNvPr>
          <p:cNvSpPr>
            <a:spLocks/>
          </p:cNvSpPr>
          <p:nvPr/>
        </p:nvSpPr>
        <p:spPr>
          <a:xfrm>
            <a:off x="9425753" y="1498377"/>
            <a:ext cx="2160000" cy="3952494"/>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7" name="Inhaltsplatzhalter 34">
            <a:extLst>
              <a:ext uri="{FF2B5EF4-FFF2-40B4-BE49-F238E27FC236}">
                <a16:creationId xmlns:a16="http://schemas.microsoft.com/office/drawing/2014/main" id="{F7200ADD-F260-F7CB-63B3-3A137D06FF4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41" y="870699"/>
            <a:ext cx="12161520" cy="5067300"/>
          </a:xfrm>
          <a:prstGeom prst="rect">
            <a:avLst/>
          </a:prstGeom>
        </p:spPr>
      </p:pic>
      <p:sp>
        <p:nvSpPr>
          <p:cNvPr id="9" name="TextBox 8">
            <a:extLst>
              <a:ext uri="{FF2B5EF4-FFF2-40B4-BE49-F238E27FC236}">
                <a16:creationId xmlns:a16="http://schemas.microsoft.com/office/drawing/2014/main" id="{8448249D-BF43-B2BB-410B-DA92A1552D9B}"/>
              </a:ext>
            </a:extLst>
          </p:cNvPr>
          <p:cNvSpPr txBox="1"/>
          <p:nvPr/>
        </p:nvSpPr>
        <p:spPr>
          <a:xfrm>
            <a:off x="3396737" y="1887805"/>
            <a:ext cx="133863" cy="107722"/>
          </a:xfrm>
          <a:prstGeom prst="rect">
            <a:avLst/>
          </a:prstGeom>
          <a:solidFill>
            <a:srgbClr val="DCEBEE"/>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endParaRPr lang="en-GB" sz="700"/>
          </a:p>
        </p:txBody>
      </p:sp>
    </p:spTree>
    <p:extLst>
      <p:ext uri="{BB962C8B-B14F-4D97-AF65-F5344CB8AC3E}">
        <p14:creationId xmlns:p14="http://schemas.microsoft.com/office/powerpoint/2010/main" val="1723627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ECC58-1842-4342-5717-2A2CCF925057}"/>
            </a:ext>
          </a:extLst>
        </p:cNvPr>
        <p:cNvGrpSpPr/>
        <p:nvPr/>
      </p:nvGrpSpPr>
      <p:grpSpPr>
        <a:xfrm>
          <a:off x="0" y="0"/>
          <a:ext cx="0" cy="0"/>
          <a:chOff x="0" y="0"/>
          <a:chExt cx="0" cy="0"/>
        </a:xfrm>
      </p:grpSpPr>
      <p:sp>
        <p:nvSpPr>
          <p:cNvPr id="15" name="Freihandform: Form 14">
            <a:extLst>
              <a:ext uri="{FF2B5EF4-FFF2-40B4-BE49-F238E27FC236}">
                <a16:creationId xmlns:a16="http://schemas.microsoft.com/office/drawing/2014/main" id="{5746FDBC-FC13-CA9A-DA84-2A1C7928BC95}"/>
              </a:ext>
            </a:extLst>
          </p:cNvPr>
          <p:cNvSpPr/>
          <p:nvPr/>
        </p:nvSpPr>
        <p:spPr>
          <a:xfrm>
            <a:off x="-161327" y="4124722"/>
            <a:ext cx="12513600" cy="5414370"/>
          </a:xfrm>
          <a:custGeom>
            <a:avLst/>
            <a:gdLst>
              <a:gd name="csX0" fmla="*/ 11419886 w 12513600"/>
              <a:gd name="csY0" fmla="*/ 0 h 5414370"/>
              <a:gd name="csX1" fmla="*/ 12513590 w 12513600"/>
              <a:gd name="csY1" fmla="*/ 0 h 5414370"/>
              <a:gd name="csX2" fmla="*/ 12513590 w 12513600"/>
              <a:gd name="csY2" fmla="*/ 649864 h 5414370"/>
              <a:gd name="csX3" fmla="*/ 12513600 w 12513600"/>
              <a:gd name="csY3" fmla="*/ 649864 h 5414370"/>
              <a:gd name="csX4" fmla="*/ 12513600 w 12513600"/>
              <a:gd name="csY4" fmla="*/ 5414370 h 5414370"/>
              <a:gd name="csX5" fmla="*/ 0 w 12513600"/>
              <a:gd name="csY5" fmla="*/ 5414370 h 5414370"/>
              <a:gd name="csX6" fmla="*/ 0 w 12513600"/>
              <a:gd name="csY6" fmla="*/ 765555 h 5414370"/>
              <a:gd name="csX7" fmla="*/ 0 w 12513600"/>
              <a:gd name="csY7" fmla="*/ 649864 h 5414370"/>
              <a:gd name="csX8" fmla="*/ 0 w 12513600"/>
              <a:gd name="csY8" fmla="*/ 257823 h 5414370"/>
              <a:gd name="csX9" fmla="*/ 10541502 w 12513600"/>
              <a:gd name="csY9" fmla="*/ 257823 h 5414370"/>
              <a:gd name="csX10" fmla="*/ 10980694 w 12513600"/>
              <a:gd name="csY10" fmla="*/ 128911 h 5414370"/>
              <a:gd name="csX11" fmla="*/ 11419886 w 12513600"/>
              <a:gd name="csY11" fmla="*/ 0 h 54143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513600" h="5414370">
                <a:moveTo>
                  <a:pt x="11419886" y="0"/>
                </a:moveTo>
                <a:lnTo>
                  <a:pt x="12513590" y="0"/>
                </a:lnTo>
                <a:lnTo>
                  <a:pt x="12513590" y="649864"/>
                </a:lnTo>
                <a:lnTo>
                  <a:pt x="12513600" y="649864"/>
                </a:lnTo>
                <a:lnTo>
                  <a:pt x="12513600" y="5414370"/>
                </a:lnTo>
                <a:lnTo>
                  <a:pt x="0" y="5414370"/>
                </a:lnTo>
                <a:lnTo>
                  <a:pt x="0" y="765555"/>
                </a:lnTo>
                <a:lnTo>
                  <a:pt x="0" y="649864"/>
                </a:lnTo>
                <a:lnTo>
                  <a:pt x="0" y="257823"/>
                </a:lnTo>
                <a:lnTo>
                  <a:pt x="10541502" y="257823"/>
                </a:lnTo>
                <a:cubicBezTo>
                  <a:pt x="10771756" y="257823"/>
                  <a:pt x="10901178" y="190431"/>
                  <a:pt x="10980694" y="128911"/>
                </a:cubicBezTo>
                <a:cubicBezTo>
                  <a:pt x="11060211" y="67391"/>
                  <a:pt x="11189505" y="0"/>
                  <a:pt x="11419886" y="0"/>
                </a:cubicBezTo>
                <a:close/>
              </a:path>
            </a:pathLst>
          </a:custGeom>
          <a:gradFill>
            <a:gsLst>
              <a:gs pos="100000">
                <a:schemeClr val="accent5"/>
              </a:gs>
              <a:gs pos="45000">
                <a:schemeClr val="accent2"/>
              </a:gs>
              <a:gs pos="0">
                <a:schemeClr val="accent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pic>
        <p:nvPicPr>
          <p:cNvPr id="13" name="Struktur">
            <a:extLst>
              <a:ext uri="{FF2B5EF4-FFF2-40B4-BE49-F238E27FC236}">
                <a16:creationId xmlns:a16="http://schemas.microsoft.com/office/drawing/2014/main" id="{B246B3D0-C692-5A1E-450C-81044F94E516}"/>
              </a:ext>
            </a:extLst>
          </p:cNvPr>
          <p:cNvPicPr/>
          <p:nvPr/>
        </p:nvPicPr>
        <p:blipFill>
          <a:blip r:embed="rId3">
            <a:alphaModFix amt="50000"/>
            <a:extLst>
              <a:ext uri="{28A0092B-C50C-407E-A947-70E740481C1C}">
                <a14:useLocalDpi xmlns:a14="http://schemas.microsoft.com/office/drawing/2010/main" val="0"/>
              </a:ext>
            </a:extLst>
          </a:blip>
          <a:srcRect t="82998"/>
          <a:stretch>
            <a:fillRect/>
          </a:stretch>
        </p:blipFill>
        <p:spPr>
          <a:xfrm>
            <a:off x="-699" y="5655211"/>
            <a:ext cx="12188597" cy="1208897"/>
          </a:xfrm>
          <a:prstGeom prst="rect">
            <a:avLst/>
          </a:prstGeom>
        </p:spPr>
      </p:pic>
      <p:grpSp>
        <p:nvGrpSpPr>
          <p:cNvPr id="37" name="Gruppieren 36">
            <a:extLst>
              <a:ext uri="{FF2B5EF4-FFF2-40B4-BE49-F238E27FC236}">
                <a16:creationId xmlns:a16="http://schemas.microsoft.com/office/drawing/2014/main" id="{B6A002CE-EDDA-2B29-2989-B0E2C8588759}"/>
              </a:ext>
            </a:extLst>
          </p:cNvPr>
          <p:cNvGrpSpPr/>
          <p:nvPr/>
        </p:nvGrpSpPr>
        <p:grpSpPr>
          <a:xfrm>
            <a:off x="607953" y="2217368"/>
            <a:ext cx="10524827" cy="1577509"/>
            <a:chOff x="607953" y="2848674"/>
            <a:chExt cx="10524827" cy="1577509"/>
          </a:xfrm>
        </p:grpSpPr>
        <p:sp>
          <p:nvSpPr>
            <p:cNvPr id="12" name="Rechteck 11">
              <a:extLst>
                <a:ext uri="{FF2B5EF4-FFF2-40B4-BE49-F238E27FC236}">
                  <a16:creationId xmlns:a16="http://schemas.microsoft.com/office/drawing/2014/main" id="{11238FE1-250C-2953-763E-A8704DB6F85B}"/>
                </a:ext>
              </a:extLst>
            </p:cNvPr>
            <p:cNvSpPr>
              <a:spLocks/>
            </p:cNvSpPr>
            <p:nvPr/>
          </p:nvSpPr>
          <p:spPr>
            <a:xfrm>
              <a:off x="7975957"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Rechteck 13">
              <a:extLst>
                <a:ext uri="{FF2B5EF4-FFF2-40B4-BE49-F238E27FC236}">
                  <a16:creationId xmlns:a16="http://schemas.microsoft.com/office/drawing/2014/main" id="{9BA1458B-FBC4-5913-CA3D-5553AF56A7F2}"/>
                </a:ext>
              </a:extLst>
            </p:cNvPr>
            <p:cNvSpPr>
              <a:spLocks/>
            </p:cNvSpPr>
            <p:nvPr/>
          </p:nvSpPr>
          <p:spPr>
            <a:xfrm>
              <a:off x="9028529"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Rechteck 17">
              <a:extLst>
                <a:ext uri="{FF2B5EF4-FFF2-40B4-BE49-F238E27FC236}">
                  <a16:creationId xmlns:a16="http://schemas.microsoft.com/office/drawing/2014/main" id="{FFBEA26F-341A-814F-9B9C-3B760A124997}"/>
                </a:ext>
              </a:extLst>
            </p:cNvPr>
            <p:cNvSpPr>
              <a:spLocks/>
            </p:cNvSpPr>
            <p:nvPr/>
          </p:nvSpPr>
          <p:spPr>
            <a:xfrm>
              <a:off x="10081104"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hteck 21">
              <a:extLst>
                <a:ext uri="{FF2B5EF4-FFF2-40B4-BE49-F238E27FC236}">
                  <a16:creationId xmlns:a16="http://schemas.microsoft.com/office/drawing/2014/main" id="{EFFE86CE-8BBC-395D-7061-2B62AC33AF76}"/>
                </a:ext>
              </a:extLst>
            </p:cNvPr>
            <p:cNvSpPr>
              <a:spLocks/>
            </p:cNvSpPr>
            <p:nvPr/>
          </p:nvSpPr>
          <p:spPr>
            <a:xfrm>
              <a:off x="6923385"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hteck 23">
              <a:extLst>
                <a:ext uri="{FF2B5EF4-FFF2-40B4-BE49-F238E27FC236}">
                  <a16:creationId xmlns:a16="http://schemas.microsoft.com/office/drawing/2014/main" id="{03FE3CE4-8C99-03FF-05F8-F4768AFEAC89}"/>
                </a:ext>
              </a:extLst>
            </p:cNvPr>
            <p:cNvSpPr>
              <a:spLocks/>
            </p:cNvSpPr>
            <p:nvPr/>
          </p:nvSpPr>
          <p:spPr>
            <a:xfrm>
              <a:off x="5870813"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hteck 25">
              <a:extLst>
                <a:ext uri="{FF2B5EF4-FFF2-40B4-BE49-F238E27FC236}">
                  <a16:creationId xmlns:a16="http://schemas.microsoft.com/office/drawing/2014/main" id="{DFD24A2A-50D3-9E96-6EDC-419FF4A1F3B6}"/>
                </a:ext>
              </a:extLst>
            </p:cNvPr>
            <p:cNvSpPr>
              <a:spLocks/>
            </p:cNvSpPr>
            <p:nvPr/>
          </p:nvSpPr>
          <p:spPr>
            <a:xfrm>
              <a:off x="4818241"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8" name="Rechteck 27">
              <a:extLst>
                <a:ext uri="{FF2B5EF4-FFF2-40B4-BE49-F238E27FC236}">
                  <a16:creationId xmlns:a16="http://schemas.microsoft.com/office/drawing/2014/main" id="{5DA1D935-4AB3-BEE5-FBB2-642F73B9E008}"/>
                </a:ext>
              </a:extLst>
            </p:cNvPr>
            <p:cNvSpPr>
              <a:spLocks/>
            </p:cNvSpPr>
            <p:nvPr/>
          </p:nvSpPr>
          <p:spPr>
            <a:xfrm>
              <a:off x="3765669"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0" name="Rechteck 29">
              <a:extLst>
                <a:ext uri="{FF2B5EF4-FFF2-40B4-BE49-F238E27FC236}">
                  <a16:creationId xmlns:a16="http://schemas.microsoft.com/office/drawing/2014/main" id="{41275C30-D190-383C-C65F-47F1930457B6}"/>
                </a:ext>
              </a:extLst>
            </p:cNvPr>
            <p:cNvSpPr>
              <a:spLocks/>
            </p:cNvSpPr>
            <p:nvPr/>
          </p:nvSpPr>
          <p:spPr>
            <a:xfrm>
              <a:off x="2713097"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Rechteck 32">
              <a:extLst>
                <a:ext uri="{FF2B5EF4-FFF2-40B4-BE49-F238E27FC236}">
                  <a16:creationId xmlns:a16="http://schemas.microsoft.com/office/drawing/2014/main" id="{366C6FC0-D128-7E19-0066-33026AE6317E}"/>
                </a:ext>
              </a:extLst>
            </p:cNvPr>
            <p:cNvSpPr>
              <a:spLocks/>
            </p:cNvSpPr>
            <p:nvPr/>
          </p:nvSpPr>
          <p:spPr>
            <a:xfrm>
              <a:off x="1660525"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6" name="Rechteck 35">
              <a:extLst>
                <a:ext uri="{FF2B5EF4-FFF2-40B4-BE49-F238E27FC236}">
                  <a16:creationId xmlns:a16="http://schemas.microsoft.com/office/drawing/2014/main" id="{FF61F8FF-3882-A690-7B5B-DFE52987A57E}"/>
                </a:ext>
              </a:extLst>
            </p:cNvPr>
            <p:cNvSpPr>
              <a:spLocks/>
            </p:cNvSpPr>
            <p:nvPr/>
          </p:nvSpPr>
          <p:spPr>
            <a:xfrm>
              <a:off x="607953"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19" name="Freihandform: Form 18">
            <a:extLst>
              <a:ext uri="{FF2B5EF4-FFF2-40B4-BE49-F238E27FC236}">
                <a16:creationId xmlns:a16="http://schemas.microsoft.com/office/drawing/2014/main" id="{D8700574-4900-FF72-02C2-92269DDD0B8D}"/>
              </a:ext>
            </a:extLst>
          </p:cNvPr>
          <p:cNvSpPr/>
          <p:nvPr/>
        </p:nvSpPr>
        <p:spPr>
          <a:xfrm flipH="1">
            <a:off x="11933480" y="3537238"/>
            <a:ext cx="258520" cy="2808000"/>
          </a:xfrm>
          <a:custGeom>
            <a:avLst/>
            <a:gdLst>
              <a:gd name="csX0" fmla="*/ 4720 w 258520"/>
              <a:gd name="csY0" fmla="*/ 0 h 2808000"/>
              <a:gd name="csX1" fmla="*/ 258520 w 258520"/>
              <a:gd name="csY1" fmla="*/ 253800 h 2808000"/>
              <a:gd name="csX2" fmla="*/ 258520 w 258520"/>
              <a:gd name="csY2" fmla="*/ 2554200 h 2808000"/>
              <a:gd name="csX3" fmla="*/ 4720 w 258520"/>
              <a:gd name="csY3" fmla="*/ 2808000 h 2808000"/>
              <a:gd name="csX4" fmla="*/ 0 w 258520"/>
              <a:gd name="csY4" fmla="*/ 2807047 h 2808000"/>
              <a:gd name="csX5" fmla="*/ 0 w 258520"/>
              <a:gd name="csY5" fmla="*/ 953 h 2808000"/>
            </a:gdLst>
            <a:ahLst/>
            <a:cxnLst>
              <a:cxn ang="0">
                <a:pos x="csX0" y="csY0"/>
              </a:cxn>
              <a:cxn ang="0">
                <a:pos x="csX1" y="csY1"/>
              </a:cxn>
              <a:cxn ang="0">
                <a:pos x="csX2" y="csY2"/>
              </a:cxn>
              <a:cxn ang="0">
                <a:pos x="csX3" y="csY3"/>
              </a:cxn>
              <a:cxn ang="0">
                <a:pos x="csX4" y="csY4"/>
              </a:cxn>
              <a:cxn ang="0">
                <a:pos x="csX5" y="csY5"/>
              </a:cxn>
            </a:cxnLst>
            <a:rect l="l" t="t" r="r" b="b"/>
            <a:pathLst>
              <a:path w="258520" h="2808000">
                <a:moveTo>
                  <a:pt x="4720" y="0"/>
                </a:moveTo>
                <a:cubicBezTo>
                  <a:pt x="144890" y="0"/>
                  <a:pt x="258520" y="113630"/>
                  <a:pt x="258520" y="253800"/>
                </a:cubicBezTo>
                <a:lnTo>
                  <a:pt x="258520" y="2554200"/>
                </a:lnTo>
                <a:cubicBezTo>
                  <a:pt x="258520" y="2694370"/>
                  <a:pt x="144890" y="2808000"/>
                  <a:pt x="4720" y="2808000"/>
                </a:cubicBezTo>
                <a:lnTo>
                  <a:pt x="0" y="2807047"/>
                </a:lnTo>
                <a:lnTo>
                  <a:pt x="0" y="95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lIns="0" tIns="0" rIns="0" bIns="0" rtlCol="0" anchor="t" anchorCtr="0">
            <a:noAutofit/>
          </a:bodyPr>
          <a:lstStyle/>
          <a:p>
            <a:pPr algn="ctr"/>
            <a:endParaRPr lang="en-GB" sz="950" b="1" noProof="0"/>
          </a:p>
        </p:txBody>
      </p:sp>
      <p:sp>
        <p:nvSpPr>
          <p:cNvPr id="21" name="Firmenname">
            <a:extLst>
              <a:ext uri="{FF2B5EF4-FFF2-40B4-BE49-F238E27FC236}">
                <a16:creationId xmlns:a16="http://schemas.microsoft.com/office/drawing/2014/main" id="{6F2C0323-B040-49CE-297D-C49EE838074E}"/>
              </a:ext>
            </a:extLst>
          </p:cNvPr>
          <p:cNvSpPr txBox="1"/>
          <p:nvPr/>
        </p:nvSpPr>
        <p:spPr>
          <a:xfrm>
            <a:off x="8630866" y="6559200"/>
            <a:ext cx="2973759" cy="303255"/>
          </a:xfrm>
          <a:prstGeom prst="rect">
            <a:avLst/>
          </a:prstGeom>
          <a:noFill/>
        </p:spPr>
        <p:txBody>
          <a:bodyPr wrap="square" lIns="0" tIns="0" rIns="0" bIns="0" rtlCol="0">
            <a:noAutofit/>
          </a:bodyPr>
          <a:lstStyle/>
          <a:p>
            <a:pPr algn="r"/>
            <a:r>
              <a:rPr lang="en-GB" sz="700" noProof="0"/>
              <a:t>BREKO </a:t>
            </a:r>
            <a:r>
              <a:rPr lang="en-GB" sz="700" noProof="0" err="1"/>
              <a:t>Bundesverband</a:t>
            </a:r>
            <a:r>
              <a:rPr lang="en-GB" sz="700" noProof="0"/>
              <a:t> </a:t>
            </a:r>
            <a:r>
              <a:rPr lang="en-GB" sz="700" noProof="0" err="1"/>
              <a:t>Breitbandkommunikation</a:t>
            </a:r>
            <a:r>
              <a:rPr lang="en-GB" sz="700" noProof="0"/>
              <a:t> | IW Consult</a:t>
            </a:r>
          </a:p>
        </p:txBody>
      </p:sp>
      <p:sp>
        <p:nvSpPr>
          <p:cNvPr id="7" name="Textplatzhalter 6">
            <a:extLst>
              <a:ext uri="{FF2B5EF4-FFF2-40B4-BE49-F238E27FC236}">
                <a16:creationId xmlns:a16="http://schemas.microsoft.com/office/drawing/2014/main" id="{2ABFE9EA-47D0-3C05-1C06-E86738B620EA}"/>
              </a:ext>
            </a:extLst>
          </p:cNvPr>
          <p:cNvSpPr>
            <a:spLocks noGrp="1"/>
          </p:cNvSpPr>
          <p:nvPr>
            <p:ph type="body" sz="quarter" idx="14"/>
          </p:nvPr>
        </p:nvSpPr>
        <p:spPr>
          <a:xfrm>
            <a:off x="587375" y="5927724"/>
            <a:ext cx="11015663" cy="366713"/>
          </a:xfrm>
        </p:spPr>
        <p:txBody>
          <a:bodyPr/>
          <a:lstStyle/>
          <a:p>
            <a:r>
              <a:rPr lang="en-GB" noProof="0">
                <a:ea typeface="+mn-lt"/>
                <a:cs typeface="+mn-lt"/>
              </a:rPr>
              <a:t>*</a:t>
            </a:r>
            <a:r>
              <a:rPr lang="en-GB">
                <a:ea typeface="+mn-lt"/>
                <a:cs typeface="+mn-lt"/>
              </a:rPr>
              <a:t>Investment </a:t>
            </a:r>
            <a:r>
              <a:rPr lang="en-GB" noProof="0">
                <a:ea typeface="+mn-lt"/>
                <a:cs typeface="+mn-lt"/>
              </a:rPr>
              <a:t>in </a:t>
            </a:r>
            <a:r>
              <a:rPr lang="en-GB">
                <a:ea typeface="+mn-lt"/>
                <a:cs typeface="+mn-lt"/>
              </a:rPr>
              <a:t>new and existing broadband network infrastructure </a:t>
            </a:r>
            <a:r>
              <a:rPr lang="en-GB" noProof="0">
                <a:ea typeface="+mn-lt"/>
                <a:cs typeface="+mn-lt"/>
              </a:rPr>
              <a:t>(</a:t>
            </a:r>
            <a:r>
              <a:rPr lang="en-GB">
                <a:ea typeface="+mn-lt"/>
                <a:cs typeface="+mn-lt"/>
              </a:rPr>
              <a:t>excluding investment </a:t>
            </a:r>
            <a:r>
              <a:rPr lang="en-GB" noProof="0">
                <a:ea typeface="+mn-lt"/>
                <a:cs typeface="+mn-lt"/>
              </a:rPr>
              <a:t>in </a:t>
            </a:r>
            <a:r>
              <a:rPr lang="en-GB">
                <a:ea typeface="+mn-lt"/>
                <a:cs typeface="+mn-lt"/>
              </a:rPr>
              <a:t>mobile spectrum licenses</a:t>
            </a:r>
            <a:r>
              <a:rPr lang="en-GB" noProof="0">
                <a:ea typeface="+mn-lt"/>
                <a:cs typeface="+mn-lt"/>
              </a:rPr>
              <a:t>)</a:t>
            </a:r>
            <a:r>
              <a:rPr lang="en-GB"/>
              <a:t> </a:t>
            </a:r>
            <a:r>
              <a:rPr lang="en-GB" noProof="0"/>
              <a:t>        </a:t>
            </a:r>
            <a:r>
              <a:rPr lang="en-GB" noProof="0">
                <a:ea typeface="+mn-lt"/>
                <a:cs typeface="+mn-lt"/>
              </a:rPr>
              <a:t>**</a:t>
            </a:r>
            <a:r>
              <a:rPr lang="en-GB">
                <a:ea typeface="+mn-lt"/>
                <a:cs typeface="+mn-lt"/>
              </a:rPr>
              <a:t>Compared with </a:t>
            </a:r>
            <a:r>
              <a:rPr lang="en-GB" noProof="0">
                <a:ea typeface="+mn-lt"/>
                <a:cs typeface="+mn-lt"/>
              </a:rPr>
              <a:t>2024, BREKO: </a:t>
            </a:r>
            <a:r>
              <a:rPr lang="en-GB">
                <a:ea typeface="+mn-lt"/>
                <a:cs typeface="+mn-lt"/>
              </a:rPr>
              <a:t>approx</a:t>
            </a:r>
            <a:r>
              <a:rPr lang="en-GB" noProof="0">
                <a:ea typeface="+mn-lt"/>
                <a:cs typeface="+mn-lt"/>
              </a:rPr>
              <a:t>. €</a:t>
            </a:r>
            <a:r>
              <a:rPr lang="en-GB">
                <a:ea typeface="+mn-lt"/>
                <a:cs typeface="+mn-lt"/>
              </a:rPr>
              <a:t>4.9 billion</a:t>
            </a:r>
            <a:br>
              <a:rPr lang="en-GB" noProof="0"/>
            </a:br>
            <a:r>
              <a:rPr lang="en-GB">
                <a:ea typeface="+mn-lt"/>
                <a:cs typeface="+mn-lt"/>
              </a:rPr>
              <a:t>Source</a:t>
            </a:r>
            <a:r>
              <a:rPr lang="en-GB" noProof="0">
                <a:ea typeface="+mn-lt"/>
                <a:cs typeface="+mn-lt"/>
              </a:rPr>
              <a:t>: </a:t>
            </a:r>
            <a:r>
              <a:rPr lang="en-GB">
                <a:ea typeface="+mn-lt"/>
                <a:cs typeface="+mn-lt"/>
              </a:rPr>
              <a:t>Federal Network Agency </a:t>
            </a:r>
            <a:r>
              <a:rPr lang="en-GB" noProof="0">
                <a:ea typeface="+mn-lt"/>
                <a:cs typeface="+mn-lt"/>
              </a:rPr>
              <a:t>(2025a), </a:t>
            </a:r>
            <a:r>
              <a:rPr lang="en-GB">
                <a:ea typeface="+mn-lt"/>
                <a:cs typeface="+mn-lt"/>
              </a:rPr>
              <a:t>Federal Network Agency </a:t>
            </a:r>
            <a:r>
              <a:rPr lang="en-GB" noProof="0">
                <a:ea typeface="+mn-lt"/>
                <a:cs typeface="+mn-lt"/>
              </a:rPr>
              <a:t>(2025b), </a:t>
            </a:r>
            <a:r>
              <a:rPr lang="en-GB">
                <a:ea typeface="+mn-lt"/>
                <a:cs typeface="+mn-lt"/>
              </a:rPr>
              <a:t>Annual Report </a:t>
            </a:r>
            <a:r>
              <a:rPr lang="en-GB" noProof="0">
                <a:ea typeface="+mn-lt"/>
                <a:cs typeface="+mn-lt"/>
              </a:rPr>
              <a:t>2025, </a:t>
            </a:r>
            <a:r>
              <a:rPr lang="en-GB">
                <a:ea typeface="+mn-lt"/>
                <a:cs typeface="+mn-lt"/>
              </a:rPr>
              <a:t>p</a:t>
            </a:r>
            <a:r>
              <a:rPr lang="en-GB" noProof="0">
                <a:ea typeface="+mn-lt"/>
                <a:cs typeface="+mn-lt"/>
              </a:rPr>
              <a:t>. 8</a:t>
            </a:r>
            <a:r>
              <a:rPr lang="en-GB">
                <a:ea typeface="+mn-lt"/>
                <a:cs typeface="+mn-lt"/>
              </a:rPr>
              <a:t>; own calculations</a:t>
            </a:r>
            <a:endParaRPr lang="de-DE"/>
          </a:p>
        </p:txBody>
      </p:sp>
      <p:sp>
        <p:nvSpPr>
          <p:cNvPr id="8" name="Inhaltsplatzhalter 7">
            <a:extLst>
              <a:ext uri="{FF2B5EF4-FFF2-40B4-BE49-F238E27FC236}">
                <a16:creationId xmlns:a16="http://schemas.microsoft.com/office/drawing/2014/main" id="{631C57E7-2726-E8C3-D500-5BE1E0518396}"/>
              </a:ext>
            </a:extLst>
          </p:cNvPr>
          <p:cNvSpPr>
            <a:spLocks noGrp="1"/>
          </p:cNvSpPr>
          <p:nvPr>
            <p:ph sz="quarter" idx="17"/>
          </p:nvPr>
        </p:nvSpPr>
        <p:spPr>
          <a:xfrm>
            <a:off x="587375" y="4701760"/>
            <a:ext cx="2592388" cy="1230000"/>
          </a:xfrm>
        </p:spPr>
        <p:txBody>
          <a:bodyPr vert="horz" lIns="0" tIns="0" rIns="0" bIns="0" rtlCol="0" anchor="t">
            <a:noAutofit/>
          </a:bodyPr>
          <a:lstStyle/>
          <a:p>
            <a:r>
              <a:rPr lang="en-GB" b="1">
                <a:solidFill>
                  <a:schemeClr val="tx2"/>
                </a:solidFill>
              </a:rPr>
              <a:t>Total investment in </a:t>
            </a:r>
            <a:r>
              <a:rPr lang="en-GB" b="1" noProof="0">
                <a:solidFill>
                  <a:schemeClr val="tx2"/>
                </a:solidFill>
              </a:rPr>
              <a:t>2025: €</a:t>
            </a:r>
            <a:r>
              <a:rPr lang="en-GB" b="1">
                <a:solidFill>
                  <a:schemeClr val="tx2"/>
                </a:solidFill>
              </a:rPr>
              <a:t>15.3 billion</a:t>
            </a:r>
            <a:r>
              <a:rPr lang="en-GB" b="1" noProof="0">
                <a:solidFill>
                  <a:schemeClr val="tx2"/>
                </a:solidFill>
              </a:rPr>
              <a:t>. </a:t>
            </a:r>
            <a:r>
              <a:rPr lang="en-GB" b="1">
                <a:solidFill>
                  <a:schemeClr val="tx2"/>
                </a:solidFill>
              </a:rPr>
              <a:t>Competitors’ investment declined slightly</a:t>
            </a:r>
            <a:r>
              <a:rPr lang="en-GB" b="1" noProof="0">
                <a:solidFill>
                  <a:schemeClr val="tx2"/>
                </a:solidFill>
              </a:rPr>
              <a:t>, </a:t>
            </a:r>
            <a:r>
              <a:rPr lang="en-GB" b="1">
                <a:solidFill>
                  <a:schemeClr val="tx2"/>
                </a:solidFill>
              </a:rPr>
              <a:t>while Deutsche Telekom’s investment increased slightly</a:t>
            </a:r>
            <a:r>
              <a:rPr lang="en-GB" b="1" noProof="0">
                <a:solidFill>
                  <a:schemeClr val="tx2"/>
                </a:solidFill>
              </a:rPr>
              <a:t>.</a:t>
            </a:r>
            <a:endParaRPr lang="de-DE">
              <a:solidFill>
                <a:schemeClr val="tx2"/>
              </a:solidFill>
            </a:endParaRPr>
          </a:p>
          <a:p>
            <a:endParaRPr lang="en-GB" b="1" noProof="0">
              <a:solidFill>
                <a:schemeClr val="tx2"/>
              </a:solidFill>
            </a:endParaRPr>
          </a:p>
        </p:txBody>
      </p:sp>
      <p:sp>
        <p:nvSpPr>
          <p:cNvPr id="9" name="Inhaltsplatzhalter 8">
            <a:extLst>
              <a:ext uri="{FF2B5EF4-FFF2-40B4-BE49-F238E27FC236}">
                <a16:creationId xmlns:a16="http://schemas.microsoft.com/office/drawing/2014/main" id="{961E8D57-E992-E1A2-8253-582EED3E4799}"/>
              </a:ext>
            </a:extLst>
          </p:cNvPr>
          <p:cNvSpPr>
            <a:spLocks noGrp="1"/>
          </p:cNvSpPr>
          <p:nvPr>
            <p:ph sz="quarter" idx="18"/>
          </p:nvPr>
        </p:nvSpPr>
        <p:spPr>
          <a:xfrm>
            <a:off x="3395663" y="4701760"/>
            <a:ext cx="2592387" cy="1257246"/>
          </a:xfrm>
        </p:spPr>
        <p:txBody>
          <a:bodyPr vert="horz" lIns="0" tIns="0" rIns="0" bIns="0" rtlCol="0" anchor="t">
            <a:noAutofit/>
          </a:bodyPr>
          <a:lstStyle/>
          <a:p>
            <a:pPr marL="179705" lvl="1" indent="-179705"/>
            <a:r>
              <a:rPr lang="en-GB">
                <a:solidFill>
                  <a:schemeClr val="tx2"/>
                </a:solidFill>
              </a:rPr>
              <a:t>Total investment since </a:t>
            </a:r>
            <a:r>
              <a:rPr lang="en-GB" noProof="0">
                <a:solidFill>
                  <a:schemeClr val="tx2"/>
                </a:solidFill>
              </a:rPr>
              <a:t>1998: €</a:t>
            </a:r>
            <a:r>
              <a:rPr lang="en-GB">
                <a:solidFill>
                  <a:schemeClr val="tx2"/>
                </a:solidFill>
              </a:rPr>
              <a:t>245.1 billion</a:t>
            </a:r>
            <a:endParaRPr lang="de-DE">
              <a:solidFill>
                <a:schemeClr val="tx2"/>
              </a:solidFill>
            </a:endParaRPr>
          </a:p>
        </p:txBody>
      </p:sp>
      <p:sp>
        <p:nvSpPr>
          <p:cNvPr id="10" name="Inhaltsplatzhalter 9">
            <a:extLst>
              <a:ext uri="{FF2B5EF4-FFF2-40B4-BE49-F238E27FC236}">
                <a16:creationId xmlns:a16="http://schemas.microsoft.com/office/drawing/2014/main" id="{6828B4D0-7EE7-019D-4A61-874ECC319D42}"/>
              </a:ext>
            </a:extLst>
          </p:cNvPr>
          <p:cNvSpPr>
            <a:spLocks noGrp="1"/>
          </p:cNvSpPr>
          <p:nvPr>
            <p:ph sz="quarter" idx="19"/>
          </p:nvPr>
        </p:nvSpPr>
        <p:spPr>
          <a:xfrm>
            <a:off x="6203950" y="4701760"/>
            <a:ext cx="2592388" cy="1230000"/>
          </a:xfrm>
        </p:spPr>
        <p:txBody>
          <a:bodyPr vert="horz" lIns="0" tIns="0" rIns="0" bIns="0" rtlCol="0" anchor="t">
            <a:noAutofit/>
          </a:bodyPr>
          <a:lstStyle/>
          <a:p>
            <a:pPr marL="179705" lvl="1" indent="-179705"/>
            <a:r>
              <a:rPr lang="en-GB">
                <a:solidFill>
                  <a:schemeClr val="tx2"/>
                </a:solidFill>
              </a:rPr>
              <a:t>Investment shares since market liberalization in </a:t>
            </a:r>
            <a:r>
              <a:rPr lang="en-GB" noProof="0">
                <a:solidFill>
                  <a:schemeClr val="tx2"/>
                </a:solidFill>
              </a:rPr>
              <a:t>1998:</a:t>
            </a:r>
            <a:endParaRPr lang="de-DE">
              <a:solidFill>
                <a:schemeClr val="tx2"/>
              </a:solidFill>
            </a:endParaRPr>
          </a:p>
          <a:p>
            <a:pPr marL="359410" lvl="1" indent="-179705"/>
            <a:r>
              <a:rPr lang="en-GB" noProof="0">
                <a:solidFill>
                  <a:schemeClr val="tx2"/>
                </a:solidFill>
                <a:ea typeface="+mn-lt"/>
                <a:cs typeface="+mn-lt"/>
              </a:rPr>
              <a:t>56% </a:t>
            </a:r>
            <a:r>
              <a:rPr lang="en-GB">
                <a:solidFill>
                  <a:schemeClr val="tx2"/>
                </a:solidFill>
                <a:ea typeface="+mn-lt"/>
                <a:cs typeface="+mn-lt"/>
              </a:rPr>
              <a:t>Competitors</a:t>
            </a:r>
            <a:endParaRPr lang="en-GB">
              <a:solidFill>
                <a:schemeClr val="tx2"/>
              </a:solidFill>
            </a:endParaRPr>
          </a:p>
          <a:p>
            <a:pPr marL="359410" lvl="1" indent="-179705">
              <a:spcBef>
                <a:spcPts val="0"/>
              </a:spcBef>
            </a:pPr>
            <a:r>
              <a:rPr lang="en-GB" noProof="0">
                <a:solidFill>
                  <a:schemeClr val="tx2"/>
                </a:solidFill>
                <a:ea typeface="+mn-lt"/>
                <a:cs typeface="+mn-lt"/>
              </a:rPr>
              <a:t>44% Deutsche Telekom</a:t>
            </a:r>
            <a:endParaRPr lang="en-GB">
              <a:solidFill>
                <a:schemeClr val="tx2"/>
              </a:solidFill>
              <a:ea typeface="+mn-lt"/>
              <a:cs typeface="+mn-lt"/>
            </a:endParaRPr>
          </a:p>
        </p:txBody>
      </p:sp>
      <p:sp>
        <p:nvSpPr>
          <p:cNvPr id="11" name="Inhaltsplatzhalter 10">
            <a:extLst>
              <a:ext uri="{FF2B5EF4-FFF2-40B4-BE49-F238E27FC236}">
                <a16:creationId xmlns:a16="http://schemas.microsoft.com/office/drawing/2014/main" id="{CD74578B-0CE7-C87A-AB8B-2494DE7388FC}"/>
              </a:ext>
            </a:extLst>
          </p:cNvPr>
          <p:cNvSpPr>
            <a:spLocks noGrp="1"/>
          </p:cNvSpPr>
          <p:nvPr>
            <p:ph sz="quarter" idx="20"/>
          </p:nvPr>
        </p:nvSpPr>
        <p:spPr>
          <a:xfrm>
            <a:off x="9010650" y="4701760"/>
            <a:ext cx="2592388" cy="1574800"/>
          </a:xfrm>
        </p:spPr>
        <p:txBody>
          <a:bodyPr vert="horz" lIns="0" tIns="0" rIns="0" bIns="0" rtlCol="0" anchor="t">
            <a:noAutofit/>
          </a:bodyPr>
          <a:lstStyle/>
          <a:p>
            <a:pPr marL="179705" lvl="1" indent="-179705"/>
            <a:r>
              <a:rPr lang="en-GB">
                <a:solidFill>
                  <a:schemeClr val="tx2"/>
                </a:solidFill>
                <a:ea typeface="+mn-lt"/>
                <a:cs typeface="+mn-lt"/>
              </a:rPr>
              <a:t>Investment by BREKO members in </a:t>
            </a:r>
            <a:r>
              <a:rPr lang="en-GB" noProof="0">
                <a:solidFill>
                  <a:schemeClr val="tx2"/>
                </a:solidFill>
                <a:ea typeface="+mn-lt"/>
                <a:cs typeface="+mn-lt"/>
              </a:rPr>
              <a:t>2025: €</a:t>
            </a:r>
            <a:r>
              <a:rPr lang="en-GB">
                <a:solidFill>
                  <a:schemeClr val="tx2"/>
                </a:solidFill>
                <a:ea typeface="+mn-lt"/>
                <a:cs typeface="+mn-lt"/>
              </a:rPr>
              <a:t>4.4 billion</a:t>
            </a:r>
            <a:r>
              <a:rPr lang="en-GB" noProof="0">
                <a:solidFill>
                  <a:schemeClr val="tx2"/>
                </a:solidFill>
                <a:ea typeface="+mn-lt"/>
                <a:cs typeface="+mn-lt"/>
              </a:rPr>
              <a:t>**</a:t>
            </a:r>
            <a:endParaRPr lang="de-DE">
              <a:solidFill>
                <a:schemeClr val="tx2"/>
              </a:solidFill>
              <a:ea typeface="+mn-lt"/>
              <a:cs typeface="+mn-lt"/>
            </a:endParaRPr>
          </a:p>
          <a:p>
            <a:pPr marL="179705" lvl="1" indent="-179705"/>
            <a:r>
              <a:rPr lang="en-GB">
                <a:solidFill>
                  <a:schemeClr val="tx2"/>
                </a:solidFill>
              </a:rPr>
              <a:t>Share of public funding </a:t>
            </a:r>
            <a:r>
              <a:rPr lang="en-GB" noProof="0">
                <a:solidFill>
                  <a:schemeClr val="tx2"/>
                </a:solidFill>
              </a:rPr>
              <a:t>in 2025: 8%</a:t>
            </a:r>
            <a:endParaRPr lang="en-GB">
              <a:solidFill>
                <a:schemeClr val="tx2"/>
              </a:solidFill>
            </a:endParaRPr>
          </a:p>
        </p:txBody>
      </p:sp>
      <p:sp>
        <p:nvSpPr>
          <p:cNvPr id="3" name="Fußzeilenplatzhalter 2">
            <a:extLst>
              <a:ext uri="{FF2B5EF4-FFF2-40B4-BE49-F238E27FC236}">
                <a16:creationId xmlns:a16="http://schemas.microsoft.com/office/drawing/2014/main" id="{47613070-A23F-82B7-41F7-17107EA08318}"/>
              </a:ext>
            </a:extLst>
          </p:cNvPr>
          <p:cNvSpPr>
            <a:spLocks noGrp="1"/>
          </p:cNvSpPr>
          <p:nvPr>
            <p:ph type="ftr" sz="quarter" idx="10"/>
          </p:nvPr>
        </p:nvSpPr>
        <p:spPr>
          <a:xfrm>
            <a:off x="2032022" y="6559200"/>
            <a:ext cx="4114800" cy="303255"/>
          </a:xfrm>
        </p:spPr>
        <p:txBody>
          <a:bodyPr/>
          <a:lstStyle/>
          <a:p>
            <a:r>
              <a:rPr lang="en-GB" noProof="0"/>
              <a:t>BREKO market analysis 2026</a:t>
            </a:r>
          </a:p>
        </p:txBody>
      </p:sp>
      <p:sp>
        <p:nvSpPr>
          <p:cNvPr id="4" name="Foliennummernplatzhalter 3">
            <a:extLst>
              <a:ext uri="{FF2B5EF4-FFF2-40B4-BE49-F238E27FC236}">
                <a16:creationId xmlns:a16="http://schemas.microsoft.com/office/drawing/2014/main" id="{763E3BED-D75C-0B83-B175-0D7ABEF513F3}"/>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15</a:t>
            </a:fld>
            <a:endParaRPr lang="en-GB" noProof="0"/>
          </a:p>
        </p:txBody>
      </p:sp>
      <p:sp>
        <p:nvSpPr>
          <p:cNvPr id="5" name="Textplatzhalter 4">
            <a:extLst>
              <a:ext uri="{FF2B5EF4-FFF2-40B4-BE49-F238E27FC236}">
                <a16:creationId xmlns:a16="http://schemas.microsoft.com/office/drawing/2014/main" id="{469C2CDA-D61C-1C8D-7EF3-2410E6960556}"/>
              </a:ext>
            </a:extLst>
          </p:cNvPr>
          <p:cNvSpPr>
            <a:spLocks noGrp="1"/>
          </p:cNvSpPr>
          <p:nvPr>
            <p:ph type="body" sz="quarter" idx="15"/>
          </p:nvPr>
        </p:nvSpPr>
        <p:spPr>
          <a:xfrm>
            <a:off x="587375" y="1332001"/>
            <a:ext cx="11017250" cy="433728"/>
          </a:xfrm>
        </p:spPr>
        <p:txBody>
          <a:bodyPr vert="horz" lIns="0" tIns="0" rIns="0" bIns="0" rtlCol="0" anchor="t">
            <a:noAutofit/>
          </a:bodyPr>
          <a:lstStyle/>
          <a:p>
            <a:r>
              <a:rPr lang="en-GB"/>
              <a:t>Investment in broadband network infrastructure </a:t>
            </a:r>
            <a:r>
              <a:rPr lang="en-GB" noProof="0"/>
              <a:t>(</a:t>
            </a:r>
            <a:r>
              <a:rPr lang="en-GB"/>
              <a:t>incl</a:t>
            </a:r>
            <a:r>
              <a:rPr lang="en-GB" noProof="0"/>
              <a:t>. </a:t>
            </a:r>
            <a:r>
              <a:rPr lang="en-GB"/>
              <a:t>public funding)*</a:t>
            </a:r>
            <a:endParaRPr lang="de-DE"/>
          </a:p>
        </p:txBody>
      </p:sp>
      <p:sp>
        <p:nvSpPr>
          <p:cNvPr id="2" name="Titel 1">
            <a:extLst>
              <a:ext uri="{FF2B5EF4-FFF2-40B4-BE49-F238E27FC236}">
                <a16:creationId xmlns:a16="http://schemas.microsoft.com/office/drawing/2014/main" id="{760D190E-4E50-EBDB-69F9-417AFBED183C}"/>
              </a:ext>
            </a:extLst>
          </p:cNvPr>
          <p:cNvSpPr>
            <a:spLocks noGrp="1"/>
          </p:cNvSpPr>
          <p:nvPr>
            <p:ph type="title"/>
          </p:nvPr>
        </p:nvSpPr>
        <p:spPr>
          <a:xfrm>
            <a:off x="587375" y="466263"/>
            <a:ext cx="11016058" cy="746717"/>
          </a:xfrm>
        </p:spPr>
        <p:txBody>
          <a:bodyPr/>
          <a:lstStyle/>
          <a:p>
            <a:r>
              <a:rPr lang="en-GB"/>
              <a:t>Total investment in the telecommunications market amounts to €15.3 billion</a:t>
            </a:r>
            <a:r>
              <a:rPr lang="en-GB" noProof="0"/>
              <a:t>.</a:t>
            </a:r>
            <a:endParaRPr lang="de-DE"/>
          </a:p>
        </p:txBody>
      </p:sp>
      <p:sp>
        <p:nvSpPr>
          <p:cNvPr id="32" name="Textfeld 31">
            <a:extLst>
              <a:ext uri="{FF2B5EF4-FFF2-40B4-BE49-F238E27FC236}">
                <a16:creationId xmlns:a16="http://schemas.microsoft.com/office/drawing/2014/main" id="{FA71E95D-23D8-7199-B873-C47D7B493AE6}"/>
              </a:ext>
            </a:extLst>
          </p:cNvPr>
          <p:cNvSpPr txBox="1"/>
          <p:nvPr/>
        </p:nvSpPr>
        <p:spPr>
          <a:xfrm>
            <a:off x="935182" y="2563091"/>
            <a:ext cx="0" cy="0"/>
          </a:xfrm>
          <a:prstGeom prst="rect">
            <a:avLst/>
          </a:prstGeom>
          <a:noFill/>
        </p:spPr>
        <p:txBody>
          <a:bodyPr wrap="none" lIns="0" tIns="0" rIns="0" bIns="0" rtlCol="0">
            <a:noAutofit/>
          </a:bodyPr>
          <a:lstStyle/>
          <a:p>
            <a:pPr algn="l"/>
            <a:endParaRPr lang="en-GB" sz="950" noProof="0"/>
          </a:p>
        </p:txBody>
      </p:sp>
      <p:pic>
        <p:nvPicPr>
          <p:cNvPr id="34" name="Inhaltsplatzhalter 33">
            <a:extLst>
              <a:ext uri="{FF2B5EF4-FFF2-40B4-BE49-F238E27FC236}">
                <a16:creationId xmlns:a16="http://schemas.microsoft.com/office/drawing/2014/main" id="{DB36E757-4954-D8A0-9519-F16CE7424705}"/>
              </a:ext>
            </a:extLst>
          </p:cNvPr>
          <p:cNvPicPr>
            <a:picLocks noGrp="1" noChangeAspect="1"/>
          </p:cNvPicPr>
          <p:nvPr>
            <p:ph sz="quarter" idx="16"/>
          </p:nvPr>
        </p:nvPicPr>
        <p:blipFill>
          <a:blip>
            <a:extLst>
              <a:ext uri="{96DAC541-7B7A-43D3-8B79-37D633B846F1}">
                <asvg:svgBlip xmlns:asvg="http://schemas.microsoft.com/office/drawing/2016/SVG/main" r:embed="rId4"/>
              </a:ext>
            </a:extLst>
          </a:blip>
          <a:srcRect/>
          <a:stretch/>
        </p:blipFill>
        <p:spPr>
          <a:xfrm>
            <a:off x="190753" y="297272"/>
            <a:ext cx="12161520" cy="3952494"/>
          </a:xfrm>
          <a:prstGeom prst="rect">
            <a:avLst/>
          </a:prstGeom>
        </p:spPr>
      </p:pic>
    </p:spTree>
    <p:extLst>
      <p:ext uri="{BB962C8B-B14F-4D97-AF65-F5344CB8AC3E}">
        <p14:creationId xmlns:p14="http://schemas.microsoft.com/office/powerpoint/2010/main" val="373111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C4E59438-1D99-7FF3-A91D-497ABD09CDD2}"/>
              </a:ext>
            </a:extLst>
          </p:cNvPr>
          <p:cNvGrpSpPr>
            <a:grpSpLocks noGrp="1" noUngrp="1" noRot="1" noMove="1" noResize="1"/>
          </p:cNvGrpSpPr>
          <p:nvPr/>
        </p:nvGrpSpPr>
        <p:grpSpPr>
          <a:xfrm>
            <a:off x="607953" y="2217368"/>
            <a:ext cx="10524827" cy="3124745"/>
            <a:chOff x="607953" y="2848674"/>
            <a:chExt cx="10524827" cy="1577509"/>
          </a:xfrm>
        </p:grpSpPr>
        <p:sp>
          <p:nvSpPr>
            <p:cNvPr id="5" name="Rechteck 4">
              <a:extLst>
                <a:ext uri="{FF2B5EF4-FFF2-40B4-BE49-F238E27FC236}">
                  <a16:creationId xmlns:a16="http://schemas.microsoft.com/office/drawing/2014/main" id="{E4058BA5-43F3-C99C-412D-E5819F7F6FF6}"/>
                </a:ext>
              </a:extLst>
            </p:cNvPr>
            <p:cNvSpPr>
              <a:spLocks noGrp="1" noRot="1" noMove="1" noResize="1" noEditPoints="1" noAdjustHandles="1" noChangeArrowheads="1" noChangeShapeType="1"/>
            </p:cNvSpPr>
            <p:nvPr/>
          </p:nvSpPr>
          <p:spPr>
            <a:xfrm>
              <a:off x="7975957"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Rechteck 5">
              <a:extLst>
                <a:ext uri="{FF2B5EF4-FFF2-40B4-BE49-F238E27FC236}">
                  <a16:creationId xmlns:a16="http://schemas.microsoft.com/office/drawing/2014/main" id="{08167249-B80C-9FB7-8E56-4DF481AE6C22}"/>
                </a:ext>
              </a:extLst>
            </p:cNvPr>
            <p:cNvSpPr>
              <a:spLocks noGrp="1" noRot="1" noMove="1" noResize="1" noEditPoints="1" noAdjustHandles="1" noChangeArrowheads="1" noChangeShapeType="1"/>
            </p:cNvSpPr>
            <p:nvPr/>
          </p:nvSpPr>
          <p:spPr>
            <a:xfrm>
              <a:off x="9028529"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Rechteck 6">
              <a:extLst>
                <a:ext uri="{FF2B5EF4-FFF2-40B4-BE49-F238E27FC236}">
                  <a16:creationId xmlns:a16="http://schemas.microsoft.com/office/drawing/2014/main" id="{1784A5C3-B2DD-B6BF-C777-BEAB39432A68}"/>
                </a:ext>
              </a:extLst>
            </p:cNvPr>
            <p:cNvSpPr>
              <a:spLocks noGrp="1" noRot="1" noMove="1" noResize="1" noEditPoints="1" noAdjustHandles="1" noChangeArrowheads="1" noChangeShapeType="1"/>
            </p:cNvSpPr>
            <p:nvPr/>
          </p:nvSpPr>
          <p:spPr>
            <a:xfrm>
              <a:off x="10081104"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Rechteck 7">
              <a:extLst>
                <a:ext uri="{FF2B5EF4-FFF2-40B4-BE49-F238E27FC236}">
                  <a16:creationId xmlns:a16="http://schemas.microsoft.com/office/drawing/2014/main" id="{863A512F-BDCE-CFD2-F8C3-3FDF92ECE38A}"/>
                </a:ext>
              </a:extLst>
            </p:cNvPr>
            <p:cNvSpPr>
              <a:spLocks noGrp="1" noRot="1" noMove="1" noResize="1" noEditPoints="1" noAdjustHandles="1" noChangeArrowheads="1" noChangeShapeType="1"/>
            </p:cNvSpPr>
            <p:nvPr/>
          </p:nvSpPr>
          <p:spPr>
            <a:xfrm>
              <a:off x="6923385"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Rechteck 8">
              <a:extLst>
                <a:ext uri="{FF2B5EF4-FFF2-40B4-BE49-F238E27FC236}">
                  <a16:creationId xmlns:a16="http://schemas.microsoft.com/office/drawing/2014/main" id="{50AB9E35-05F6-7236-626C-A0D0BE315C68}"/>
                </a:ext>
              </a:extLst>
            </p:cNvPr>
            <p:cNvSpPr>
              <a:spLocks noGrp="1" noRot="1" noMove="1" noResize="1" noEditPoints="1" noAdjustHandles="1" noChangeArrowheads="1" noChangeShapeType="1"/>
            </p:cNvSpPr>
            <p:nvPr/>
          </p:nvSpPr>
          <p:spPr>
            <a:xfrm>
              <a:off x="5870813"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Rechteck 12">
              <a:extLst>
                <a:ext uri="{FF2B5EF4-FFF2-40B4-BE49-F238E27FC236}">
                  <a16:creationId xmlns:a16="http://schemas.microsoft.com/office/drawing/2014/main" id="{D0FD44A2-05BF-1C74-E259-6AE33E330D93}"/>
                </a:ext>
              </a:extLst>
            </p:cNvPr>
            <p:cNvSpPr>
              <a:spLocks noGrp="1" noRot="1" noMove="1" noResize="1" noEditPoints="1" noAdjustHandles="1" noChangeArrowheads="1" noChangeShapeType="1"/>
            </p:cNvSpPr>
            <p:nvPr/>
          </p:nvSpPr>
          <p:spPr>
            <a:xfrm>
              <a:off x="4818241"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6" name="Rechteck 15">
              <a:extLst>
                <a:ext uri="{FF2B5EF4-FFF2-40B4-BE49-F238E27FC236}">
                  <a16:creationId xmlns:a16="http://schemas.microsoft.com/office/drawing/2014/main" id="{2E5F5815-D038-CE28-8432-172090B43DBE}"/>
                </a:ext>
              </a:extLst>
            </p:cNvPr>
            <p:cNvSpPr>
              <a:spLocks noGrp="1" noRot="1" noMove="1" noResize="1" noEditPoints="1" noAdjustHandles="1" noChangeArrowheads="1" noChangeShapeType="1"/>
            </p:cNvSpPr>
            <p:nvPr/>
          </p:nvSpPr>
          <p:spPr>
            <a:xfrm>
              <a:off x="3765669"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Rechteck 16">
              <a:extLst>
                <a:ext uri="{FF2B5EF4-FFF2-40B4-BE49-F238E27FC236}">
                  <a16:creationId xmlns:a16="http://schemas.microsoft.com/office/drawing/2014/main" id="{37B02099-D274-57CD-B674-9C59D5E3BB2E}"/>
                </a:ext>
              </a:extLst>
            </p:cNvPr>
            <p:cNvSpPr>
              <a:spLocks noGrp="1" noRot="1" noMove="1" noResize="1" noEditPoints="1" noAdjustHandles="1" noChangeArrowheads="1" noChangeShapeType="1"/>
            </p:cNvSpPr>
            <p:nvPr/>
          </p:nvSpPr>
          <p:spPr>
            <a:xfrm>
              <a:off x="2713097"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Rechteck 17">
              <a:extLst>
                <a:ext uri="{FF2B5EF4-FFF2-40B4-BE49-F238E27FC236}">
                  <a16:creationId xmlns:a16="http://schemas.microsoft.com/office/drawing/2014/main" id="{D7AF9002-EABA-50DF-E0E3-25397A5A6733}"/>
                </a:ext>
              </a:extLst>
            </p:cNvPr>
            <p:cNvSpPr>
              <a:spLocks noGrp="1" noRot="1" noMove="1" noResize="1" noEditPoints="1" noAdjustHandles="1" noChangeArrowheads="1" noChangeShapeType="1"/>
            </p:cNvSpPr>
            <p:nvPr/>
          </p:nvSpPr>
          <p:spPr>
            <a:xfrm>
              <a:off x="1660525"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9" name="Rechteck 18">
              <a:extLst>
                <a:ext uri="{FF2B5EF4-FFF2-40B4-BE49-F238E27FC236}">
                  <a16:creationId xmlns:a16="http://schemas.microsoft.com/office/drawing/2014/main" id="{4501BAC1-7594-5181-3401-FA9F36B86E06}"/>
                </a:ext>
              </a:extLst>
            </p:cNvPr>
            <p:cNvSpPr>
              <a:spLocks noGrp="1" noRot="1" noMove="1" noResize="1" noEditPoints="1" noAdjustHandles="1" noChangeArrowheads="1" noChangeShapeType="1"/>
            </p:cNvSpPr>
            <p:nvPr/>
          </p:nvSpPr>
          <p:spPr>
            <a:xfrm>
              <a:off x="607953" y="2848674"/>
              <a:ext cx="1051676" cy="1577509"/>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3" name="Fußzeilenplatzhalter 2">
            <a:extLst>
              <a:ext uri="{FF2B5EF4-FFF2-40B4-BE49-F238E27FC236}">
                <a16:creationId xmlns:a16="http://schemas.microsoft.com/office/drawing/2014/main" id="{ED4203D7-9EE7-08D2-B0FF-7CE532D47534}"/>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922C1B3E-E176-4619-7B8F-4A5F1000C899}"/>
              </a:ext>
            </a:extLst>
          </p:cNvPr>
          <p:cNvSpPr>
            <a:spLocks noGrp="1"/>
          </p:cNvSpPr>
          <p:nvPr>
            <p:ph type="sldNum" sz="quarter" idx="11"/>
          </p:nvPr>
        </p:nvSpPr>
        <p:spPr/>
        <p:txBody>
          <a:bodyPr/>
          <a:lstStyle/>
          <a:p>
            <a:fld id="{7A75A898-F2F4-40F3-B700-6EAF5C28D57E}" type="slidenum">
              <a:rPr lang="en-GB" noProof="0" smtClean="0"/>
              <a:pPr/>
              <a:t>16</a:t>
            </a:fld>
            <a:endParaRPr lang="en-GB" noProof="0"/>
          </a:p>
        </p:txBody>
      </p:sp>
      <p:sp>
        <p:nvSpPr>
          <p:cNvPr id="11" name="Textplatzhalter 10">
            <a:extLst>
              <a:ext uri="{FF2B5EF4-FFF2-40B4-BE49-F238E27FC236}">
                <a16:creationId xmlns:a16="http://schemas.microsoft.com/office/drawing/2014/main" id="{F4D6AD01-AC7A-34E4-AE7E-D7258324AD47}"/>
              </a:ext>
            </a:extLst>
          </p:cNvPr>
          <p:cNvSpPr>
            <a:spLocks noGrp="1"/>
          </p:cNvSpPr>
          <p:nvPr>
            <p:ph type="body" sz="quarter" idx="14"/>
          </p:nvPr>
        </p:nvSpPr>
        <p:spPr/>
        <p:txBody>
          <a:bodyPr/>
          <a:lstStyle/>
          <a:p>
            <a:r>
              <a:rPr lang="en-GB" noProof="0"/>
              <a:t>Source: </a:t>
            </a:r>
            <a:r>
              <a:rPr lang="en-GB" noProof="0" err="1"/>
              <a:t>Bundesnetzagentur</a:t>
            </a:r>
            <a:r>
              <a:rPr lang="en-GB" noProof="0"/>
              <a:t> (2025a), </a:t>
            </a:r>
            <a:r>
              <a:rPr lang="en-GB" noProof="0" err="1"/>
              <a:t>Bundesnetzagentur</a:t>
            </a:r>
            <a:r>
              <a:rPr lang="en-GB" noProof="0"/>
              <a:t> (2025b)</a:t>
            </a:r>
          </a:p>
        </p:txBody>
      </p:sp>
      <p:pic>
        <p:nvPicPr>
          <p:cNvPr id="14" name="Inhaltsplatzhalter 13">
            <a:extLst>
              <a:ext uri="{FF2B5EF4-FFF2-40B4-BE49-F238E27FC236}">
                <a16:creationId xmlns:a16="http://schemas.microsoft.com/office/drawing/2014/main" id="{A3D610FB-CA10-F6FD-0CE2-5F5BC5EB615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2" y="1878190"/>
            <a:ext cx="12161520" cy="3952494"/>
          </a:xfrm>
          <a:prstGeom prst="rect">
            <a:avLst/>
          </a:prstGeom>
        </p:spPr>
      </p:pic>
      <p:sp>
        <p:nvSpPr>
          <p:cNvPr id="15" name="Textfeld 14">
            <a:extLst>
              <a:ext uri="{FF2B5EF4-FFF2-40B4-BE49-F238E27FC236}">
                <a16:creationId xmlns:a16="http://schemas.microsoft.com/office/drawing/2014/main" id="{5F79977C-DA6C-5A22-5AC2-D6C2719EF31C}"/>
              </a:ext>
            </a:extLst>
          </p:cNvPr>
          <p:cNvSpPr txBox="1"/>
          <p:nvPr/>
        </p:nvSpPr>
        <p:spPr>
          <a:xfrm>
            <a:off x="8179156" y="4319559"/>
            <a:ext cx="2784625" cy="491090"/>
          </a:xfrm>
          <a:prstGeom prst="rect">
            <a:avLst/>
          </a:prstGeom>
          <a:noFill/>
        </p:spPr>
        <p:txBody>
          <a:bodyPr wrap="square" lIns="0" tIns="0" rIns="0" bIns="0" rtlCol="0">
            <a:noAutofit/>
          </a:bodyPr>
          <a:lstStyle/>
          <a:p>
            <a:pPr>
              <a:lnSpc>
                <a:spcPts val="1140"/>
              </a:lnSpc>
            </a:pPr>
            <a:r>
              <a:rPr lang="en-GB" sz="950">
                <a:latin typeface="IBM Plex Sans Condensed" panose="020B0503050203000203" pitchFamily="34" charset="0"/>
              </a:rPr>
              <a:t>Telecommunication services revenue generated by network operators amounted to approx.</a:t>
            </a:r>
          </a:p>
          <a:p>
            <a:pPr>
              <a:lnSpc>
                <a:spcPts val="1140"/>
              </a:lnSpc>
            </a:pPr>
            <a:endParaRPr lang="en-GB" sz="950">
              <a:latin typeface="IBM Plex Sans Condensed" panose="020B0503050203000203" pitchFamily="34" charset="0"/>
            </a:endParaRPr>
          </a:p>
          <a:p>
            <a:pPr>
              <a:lnSpc>
                <a:spcPts val="1140"/>
              </a:lnSpc>
              <a:spcBef>
                <a:spcPts val="200"/>
              </a:spcBef>
            </a:pPr>
            <a:r>
              <a:rPr lang="en-GB" sz="3000" b="1">
                <a:solidFill>
                  <a:schemeClr val="accent5"/>
                </a:solidFill>
                <a:latin typeface="IBM Plex Sans Condensed" panose="020B0503050203000203" pitchFamily="34" charset="0"/>
              </a:rPr>
              <a:t>€59.6 billion </a:t>
            </a:r>
          </a:p>
          <a:p>
            <a:pPr>
              <a:lnSpc>
                <a:spcPts val="1140"/>
              </a:lnSpc>
            </a:pPr>
            <a:r>
              <a:rPr lang="en-GB" sz="950">
                <a:latin typeface="IBM Plex Sans Condensed" panose="020B0503050203000203" pitchFamily="34" charset="0"/>
              </a:rPr>
              <a:t>in 2025 (2024: €61.3 billion).</a:t>
            </a:r>
            <a:endParaRPr lang="en-GB" sz="950" noProof="0">
              <a:latin typeface="IBM Plex Sans Condensed" panose="020B0503050203000203" pitchFamily="34" charset="0"/>
            </a:endParaRPr>
          </a:p>
        </p:txBody>
      </p:sp>
      <p:pic>
        <p:nvPicPr>
          <p:cNvPr id="20" name="Grafik 19">
            <a:extLst>
              <a:ext uri="{FF2B5EF4-FFF2-40B4-BE49-F238E27FC236}">
                <a16:creationId xmlns:a16="http://schemas.microsoft.com/office/drawing/2014/main" id="{8554FC3A-C216-DB32-DF29-3AF523973C6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242863" y="3867881"/>
            <a:ext cx="1295400" cy="1729740"/>
          </a:xfrm>
          <a:prstGeom prst="rect">
            <a:avLst/>
          </a:prstGeom>
        </p:spPr>
      </p:pic>
      <p:sp>
        <p:nvSpPr>
          <p:cNvPr id="12" name="Textplatzhalter 11">
            <a:extLst>
              <a:ext uri="{FF2B5EF4-FFF2-40B4-BE49-F238E27FC236}">
                <a16:creationId xmlns:a16="http://schemas.microsoft.com/office/drawing/2014/main" id="{CEFB6347-9442-F06F-E234-C5D8CE6BB191}"/>
              </a:ext>
            </a:extLst>
          </p:cNvPr>
          <p:cNvSpPr>
            <a:spLocks noGrp="1"/>
          </p:cNvSpPr>
          <p:nvPr>
            <p:ph type="body" sz="quarter" idx="15"/>
          </p:nvPr>
        </p:nvSpPr>
        <p:spPr/>
        <p:txBody>
          <a:bodyPr/>
          <a:lstStyle/>
          <a:p>
            <a:r>
              <a:rPr lang="en-US"/>
              <a:t>Investment ratio in broadband network infrastructure</a:t>
            </a:r>
            <a:endParaRPr lang="en-GB"/>
          </a:p>
        </p:txBody>
      </p:sp>
      <p:sp>
        <p:nvSpPr>
          <p:cNvPr id="10" name="Titel 9">
            <a:extLst>
              <a:ext uri="{FF2B5EF4-FFF2-40B4-BE49-F238E27FC236}">
                <a16:creationId xmlns:a16="http://schemas.microsoft.com/office/drawing/2014/main" id="{8ED41862-590F-BE19-3EE3-81FD76906F70}"/>
              </a:ext>
            </a:extLst>
          </p:cNvPr>
          <p:cNvSpPr>
            <a:spLocks noGrp="1"/>
          </p:cNvSpPr>
          <p:nvPr>
            <p:ph type="title"/>
          </p:nvPr>
        </p:nvSpPr>
        <p:spPr/>
        <p:txBody>
          <a:bodyPr/>
          <a:lstStyle/>
          <a:p>
            <a:r>
              <a:rPr lang="en-US"/>
              <a:t>Competitors’ investment ratio has increased significantly over the past ten years.</a:t>
            </a:r>
            <a:r>
              <a:rPr lang="en-GB" noProof="0"/>
              <a:t>	</a:t>
            </a:r>
          </a:p>
        </p:txBody>
      </p:sp>
    </p:spTree>
    <p:extLst>
      <p:ext uri="{BB962C8B-B14F-4D97-AF65-F5344CB8AC3E}">
        <p14:creationId xmlns:p14="http://schemas.microsoft.com/office/powerpoint/2010/main" val="1344421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C7116EF4-7115-5FFA-E5FB-0B559AD726A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31171" y="725337"/>
            <a:ext cx="12161515" cy="5206649"/>
          </a:xfrm>
          <a:prstGeom prst="rect">
            <a:avLst/>
          </a:prstGeom>
        </p:spPr>
      </p:pic>
      <p:sp>
        <p:nvSpPr>
          <p:cNvPr id="7" name="Fußzeilenplatzhalter 6">
            <a:extLst>
              <a:ext uri="{FF2B5EF4-FFF2-40B4-BE49-F238E27FC236}">
                <a16:creationId xmlns:a16="http://schemas.microsoft.com/office/drawing/2014/main" id="{D12EA951-5931-9B62-F1ED-B56670C71997}"/>
              </a:ext>
            </a:extLst>
          </p:cNvPr>
          <p:cNvSpPr>
            <a:spLocks noGrp="1"/>
          </p:cNvSpPr>
          <p:nvPr>
            <p:ph type="ftr" sz="quarter" idx="10"/>
          </p:nvPr>
        </p:nvSpPr>
        <p:spPr>
          <a:xfrm>
            <a:off x="2032022" y="6559200"/>
            <a:ext cx="4114800" cy="303255"/>
          </a:xfrm>
        </p:spPr>
        <p:txBody>
          <a:bodyPr/>
          <a:lstStyle/>
          <a:p>
            <a:r>
              <a:rPr lang="en-GB" noProof="0"/>
              <a:t>BREKO market analysis 2026</a:t>
            </a:r>
          </a:p>
        </p:txBody>
      </p:sp>
      <p:sp>
        <p:nvSpPr>
          <p:cNvPr id="8" name="Foliennummernplatzhalter 7">
            <a:extLst>
              <a:ext uri="{FF2B5EF4-FFF2-40B4-BE49-F238E27FC236}">
                <a16:creationId xmlns:a16="http://schemas.microsoft.com/office/drawing/2014/main" id="{CFD474EA-C274-910F-6E87-5BAC7B98F07B}"/>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17</a:t>
            </a:fld>
            <a:endParaRPr lang="en-GB" noProof="0"/>
          </a:p>
        </p:txBody>
      </p:sp>
      <p:sp>
        <p:nvSpPr>
          <p:cNvPr id="2" name="Titel 1">
            <a:extLst>
              <a:ext uri="{FF2B5EF4-FFF2-40B4-BE49-F238E27FC236}">
                <a16:creationId xmlns:a16="http://schemas.microsoft.com/office/drawing/2014/main" id="{4941B4AB-4C48-F89A-70DA-1C38C773F57A}"/>
              </a:ext>
            </a:extLst>
          </p:cNvPr>
          <p:cNvSpPr>
            <a:spLocks noGrp="1"/>
          </p:cNvSpPr>
          <p:nvPr>
            <p:ph type="title"/>
          </p:nvPr>
        </p:nvSpPr>
        <p:spPr>
          <a:xfrm>
            <a:off x="587375" y="512763"/>
            <a:ext cx="2592388" cy="2913062"/>
          </a:xfrm>
        </p:spPr>
        <p:txBody>
          <a:bodyPr/>
          <a:lstStyle/>
          <a:p>
            <a:r>
              <a:rPr lang="en-GB" noProof="0"/>
              <a:t>Schleswig-Holstein </a:t>
            </a:r>
            <a:r>
              <a:rPr lang="en-GB"/>
              <a:t>leads the way among Germany’s federal states</a:t>
            </a:r>
            <a:r>
              <a:rPr lang="en-GB" noProof="0"/>
              <a:t>.</a:t>
            </a:r>
            <a:endParaRPr lang="de-DE"/>
          </a:p>
        </p:txBody>
      </p:sp>
      <p:sp>
        <p:nvSpPr>
          <p:cNvPr id="15" name="Inhaltsplatzhalter 14">
            <a:extLst>
              <a:ext uri="{FF2B5EF4-FFF2-40B4-BE49-F238E27FC236}">
                <a16:creationId xmlns:a16="http://schemas.microsoft.com/office/drawing/2014/main" id="{1CF25B9D-DBF3-EDBB-ABA8-259E0D589A6D}"/>
              </a:ext>
            </a:extLst>
          </p:cNvPr>
          <p:cNvSpPr>
            <a:spLocks noGrp="1"/>
          </p:cNvSpPr>
          <p:nvPr>
            <p:ph sz="quarter" idx="13"/>
          </p:nvPr>
        </p:nvSpPr>
        <p:spPr>
          <a:xfrm>
            <a:off x="3395663" y="512764"/>
            <a:ext cx="3995737" cy="5327650"/>
          </a:xfrm>
        </p:spPr>
        <p:txBody>
          <a:bodyPr/>
          <a:lstStyle/>
          <a:p>
            <a:pPr lvl="2"/>
            <a:r>
              <a:rPr lang="en-GB" noProof="0"/>
              <a:t>06/2025</a:t>
            </a:r>
          </a:p>
        </p:txBody>
      </p:sp>
      <p:sp>
        <p:nvSpPr>
          <p:cNvPr id="4" name="Textplatzhalter 3">
            <a:extLst>
              <a:ext uri="{FF2B5EF4-FFF2-40B4-BE49-F238E27FC236}">
                <a16:creationId xmlns:a16="http://schemas.microsoft.com/office/drawing/2014/main" id="{63985FDB-D9E5-19AE-E6D9-72372417E0CA}"/>
              </a:ext>
            </a:extLst>
          </p:cNvPr>
          <p:cNvSpPr>
            <a:spLocks noGrp="1"/>
          </p:cNvSpPr>
          <p:nvPr>
            <p:ph type="body" sz="quarter" idx="15"/>
          </p:nvPr>
        </p:nvSpPr>
        <p:spPr>
          <a:xfrm>
            <a:off x="587375" y="3931243"/>
            <a:ext cx="2592388" cy="1910757"/>
          </a:xfrm>
        </p:spPr>
        <p:txBody>
          <a:bodyPr vert="horz" lIns="0" tIns="0" rIns="0" bIns="0" rtlCol="0" anchor="t">
            <a:noAutofit/>
          </a:bodyPr>
          <a:lstStyle/>
          <a:p>
            <a:r>
              <a:rPr lang="en-GB"/>
              <a:t>Federal states compared </a:t>
            </a:r>
            <a:r>
              <a:rPr lang="en-GB" noProof="0"/>
              <a:t>– </a:t>
            </a:r>
            <a:r>
              <a:rPr lang="en-GB"/>
              <a:t>fibre rollout rate</a:t>
            </a:r>
            <a:endParaRPr lang="de-DE"/>
          </a:p>
          <a:p>
            <a:endParaRPr lang="en-GB" noProof="0"/>
          </a:p>
        </p:txBody>
      </p:sp>
      <p:sp>
        <p:nvSpPr>
          <p:cNvPr id="5" name="Inhaltsplatzhalter 4">
            <a:extLst>
              <a:ext uri="{FF2B5EF4-FFF2-40B4-BE49-F238E27FC236}">
                <a16:creationId xmlns:a16="http://schemas.microsoft.com/office/drawing/2014/main" id="{821B871A-8D19-CB05-B973-181D359FF9EC}"/>
              </a:ext>
            </a:extLst>
          </p:cNvPr>
          <p:cNvSpPr>
            <a:spLocks noGrp="1"/>
          </p:cNvSpPr>
          <p:nvPr>
            <p:ph sz="quarter" idx="16"/>
          </p:nvPr>
        </p:nvSpPr>
        <p:spPr>
          <a:xfrm>
            <a:off x="7607300" y="512763"/>
            <a:ext cx="3995738" cy="5327650"/>
          </a:xfrm>
        </p:spPr>
        <p:txBody>
          <a:bodyPr/>
          <a:lstStyle/>
          <a:p>
            <a:pPr lvl="2"/>
            <a:r>
              <a:rPr lang="en-GB" noProof="0"/>
              <a:t>06/2026</a:t>
            </a:r>
          </a:p>
        </p:txBody>
      </p:sp>
      <p:sp>
        <p:nvSpPr>
          <p:cNvPr id="3" name="Textplatzhalter 2">
            <a:extLst>
              <a:ext uri="{FF2B5EF4-FFF2-40B4-BE49-F238E27FC236}">
                <a16:creationId xmlns:a16="http://schemas.microsoft.com/office/drawing/2014/main" id="{115A579D-4648-0DA0-AE14-B56D07699487}"/>
              </a:ext>
            </a:extLst>
          </p:cNvPr>
          <p:cNvSpPr>
            <a:spLocks noGrp="1"/>
          </p:cNvSpPr>
          <p:nvPr>
            <p:ph type="body" sz="quarter" idx="14"/>
          </p:nvPr>
        </p:nvSpPr>
        <p:spPr>
          <a:xfrm>
            <a:off x="587375" y="5927725"/>
            <a:ext cx="11017250" cy="366713"/>
          </a:xfrm>
        </p:spPr>
        <p:txBody>
          <a:bodyPr/>
          <a:lstStyle/>
          <a:p>
            <a:r>
              <a:rPr lang="en-GB">
                <a:ea typeface="+mn-lt"/>
                <a:cs typeface="+mn-lt"/>
              </a:rPr>
              <a:t>Source</a:t>
            </a:r>
            <a:r>
              <a:rPr lang="en-GB" noProof="0">
                <a:ea typeface="+mn-lt"/>
                <a:cs typeface="+mn-lt"/>
              </a:rPr>
              <a:t>: </a:t>
            </a:r>
            <a:r>
              <a:rPr lang="en-GB">
                <a:ea typeface="+mn-lt"/>
                <a:cs typeface="+mn-lt"/>
              </a:rPr>
              <a:t>Survey of network operators </a:t>
            </a:r>
            <a:r>
              <a:rPr lang="en-GB" noProof="0">
                <a:ea typeface="+mn-lt"/>
                <a:cs typeface="+mn-lt"/>
              </a:rPr>
              <a:t>(n=178); Deutsche Telekom AG (2026a); Deutsche Telekom AG (2026b); Deutsche Telekom AG (2025a); Deutsche Telekom AG (2025b); </a:t>
            </a:r>
            <a:r>
              <a:rPr lang="en-GB">
                <a:ea typeface="+mn-lt"/>
                <a:cs typeface="+mn-lt"/>
              </a:rPr>
              <a:t>Federal Statistical Office </a:t>
            </a:r>
            <a:r>
              <a:rPr lang="en-GB" noProof="0">
                <a:ea typeface="+mn-lt"/>
                <a:cs typeface="+mn-lt"/>
              </a:rPr>
              <a:t>(2026); </a:t>
            </a:r>
            <a:r>
              <a:rPr lang="en-GB">
                <a:ea typeface="+mn-lt"/>
                <a:cs typeface="+mn-lt"/>
              </a:rPr>
              <a:t>Statistical Offices of the Federation and the Federal States </a:t>
            </a:r>
            <a:r>
              <a:rPr lang="en-GB" noProof="0">
                <a:ea typeface="+mn-lt"/>
                <a:cs typeface="+mn-lt"/>
              </a:rPr>
              <a:t>(2026); </a:t>
            </a:r>
            <a:r>
              <a:rPr lang="en-GB">
                <a:ea typeface="+mn-lt"/>
                <a:cs typeface="+mn-lt"/>
              </a:rPr>
              <a:t>own calculations</a:t>
            </a:r>
            <a:endParaRPr lang="de-DE"/>
          </a:p>
        </p:txBody>
      </p:sp>
      <p:sp>
        <p:nvSpPr>
          <p:cNvPr id="11" name="Textfeld 10">
            <a:extLst>
              <a:ext uri="{FF2B5EF4-FFF2-40B4-BE49-F238E27FC236}">
                <a16:creationId xmlns:a16="http://schemas.microsoft.com/office/drawing/2014/main" id="{446FF384-E194-44DF-810A-1B8EC57EA8EF}"/>
              </a:ext>
            </a:extLst>
          </p:cNvPr>
          <p:cNvSpPr txBox="1"/>
          <p:nvPr/>
        </p:nvSpPr>
        <p:spPr>
          <a:xfrm>
            <a:off x="9080500" y="6557818"/>
            <a:ext cx="2672772" cy="107722"/>
          </a:xfrm>
          <a:prstGeom prst="rect">
            <a:avLst/>
          </a:prstGeom>
          <a:solidFill>
            <a:srgbClr val="DCEBEE"/>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800"/>
              </a:spcBef>
            </a:pPr>
            <a:r>
              <a:rPr lang="de-DE" sz="700">
                <a:solidFill>
                  <a:srgbClr val="000000"/>
                </a:solidFill>
                <a:latin typeface="IBM Plex Sans"/>
              </a:rPr>
              <a:t>BREKO Federal Broadband </a:t>
            </a:r>
            <a:r>
              <a:rPr lang="en-US" sz="700">
                <a:solidFill>
                  <a:srgbClr val="000000"/>
                </a:solidFill>
                <a:latin typeface="IBM Plex Sans"/>
              </a:rPr>
              <a:t>Association</a:t>
            </a:r>
            <a:r>
              <a:rPr lang="de-DE" sz="700">
                <a:solidFill>
                  <a:srgbClr val="000000"/>
                </a:solidFill>
                <a:latin typeface="IBM Plex Sans"/>
              </a:rPr>
              <a:t> | IW Consult  </a:t>
            </a:r>
            <a:endParaRPr lang="de-DE" sz="700" b="0" i="0" u="none" strike="noStrike" kern="1200" cap="none" spc="0" normalizeH="0" baseline="0" noProof="0">
              <a:ln>
                <a:noFill/>
              </a:ln>
              <a:solidFill>
                <a:srgbClr val="000000"/>
              </a:solidFill>
              <a:effectLst/>
              <a:uLnTx/>
              <a:uFillTx/>
              <a:latin typeface="IBM Plex Sans"/>
            </a:endParaRPr>
          </a:p>
        </p:txBody>
      </p:sp>
    </p:spTree>
    <p:extLst>
      <p:ext uri="{BB962C8B-B14F-4D97-AF65-F5344CB8AC3E}">
        <p14:creationId xmlns:p14="http://schemas.microsoft.com/office/powerpoint/2010/main" val="1806100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3A874B0-BC05-3C16-D0A0-435551AF8E27}"/>
            </a:ext>
          </a:extLst>
        </p:cNvPr>
        <p:cNvGrpSpPr/>
        <p:nvPr/>
      </p:nvGrpSpPr>
      <p:grpSpPr>
        <a:xfrm>
          <a:off x="0" y="0"/>
          <a:ext cx="0" cy="0"/>
          <a:chOff x="0" y="0"/>
          <a:chExt cx="0" cy="0"/>
        </a:xfrm>
      </p:grpSpPr>
      <p:sp>
        <p:nvSpPr>
          <p:cNvPr id="5" name="Ellipse 4" hidden="1">
            <a:extLst>
              <a:ext uri="{FF2B5EF4-FFF2-40B4-BE49-F238E27FC236}">
                <a16:creationId xmlns:a16="http://schemas.microsoft.com/office/drawing/2014/main" id="{95319CC2-9EEA-9BB9-43B4-8C07254F1872}"/>
              </a:ext>
            </a:extLst>
          </p:cNvPr>
          <p:cNvSpPr/>
          <p:nvPr/>
        </p:nvSpPr>
        <p:spPr>
          <a:xfrm>
            <a:off x="8229434" y="4585257"/>
            <a:ext cx="4549941" cy="4549941"/>
          </a:xfrm>
          <a:prstGeom prst="ellipse">
            <a:avLst/>
          </a:prstGeom>
          <a:solidFill>
            <a:schemeClr val="tx2">
              <a:alpha val="34000"/>
            </a:schemeClr>
          </a:solidFill>
          <a:ln>
            <a:noFill/>
          </a:ln>
          <a:effectLst>
            <a:softEdge rad="558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6" name="Bildplatzhalter 15">
            <a:extLst>
              <a:ext uri="{FF2B5EF4-FFF2-40B4-BE49-F238E27FC236}">
                <a16:creationId xmlns:a16="http://schemas.microsoft.com/office/drawing/2014/main" id="{E31D27A5-618C-3EBA-50FA-BECCF788880A}"/>
              </a:ext>
            </a:extLst>
          </p:cNvPr>
          <p:cNvPicPr>
            <a:picLocks noGrp="1" noRot="1" noChangeAspect="1" noMove="1" noResize="1" noEditPoints="1" noAdjustHandles="1" noChangeArrowheads="1" noChangeShapeType="1" noCrop="1"/>
          </p:cNvPicPr>
          <p:nvPr>
            <p:ph type="pic" sz="quarter" idx="13"/>
          </p:nvPr>
        </p:nvPicPr>
        <p:blipFill>
          <a:blip r:embed="rId4">
            <a:alphaModFix amt="55000"/>
            <a:extLst>
              <a:ext uri="{28A0092B-C50C-407E-A947-70E740481C1C}">
                <a14:useLocalDpi xmlns:a14="http://schemas.microsoft.com/office/drawing/2010/main" val="0"/>
              </a:ext>
            </a:extLst>
          </a:blip>
          <a:srcRect t="16" b="16"/>
          <a:stretch/>
        </p:blipFill>
        <p:spPr>
          <a:xfrm>
            <a:off x="0" y="-252000"/>
            <a:ext cx="12192000" cy="7110000"/>
          </a:xfrm>
        </p:spPr>
      </p:pic>
      <p:sp>
        <p:nvSpPr>
          <p:cNvPr id="3" name="Fußzeilenplatzhalter 2">
            <a:extLst>
              <a:ext uri="{FF2B5EF4-FFF2-40B4-BE49-F238E27FC236}">
                <a16:creationId xmlns:a16="http://schemas.microsoft.com/office/drawing/2014/main" id="{CD1AB359-9E62-780B-8E2E-9A3B3857C18E}"/>
              </a:ext>
            </a:extLst>
          </p:cNvPr>
          <p:cNvSpPr>
            <a:spLocks noGrp="1"/>
          </p:cNvSpPr>
          <p:nvPr>
            <p:ph type="ftr" sz="quarter" idx="10"/>
          </p:nvPr>
        </p:nvSpPr>
        <p:spPr>
          <a:xfrm>
            <a:off x="2032022" y="6559200"/>
            <a:ext cx="4114800" cy="303255"/>
          </a:xfrm>
        </p:spPr>
        <p:txBody>
          <a:bodyPr/>
          <a:lstStyle/>
          <a:p>
            <a:r>
              <a:rPr lang="en-GB" noProof="0"/>
              <a:t>BREKO </a:t>
            </a:r>
            <a:r>
              <a:rPr lang="en-GB" noProof="0" err="1"/>
              <a:t>Marktanalyse</a:t>
            </a:r>
            <a:r>
              <a:rPr lang="en-GB" noProof="0"/>
              <a:t> 2026</a:t>
            </a:r>
          </a:p>
        </p:txBody>
      </p:sp>
      <p:sp>
        <p:nvSpPr>
          <p:cNvPr id="4" name="Foliennummernplatzhalter 3">
            <a:extLst>
              <a:ext uri="{FF2B5EF4-FFF2-40B4-BE49-F238E27FC236}">
                <a16:creationId xmlns:a16="http://schemas.microsoft.com/office/drawing/2014/main" id="{1A8FB7E5-0DBC-B1CE-90C7-727A0ED4A2A6}"/>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18</a:t>
            </a:fld>
            <a:endParaRPr lang="en-GB" noProof="0"/>
          </a:p>
        </p:txBody>
      </p:sp>
      <p:sp>
        <p:nvSpPr>
          <p:cNvPr id="22" name="Titel 21">
            <a:extLst>
              <a:ext uri="{FF2B5EF4-FFF2-40B4-BE49-F238E27FC236}">
                <a16:creationId xmlns:a16="http://schemas.microsoft.com/office/drawing/2014/main" id="{7A425EDD-A6AD-7EB0-9F8C-E46B6F1835AF}"/>
              </a:ext>
            </a:extLst>
          </p:cNvPr>
          <p:cNvSpPr>
            <a:spLocks noGrp="1"/>
          </p:cNvSpPr>
          <p:nvPr>
            <p:ph type="title"/>
          </p:nvPr>
        </p:nvSpPr>
        <p:spPr>
          <a:xfrm>
            <a:off x="1938635" y="1954800"/>
            <a:ext cx="7073603" cy="2714400"/>
          </a:xfrm>
        </p:spPr>
        <p:txBody>
          <a:bodyPr/>
          <a:lstStyle/>
          <a:p>
            <a:r>
              <a:rPr lang="en-GB" noProof="0"/>
              <a:t>Fibre rollout </a:t>
            </a:r>
            <a:br>
              <a:rPr lang="en-GB" noProof="0"/>
            </a:br>
            <a:r>
              <a:rPr lang="en-GB" noProof="0"/>
              <a:t>in detail</a:t>
            </a:r>
          </a:p>
        </p:txBody>
      </p:sp>
      <p:sp>
        <p:nvSpPr>
          <p:cNvPr id="23" name="Textplatzhalter 22">
            <a:extLst>
              <a:ext uri="{FF2B5EF4-FFF2-40B4-BE49-F238E27FC236}">
                <a16:creationId xmlns:a16="http://schemas.microsoft.com/office/drawing/2014/main" id="{8EFCC5EB-C6B3-B917-C8E2-E9EC3E840967}"/>
              </a:ext>
            </a:extLst>
          </p:cNvPr>
          <p:cNvSpPr>
            <a:spLocks noGrp="1"/>
          </p:cNvSpPr>
          <p:nvPr>
            <p:ph type="body" sz="quarter" idx="12"/>
          </p:nvPr>
        </p:nvSpPr>
        <p:spPr>
          <a:xfrm>
            <a:off x="9072000" y="-108418"/>
            <a:ext cx="2088000" cy="2663825"/>
          </a:xfrm>
        </p:spPr>
        <p:txBody>
          <a:bodyPr/>
          <a:lstStyle/>
          <a:p>
            <a:r>
              <a:rPr lang="en-GB" noProof="0"/>
              <a:t>4</a:t>
            </a:r>
          </a:p>
        </p:txBody>
      </p:sp>
    </p:spTree>
    <p:extLst>
      <p:ext uri="{BB962C8B-B14F-4D97-AF65-F5344CB8AC3E}">
        <p14:creationId xmlns:p14="http://schemas.microsoft.com/office/powerpoint/2010/main" val="3294523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5AFDA-DF44-C6B2-8BF8-EC1A8CDA6713}"/>
            </a:ext>
          </a:extLst>
        </p:cNvPr>
        <p:cNvGrpSpPr/>
        <p:nvPr/>
      </p:nvGrpSpPr>
      <p:grpSpPr>
        <a:xfrm>
          <a:off x="0" y="0"/>
          <a:ext cx="0" cy="0"/>
          <a:chOff x="0" y="0"/>
          <a:chExt cx="0" cy="0"/>
        </a:xfrm>
      </p:grpSpPr>
      <p:sp>
        <p:nvSpPr>
          <p:cNvPr id="49" name="Rechteck 48">
            <a:extLst>
              <a:ext uri="{FF2B5EF4-FFF2-40B4-BE49-F238E27FC236}">
                <a16:creationId xmlns:a16="http://schemas.microsoft.com/office/drawing/2014/main" id="{8C0E61B9-8DB5-EDAE-D74B-2D1F02EA1030}"/>
              </a:ext>
            </a:extLst>
          </p:cNvPr>
          <p:cNvSpPr>
            <a:spLocks noGrp="1" noRot="1" noMove="1" noResize="1" noEditPoints="1" noAdjustHandles="1" noChangeArrowheads="1" noChangeShapeType="1"/>
          </p:cNvSpPr>
          <p:nvPr/>
        </p:nvSpPr>
        <p:spPr>
          <a:xfrm>
            <a:off x="7607263" y="1788607"/>
            <a:ext cx="3976602" cy="3489669"/>
          </a:xfrm>
          <a:prstGeom prst="rect">
            <a:avLst/>
          </a:prstGeom>
          <a:gradFill>
            <a:gsLst>
              <a:gs pos="0">
                <a:schemeClr val="bg2"/>
              </a:gs>
              <a:gs pos="100000">
                <a:schemeClr val="bg2">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7" name="Rechteck 46">
            <a:extLst>
              <a:ext uri="{FF2B5EF4-FFF2-40B4-BE49-F238E27FC236}">
                <a16:creationId xmlns:a16="http://schemas.microsoft.com/office/drawing/2014/main" id="{EAF8A412-BC4A-08BF-E015-4C6264839F22}"/>
              </a:ext>
            </a:extLst>
          </p:cNvPr>
          <p:cNvSpPr>
            <a:spLocks noGrp="1" noRot="1" noMove="1" noResize="1" noEditPoints="1" noAdjustHandles="1" noChangeArrowheads="1" noChangeShapeType="1"/>
          </p:cNvSpPr>
          <p:nvPr/>
        </p:nvSpPr>
        <p:spPr>
          <a:xfrm>
            <a:off x="3395663" y="1788607"/>
            <a:ext cx="3997362" cy="3489669"/>
          </a:xfrm>
          <a:prstGeom prst="rect">
            <a:avLst/>
          </a:prstGeom>
          <a:gradFill>
            <a:gsLst>
              <a:gs pos="0">
                <a:schemeClr val="bg2"/>
              </a:gs>
              <a:gs pos="100000">
                <a:schemeClr val="bg2">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Fußzeilenplatzhalter 2">
            <a:extLst>
              <a:ext uri="{FF2B5EF4-FFF2-40B4-BE49-F238E27FC236}">
                <a16:creationId xmlns:a16="http://schemas.microsoft.com/office/drawing/2014/main" id="{6A08AEF6-3EC6-CA60-A086-98CE4D13CAB6}"/>
              </a:ext>
            </a:extLst>
          </p:cNvPr>
          <p:cNvSpPr>
            <a:spLocks noGrp="1"/>
          </p:cNvSpPr>
          <p:nvPr>
            <p:ph type="ftr" sz="quarter" idx="10"/>
          </p:nvPr>
        </p:nvSpPr>
        <p:spPr>
          <a:xfrm>
            <a:off x="2032022" y="6559200"/>
            <a:ext cx="4114800" cy="303255"/>
          </a:xfrm>
        </p:spPr>
        <p:txBody>
          <a:bodyPr/>
          <a:lstStyle/>
          <a:p>
            <a:r>
              <a:rPr lang="en-GB"/>
              <a:t>BREKO market analysis 2026</a:t>
            </a:r>
          </a:p>
        </p:txBody>
      </p:sp>
      <p:sp>
        <p:nvSpPr>
          <p:cNvPr id="4" name="Foliennummernplatzhalter 3">
            <a:extLst>
              <a:ext uri="{FF2B5EF4-FFF2-40B4-BE49-F238E27FC236}">
                <a16:creationId xmlns:a16="http://schemas.microsoft.com/office/drawing/2014/main" id="{A6286153-58C3-B887-BC4F-FE2037A72675}"/>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19</a:t>
            </a:fld>
            <a:endParaRPr lang="en-GB" noProof="0"/>
          </a:p>
        </p:txBody>
      </p:sp>
      <p:sp>
        <p:nvSpPr>
          <p:cNvPr id="10" name="Inhaltsplatzhalter 9">
            <a:extLst>
              <a:ext uri="{FF2B5EF4-FFF2-40B4-BE49-F238E27FC236}">
                <a16:creationId xmlns:a16="http://schemas.microsoft.com/office/drawing/2014/main" id="{1F0F1AB1-F8C7-1C46-ADED-6BAA385615FF}"/>
              </a:ext>
            </a:extLst>
          </p:cNvPr>
          <p:cNvSpPr>
            <a:spLocks noGrp="1"/>
          </p:cNvSpPr>
          <p:nvPr>
            <p:ph sz="quarter" idx="13"/>
          </p:nvPr>
        </p:nvSpPr>
        <p:spPr>
          <a:xfrm>
            <a:off x="3705813" y="1640678"/>
            <a:ext cx="3995737" cy="369145"/>
          </a:xfrm>
        </p:spPr>
        <p:txBody>
          <a:bodyPr/>
          <a:lstStyle/>
          <a:p>
            <a:pPr lvl="2"/>
            <a:r>
              <a:rPr lang="en-GB" cap="all" noProof="0"/>
              <a:t>Homes Passed</a:t>
            </a:r>
          </a:p>
        </p:txBody>
      </p:sp>
      <p:sp>
        <p:nvSpPr>
          <p:cNvPr id="11" name="Inhaltsplatzhalter 10">
            <a:extLst>
              <a:ext uri="{FF2B5EF4-FFF2-40B4-BE49-F238E27FC236}">
                <a16:creationId xmlns:a16="http://schemas.microsoft.com/office/drawing/2014/main" id="{E6BA3DE4-F061-FCDA-8F71-9DD5ACD10EB0}"/>
              </a:ext>
            </a:extLst>
          </p:cNvPr>
          <p:cNvSpPr>
            <a:spLocks noGrp="1"/>
          </p:cNvSpPr>
          <p:nvPr>
            <p:ph sz="quarter" idx="16"/>
          </p:nvPr>
        </p:nvSpPr>
        <p:spPr>
          <a:xfrm>
            <a:off x="7917450" y="1640678"/>
            <a:ext cx="3995738" cy="369145"/>
          </a:xfrm>
        </p:spPr>
        <p:txBody>
          <a:bodyPr/>
          <a:lstStyle/>
          <a:p>
            <a:pPr lvl="2"/>
            <a:r>
              <a:rPr lang="en-GB" cap="all" noProof="0"/>
              <a:t>Homes Connected</a:t>
            </a:r>
          </a:p>
        </p:txBody>
      </p:sp>
      <p:sp>
        <p:nvSpPr>
          <p:cNvPr id="5" name="Textplatzhalter 4">
            <a:extLst>
              <a:ext uri="{FF2B5EF4-FFF2-40B4-BE49-F238E27FC236}">
                <a16:creationId xmlns:a16="http://schemas.microsoft.com/office/drawing/2014/main" id="{5DBA99DC-2774-BD91-AB01-EC2794D72C11}"/>
              </a:ext>
            </a:extLst>
          </p:cNvPr>
          <p:cNvSpPr>
            <a:spLocks noGrp="1"/>
          </p:cNvSpPr>
          <p:nvPr>
            <p:ph type="body" sz="quarter" idx="14"/>
          </p:nvPr>
        </p:nvSpPr>
        <p:spPr>
          <a:xfrm>
            <a:off x="587376" y="5927724"/>
            <a:ext cx="9829800" cy="366713"/>
          </a:xfrm>
        </p:spPr>
        <p:txBody>
          <a:bodyPr/>
          <a:lstStyle/>
          <a:p>
            <a:r>
              <a:rPr lang="en-GB" noProof="0"/>
              <a:t>Source: Network operator survey (n=178); Deutsche Telekom AG (2026a); Deutsche Telekom AG (2026b); Deutsche Telekom AG (2025a); Deutsche Telekom AG (2025b); </a:t>
            </a:r>
            <a:r>
              <a:rPr lang="en-GB"/>
              <a:t>Deutsche Telekom’s reported figure for Homes Passed as of 30 June 2026: 13.6 million; figures used for Deutsche Telekom (BREKO estimate; </a:t>
            </a:r>
            <a:r>
              <a:rPr lang="en-GB" err="1"/>
              <a:t>Glasfaser</a:t>
            </a:r>
            <a:r>
              <a:rPr lang="en-GB"/>
              <a:t> Plus is attributed to Deutsche Telekom; other cooperations, e.g. </a:t>
            </a:r>
            <a:r>
              <a:rPr lang="en-GB" err="1"/>
              <a:t>Glasfaser</a:t>
            </a:r>
            <a:r>
              <a:rPr lang="en-GB"/>
              <a:t> </a:t>
            </a:r>
            <a:r>
              <a:rPr lang="en-GB" err="1"/>
              <a:t>Nordwest</a:t>
            </a:r>
            <a:r>
              <a:rPr lang="en-GB"/>
              <a:t> and various municipal utility cooperations, are attributed to competitors)</a:t>
            </a:r>
            <a:r>
              <a:rPr lang="en-GB" noProof="0"/>
              <a:t>: Homes Passed = 11.85 million, Homes Connected = 3.9 </a:t>
            </a:r>
            <a:r>
              <a:rPr lang="en-GB"/>
              <a:t>million</a:t>
            </a:r>
            <a:r>
              <a:rPr lang="en-GB" noProof="0"/>
              <a:t>, Homes Activated = 2.35 million.</a:t>
            </a:r>
          </a:p>
        </p:txBody>
      </p:sp>
      <p:sp>
        <p:nvSpPr>
          <p:cNvPr id="2" name="Titel 1">
            <a:extLst>
              <a:ext uri="{FF2B5EF4-FFF2-40B4-BE49-F238E27FC236}">
                <a16:creationId xmlns:a16="http://schemas.microsoft.com/office/drawing/2014/main" id="{E133754C-FD29-2518-EF2B-9403C6FBED86}"/>
              </a:ext>
            </a:extLst>
          </p:cNvPr>
          <p:cNvSpPr>
            <a:spLocks noGrp="1"/>
          </p:cNvSpPr>
          <p:nvPr>
            <p:ph type="title"/>
          </p:nvPr>
        </p:nvSpPr>
        <p:spPr>
          <a:xfrm>
            <a:off x="479426" y="512763"/>
            <a:ext cx="2700337" cy="2913206"/>
          </a:xfrm>
        </p:spPr>
        <p:txBody>
          <a:bodyPr/>
          <a:lstStyle/>
          <a:p>
            <a:r>
              <a:rPr lang="en-GB"/>
              <a:t>S</a:t>
            </a:r>
            <a:r>
              <a:rPr lang="en-US"/>
              <a:t>mall and medium-sized enterprises play a key role in </a:t>
            </a:r>
            <a:r>
              <a:rPr lang="en-US" err="1"/>
              <a:t>fibre</a:t>
            </a:r>
            <a:r>
              <a:rPr lang="en-US"/>
              <a:t> rollout</a:t>
            </a:r>
            <a:r>
              <a:rPr lang="en-GB" noProof="0"/>
              <a:t>.</a:t>
            </a:r>
          </a:p>
        </p:txBody>
      </p:sp>
      <p:sp>
        <p:nvSpPr>
          <p:cNvPr id="6" name="Textplatzhalter 5">
            <a:extLst>
              <a:ext uri="{FF2B5EF4-FFF2-40B4-BE49-F238E27FC236}">
                <a16:creationId xmlns:a16="http://schemas.microsoft.com/office/drawing/2014/main" id="{371D05A6-76EC-EFF0-83DF-1DFD1AABE444}"/>
              </a:ext>
            </a:extLst>
          </p:cNvPr>
          <p:cNvSpPr>
            <a:spLocks noGrp="1"/>
          </p:cNvSpPr>
          <p:nvPr>
            <p:ph type="body" sz="quarter" idx="15"/>
          </p:nvPr>
        </p:nvSpPr>
        <p:spPr>
          <a:xfrm>
            <a:off x="587375" y="3931243"/>
            <a:ext cx="2592388" cy="1910757"/>
          </a:xfrm>
        </p:spPr>
        <p:txBody>
          <a:bodyPr/>
          <a:lstStyle/>
          <a:p>
            <a:r>
              <a:rPr lang="en-US"/>
              <a:t>Distribution of network operators by number of connections</a:t>
            </a:r>
            <a:endParaRPr lang="en-GB" noProof="0"/>
          </a:p>
        </p:txBody>
      </p:sp>
      <p:pic>
        <p:nvPicPr>
          <p:cNvPr id="12" name="Grafik 11">
            <a:extLst>
              <a:ext uri="{FF2B5EF4-FFF2-40B4-BE49-F238E27FC236}">
                <a16:creationId xmlns:a16="http://schemas.microsoft.com/office/drawing/2014/main" id="{82C44F92-DC8A-5AC4-C86E-CA713FF201F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677961" y="152716"/>
            <a:ext cx="1295400" cy="1729740"/>
          </a:xfrm>
          <a:prstGeom prst="rect">
            <a:avLst/>
          </a:prstGeom>
        </p:spPr>
      </p:pic>
      <p:pic>
        <p:nvPicPr>
          <p:cNvPr id="14" name="Grafik 13">
            <a:extLst>
              <a:ext uri="{FF2B5EF4-FFF2-40B4-BE49-F238E27FC236}">
                <a16:creationId xmlns:a16="http://schemas.microsoft.com/office/drawing/2014/main" id="{5DC55FDA-FC93-2AF4-5B72-74A972356D2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889598" y="152716"/>
            <a:ext cx="1295400" cy="1729740"/>
          </a:xfrm>
          <a:prstGeom prst="rect">
            <a:avLst/>
          </a:prstGeom>
        </p:spPr>
      </p:pic>
      <p:pic>
        <p:nvPicPr>
          <p:cNvPr id="39" name="Grafik 38">
            <a:extLst>
              <a:ext uri="{FF2B5EF4-FFF2-40B4-BE49-F238E27FC236}">
                <a16:creationId xmlns:a16="http://schemas.microsoft.com/office/drawing/2014/main" id="{92EC98C2-6B4E-8A7C-1271-045F335098B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397" y="-17207"/>
            <a:ext cx="12161517" cy="5890735"/>
          </a:xfrm>
          <a:prstGeom prst="rect">
            <a:avLst/>
          </a:prstGeom>
        </p:spPr>
      </p:pic>
      <p:graphicFrame>
        <p:nvGraphicFramePr>
          <p:cNvPr id="8" name="Tabelle 7">
            <a:extLst>
              <a:ext uri="{FF2B5EF4-FFF2-40B4-BE49-F238E27FC236}">
                <a16:creationId xmlns:a16="http://schemas.microsoft.com/office/drawing/2014/main" id="{64E1B8EE-4F4C-2798-2C88-26A39EA4E667}"/>
              </a:ext>
            </a:extLst>
          </p:cNvPr>
          <p:cNvGraphicFramePr>
            <a:graphicFrameLocks noGrp="1"/>
          </p:cNvGraphicFramePr>
          <p:nvPr>
            <p:extLst>
              <p:ext uri="{D42A27DB-BD31-4B8C-83A1-F6EECF244321}">
                <p14:modId xmlns:p14="http://schemas.microsoft.com/office/powerpoint/2010/main" val="692316076"/>
              </p:ext>
            </p:extLst>
          </p:nvPr>
        </p:nvGraphicFramePr>
        <p:xfrm>
          <a:off x="3711528" y="1961892"/>
          <a:ext cx="1295401" cy="533400"/>
        </p:xfrm>
        <a:graphic>
          <a:graphicData uri="http://schemas.openxmlformats.org/drawingml/2006/table">
            <a:tbl>
              <a:tblPr firstRow="1" bandRow="1">
                <a:tableStyleId>{5C22544A-7EE6-4342-B048-85BDC9FD1C3A}</a:tableStyleId>
              </a:tblPr>
              <a:tblGrid>
                <a:gridCol w="506896">
                  <a:extLst>
                    <a:ext uri="{9D8B030D-6E8A-4147-A177-3AD203B41FA5}">
                      <a16:colId xmlns:a16="http://schemas.microsoft.com/office/drawing/2014/main" val="3330627081"/>
                    </a:ext>
                  </a:extLst>
                </a:gridCol>
                <a:gridCol w="187740">
                  <a:extLst>
                    <a:ext uri="{9D8B030D-6E8A-4147-A177-3AD203B41FA5}">
                      <a16:colId xmlns:a16="http://schemas.microsoft.com/office/drawing/2014/main" val="635455089"/>
                    </a:ext>
                  </a:extLst>
                </a:gridCol>
                <a:gridCol w="600765">
                  <a:extLst>
                    <a:ext uri="{9D8B030D-6E8A-4147-A177-3AD203B41FA5}">
                      <a16:colId xmlns:a16="http://schemas.microsoft.com/office/drawing/2014/main" val="2540354218"/>
                    </a:ext>
                  </a:extLst>
                </a:gridCol>
              </a:tblGrid>
              <a:tr h="0">
                <a:tc>
                  <a:txBody>
                    <a:bodyPr/>
                    <a:lstStyle/>
                    <a:p>
                      <a:r>
                        <a:rPr lang="en-GB" sz="700" b="0" noProof="0">
                          <a:solidFill>
                            <a:schemeClr val="tx1"/>
                          </a:solidFill>
                        </a:rPr>
                        <a:t>Connections</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GB" sz="700" b="0" noProof="0">
                        <a:solidFill>
                          <a:schemeClr val="tx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GB" sz="700" b="0" noProof="0">
                          <a:solidFill>
                            <a:schemeClr val="tx1"/>
                          </a:solidFill>
                        </a:rPr>
                        <a:t>Companies</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5967896"/>
                  </a:ext>
                </a:extLst>
              </a:tr>
              <a:tr h="0">
                <a:tc>
                  <a:txBody>
                    <a:bodyPr/>
                    <a:lstStyle/>
                    <a:p>
                      <a:r>
                        <a:rPr lang="en-GB" sz="700" noProof="0"/>
                        <a:t>&lt;10,000 </a:t>
                      </a:r>
                      <a:endParaRPr lang="en-GB" sz="700" b="0" noProof="0">
                        <a:solidFill>
                          <a:schemeClr val="tx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700" b="0" noProof="0">
                          <a:solidFill>
                            <a:schemeClr val="tx1"/>
                          </a:solidFill>
                        </a:rPr>
                        <a:t>=</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700" b="0" noProof="0">
                          <a:solidFill>
                            <a:schemeClr val="tx1"/>
                          </a:solidFill>
                        </a:rPr>
                        <a:t>38</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5253714"/>
                  </a:ext>
                </a:extLst>
              </a:tr>
              <a:tr h="0">
                <a:tc>
                  <a:txBody>
                    <a:bodyPr/>
                    <a:lstStyle/>
                    <a:p>
                      <a:r>
                        <a:rPr lang="en-GB" sz="700" noProof="0"/>
                        <a:t>&lt;100,000 </a:t>
                      </a:r>
                      <a:endParaRPr lang="en-GB" sz="700" b="0" noProof="0">
                        <a:solidFill>
                          <a:schemeClr val="tx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700" b="0" noProof="0">
                          <a:solidFill>
                            <a:schemeClr val="tx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700" b="0" noProof="0">
                          <a:solidFill>
                            <a:schemeClr val="tx1"/>
                          </a:solidFill>
                        </a:rPr>
                        <a:t>114</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727074"/>
                  </a:ext>
                </a:extLst>
              </a:tr>
              <a:tr h="0">
                <a:tc>
                  <a:txBody>
                    <a:bodyPr/>
                    <a:lstStyle/>
                    <a:p>
                      <a:r>
                        <a:rPr lang="en-GB" sz="700" noProof="0"/>
                        <a:t>&lt;1,250,000 </a:t>
                      </a:r>
                      <a:endParaRPr lang="en-GB" sz="700" b="0" noProof="0">
                        <a:solidFill>
                          <a:schemeClr val="tx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700" b="0" noProof="0">
                          <a:solidFill>
                            <a:schemeClr val="tx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700" b="0" noProof="0">
                          <a:solidFill>
                            <a:schemeClr val="tx1"/>
                          </a:solidFill>
                        </a:rPr>
                        <a:t>24</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08025463"/>
                  </a:ext>
                </a:extLst>
              </a:tr>
              <a:tr h="0">
                <a:tc>
                  <a:txBody>
                    <a:bodyPr/>
                    <a:lstStyle/>
                    <a:p>
                      <a:r>
                        <a:rPr lang="en-GB" sz="700" noProof="0"/>
                        <a:t>≥1,250,000 </a:t>
                      </a:r>
                      <a:endParaRPr lang="en-GB" sz="700" b="0" noProof="0">
                        <a:solidFill>
                          <a:schemeClr val="tx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700" b="0" noProof="0">
                          <a:solidFill>
                            <a:schemeClr val="tx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700" b="0" noProof="0">
                          <a:solidFill>
                            <a:schemeClr val="tx1"/>
                          </a:solidFill>
                        </a:rPr>
                        <a:t>3</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71688483"/>
                  </a:ext>
                </a:extLst>
              </a:tr>
            </a:tbl>
          </a:graphicData>
        </a:graphic>
      </p:graphicFrame>
      <p:graphicFrame>
        <p:nvGraphicFramePr>
          <p:cNvPr id="13" name="Tabelle 12">
            <a:extLst>
              <a:ext uri="{FF2B5EF4-FFF2-40B4-BE49-F238E27FC236}">
                <a16:creationId xmlns:a16="http://schemas.microsoft.com/office/drawing/2014/main" id="{CA0DA4B6-7963-3CE1-9FEB-0D448011E62F}"/>
              </a:ext>
            </a:extLst>
          </p:cNvPr>
          <p:cNvGraphicFramePr>
            <a:graphicFrameLocks noGrp="1"/>
          </p:cNvGraphicFramePr>
          <p:nvPr>
            <p:extLst>
              <p:ext uri="{D42A27DB-BD31-4B8C-83A1-F6EECF244321}">
                <p14:modId xmlns:p14="http://schemas.microsoft.com/office/powerpoint/2010/main" val="509041925"/>
              </p:ext>
            </p:extLst>
          </p:nvPr>
        </p:nvGraphicFramePr>
        <p:xfrm>
          <a:off x="7923888" y="1955292"/>
          <a:ext cx="1295401" cy="540000"/>
        </p:xfrm>
        <a:graphic>
          <a:graphicData uri="http://schemas.openxmlformats.org/drawingml/2006/table">
            <a:tbl>
              <a:tblPr firstRow="1" bandRow="1">
                <a:tableStyleId>{5C22544A-7EE6-4342-B048-85BDC9FD1C3A}</a:tableStyleId>
              </a:tblPr>
              <a:tblGrid>
                <a:gridCol w="506896">
                  <a:extLst>
                    <a:ext uri="{9D8B030D-6E8A-4147-A177-3AD203B41FA5}">
                      <a16:colId xmlns:a16="http://schemas.microsoft.com/office/drawing/2014/main" val="3330627081"/>
                    </a:ext>
                  </a:extLst>
                </a:gridCol>
                <a:gridCol w="187739">
                  <a:extLst>
                    <a:ext uri="{9D8B030D-6E8A-4147-A177-3AD203B41FA5}">
                      <a16:colId xmlns:a16="http://schemas.microsoft.com/office/drawing/2014/main" val="635455089"/>
                    </a:ext>
                  </a:extLst>
                </a:gridCol>
                <a:gridCol w="600766">
                  <a:extLst>
                    <a:ext uri="{9D8B030D-6E8A-4147-A177-3AD203B41FA5}">
                      <a16:colId xmlns:a16="http://schemas.microsoft.com/office/drawing/2014/main" val="2540354218"/>
                    </a:ext>
                  </a:extLst>
                </a:gridCol>
              </a:tblGrid>
              <a:tr h="108000">
                <a:tc>
                  <a:txBody>
                    <a:bodyPr/>
                    <a:lstStyle/>
                    <a:p>
                      <a:r>
                        <a:rPr lang="en-GB" sz="700" b="0" noProof="0">
                          <a:solidFill>
                            <a:schemeClr val="tx1"/>
                          </a:solidFill>
                        </a:rPr>
                        <a:t>Connections</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endParaRPr lang="en-GB" sz="700" b="0" noProof="0">
                        <a:solidFill>
                          <a:schemeClr val="tx1"/>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GB" sz="700" b="0" noProof="0">
                          <a:solidFill>
                            <a:schemeClr val="tx1"/>
                          </a:solidFill>
                        </a:rPr>
                        <a:t>Companies</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5967896"/>
                  </a:ext>
                </a:extLst>
              </a:tr>
              <a:tr h="108000">
                <a:tc>
                  <a:txBody>
                    <a:bodyPr/>
                    <a:lstStyle/>
                    <a:p>
                      <a:r>
                        <a:rPr lang="en-GB" sz="700" noProof="0"/>
                        <a:t>&lt;10,000 </a:t>
                      </a:r>
                      <a:endParaRPr lang="en-GB" sz="700" b="0" noProof="0">
                        <a:solidFill>
                          <a:schemeClr val="tx1"/>
                        </a:solidFill>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700" b="0" noProof="0">
                          <a:solidFill>
                            <a:schemeClr val="tx1"/>
                          </a:solidFill>
                        </a:rPr>
                        <a:t>=</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GB" sz="700" b="0" noProof="0">
                          <a:solidFill>
                            <a:schemeClr val="tx1"/>
                          </a:solidFill>
                        </a:rPr>
                        <a:t>67</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5253714"/>
                  </a:ext>
                </a:extLst>
              </a:tr>
              <a:tr h="108000">
                <a:tc>
                  <a:txBody>
                    <a:bodyPr/>
                    <a:lstStyle/>
                    <a:p>
                      <a:r>
                        <a:rPr lang="en-GB" sz="700" noProof="0"/>
                        <a:t>&lt;100,000 </a:t>
                      </a:r>
                      <a:endParaRPr lang="en-GB" sz="700" b="0" noProof="0">
                        <a:solidFill>
                          <a:schemeClr val="tx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700" b="0" noProof="0">
                          <a:solidFill>
                            <a:schemeClr val="tx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700" b="0" noProof="0">
                          <a:solidFill>
                            <a:schemeClr val="tx1"/>
                          </a:solidFill>
                        </a:rPr>
                        <a:t>91</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727074"/>
                  </a:ext>
                </a:extLst>
              </a:tr>
              <a:tr h="108000">
                <a:tc>
                  <a:txBody>
                    <a:bodyPr/>
                    <a:lstStyle/>
                    <a:p>
                      <a:r>
                        <a:rPr lang="en-GB" sz="700" noProof="0"/>
                        <a:t>&lt;1,250,000 </a:t>
                      </a:r>
                      <a:endParaRPr lang="en-GB" sz="700" b="0" noProof="0">
                        <a:solidFill>
                          <a:schemeClr val="tx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700" b="0" noProof="0">
                          <a:solidFill>
                            <a:schemeClr val="tx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700" b="0" noProof="0">
                          <a:solidFill>
                            <a:schemeClr val="tx1"/>
                          </a:solidFill>
                        </a:rPr>
                        <a:t>20</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08025463"/>
                  </a:ext>
                </a:extLst>
              </a:tr>
              <a:tr h="108000">
                <a:tc>
                  <a:txBody>
                    <a:bodyPr/>
                    <a:lstStyle/>
                    <a:p>
                      <a:r>
                        <a:rPr lang="en-GB" sz="700" noProof="0"/>
                        <a:t>≥1,250,000 </a:t>
                      </a:r>
                      <a:endParaRPr lang="en-GB" sz="700" b="0" noProof="0">
                        <a:solidFill>
                          <a:schemeClr val="tx1"/>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GB" sz="700" b="0" noProof="0">
                          <a:solidFill>
                            <a:schemeClr val="tx1"/>
                          </a:solidFill>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700" b="0" noProof="0">
                          <a:solidFill>
                            <a:schemeClr val="tx1"/>
                          </a:solidFill>
                        </a:rPr>
                        <a:t>1</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71688483"/>
                  </a:ext>
                </a:extLst>
              </a:tr>
            </a:tbl>
          </a:graphicData>
        </a:graphic>
      </p:graphicFrame>
    </p:spTree>
    <p:extLst>
      <p:ext uri="{BB962C8B-B14F-4D97-AF65-F5344CB8AC3E}">
        <p14:creationId xmlns:p14="http://schemas.microsoft.com/office/powerpoint/2010/main" val="88443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1D781-E4E2-B5FC-9C7F-FB39A1623AA2}"/>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6103875D-7666-9C71-7300-FB679334B131}"/>
              </a:ext>
            </a:extLst>
          </p:cNvPr>
          <p:cNvSpPr>
            <a:spLocks noGrp="1" noRot="1" noMove="1" noResize="1" noEditPoints="1" noAdjustHandles="1" noChangeArrowheads="1" noChangeShapeType="1"/>
          </p:cNvSpPr>
          <p:nvPr/>
        </p:nvSpPr>
        <p:spPr>
          <a:xfrm>
            <a:off x="3748644" y="2489859"/>
            <a:ext cx="718457" cy="1490354"/>
          </a:xfrm>
          <a:prstGeom prst="rect">
            <a:avLst/>
          </a:prstGeom>
          <a:gradFill>
            <a:gsLst>
              <a:gs pos="0">
                <a:srgbClr val="D5D6D7">
                  <a:alpha val="10000"/>
                </a:srgbClr>
              </a:gs>
              <a:gs pos="100000">
                <a:srgbClr val="D5D6D7"/>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0" name="Rechteck 9">
            <a:extLst>
              <a:ext uri="{FF2B5EF4-FFF2-40B4-BE49-F238E27FC236}">
                <a16:creationId xmlns:a16="http://schemas.microsoft.com/office/drawing/2014/main" id="{782DB255-D681-C9A3-F2D6-5DEA53643AFB}"/>
              </a:ext>
            </a:extLst>
          </p:cNvPr>
          <p:cNvSpPr>
            <a:spLocks noGrp="1" noRot="1" noMove="1" noResize="1" noEditPoints="1" noAdjustHandles="1" noChangeArrowheads="1" noChangeShapeType="1"/>
          </p:cNvSpPr>
          <p:nvPr/>
        </p:nvSpPr>
        <p:spPr>
          <a:xfrm>
            <a:off x="3748644" y="1332051"/>
            <a:ext cx="2874234" cy="1862412"/>
          </a:xfrm>
          <a:prstGeom prst="rect">
            <a:avLst/>
          </a:prstGeom>
          <a:gradFill>
            <a:gsLst>
              <a:gs pos="0">
                <a:srgbClr val="D5D6D7">
                  <a:alpha val="10000"/>
                </a:srgbClr>
              </a:gs>
              <a:gs pos="100000">
                <a:srgbClr val="D5D6D7"/>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Rechteck 11">
            <a:extLst>
              <a:ext uri="{FF2B5EF4-FFF2-40B4-BE49-F238E27FC236}">
                <a16:creationId xmlns:a16="http://schemas.microsoft.com/office/drawing/2014/main" id="{48CB931C-D382-4A00-A654-F220A5E2718B}"/>
              </a:ext>
            </a:extLst>
          </p:cNvPr>
          <p:cNvSpPr>
            <a:spLocks noGrp="1" noRot="1" noMove="1" noResize="1" noEditPoints="1" noAdjustHandles="1" noChangeArrowheads="1" noChangeShapeType="1"/>
          </p:cNvSpPr>
          <p:nvPr/>
        </p:nvSpPr>
        <p:spPr>
          <a:xfrm>
            <a:off x="3748644" y="5253033"/>
            <a:ext cx="4900056" cy="378000"/>
          </a:xfrm>
          <a:prstGeom prst="rect">
            <a:avLst/>
          </a:prstGeom>
          <a:gradFill>
            <a:gsLst>
              <a:gs pos="0">
                <a:srgbClr val="D5D6D7">
                  <a:alpha val="10000"/>
                </a:srgbClr>
              </a:gs>
              <a:gs pos="100000">
                <a:srgbClr val="D5D6D7"/>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Fußzeilenplatzhalter 2">
            <a:extLst>
              <a:ext uri="{FF2B5EF4-FFF2-40B4-BE49-F238E27FC236}">
                <a16:creationId xmlns:a16="http://schemas.microsoft.com/office/drawing/2014/main" id="{C077A3D8-A6A2-79E4-202B-8EA9F7ED9EB9}"/>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88331091-8EED-D1DF-C3C3-6DD8AD05B265}"/>
              </a:ext>
            </a:extLst>
          </p:cNvPr>
          <p:cNvSpPr>
            <a:spLocks noGrp="1"/>
          </p:cNvSpPr>
          <p:nvPr>
            <p:ph type="sldNum" sz="quarter" idx="11"/>
          </p:nvPr>
        </p:nvSpPr>
        <p:spPr/>
        <p:txBody>
          <a:bodyPr/>
          <a:lstStyle/>
          <a:p>
            <a:fld id="{7A75A898-F2F4-40F3-B700-6EAF5C28D57E}" type="slidenum">
              <a:rPr lang="en-GB" noProof="0" smtClean="0"/>
              <a:pPr/>
              <a:t>20</a:t>
            </a:fld>
            <a:endParaRPr lang="en-GB" noProof="0"/>
          </a:p>
        </p:txBody>
      </p:sp>
      <p:pic>
        <p:nvPicPr>
          <p:cNvPr id="17" name="Diagramm">
            <a:extLst>
              <a:ext uri="{FF2B5EF4-FFF2-40B4-BE49-F238E27FC236}">
                <a16:creationId xmlns:a16="http://schemas.microsoft.com/office/drawing/2014/main" id="{E003A2B1-533D-5EE8-1D3E-B7EE2D9F995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233854"/>
            <a:ext cx="12161518" cy="5966745"/>
          </a:xfrm>
          <a:prstGeom prst="rect">
            <a:avLst/>
          </a:prstGeom>
        </p:spPr>
      </p:pic>
      <p:sp>
        <p:nvSpPr>
          <p:cNvPr id="15" name="Inhaltsplatzhalter 9">
            <a:extLst>
              <a:ext uri="{FF2B5EF4-FFF2-40B4-BE49-F238E27FC236}">
                <a16:creationId xmlns:a16="http://schemas.microsoft.com/office/drawing/2014/main" id="{A7D630B2-2D48-54B4-76E5-BA9DF174D909}"/>
              </a:ext>
            </a:extLst>
          </p:cNvPr>
          <p:cNvSpPr txBox="1">
            <a:spLocks/>
          </p:cNvSpPr>
          <p:nvPr/>
        </p:nvSpPr>
        <p:spPr>
          <a:xfrm>
            <a:off x="6622878" y="742891"/>
            <a:ext cx="2813074" cy="321084"/>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6"/>
            <a:r>
              <a:rPr lang="en-GB" noProof="0"/>
              <a:t>Homes Connected</a:t>
            </a:r>
          </a:p>
        </p:txBody>
      </p:sp>
      <p:pic>
        <p:nvPicPr>
          <p:cNvPr id="60" name="Inhaltsplatzhalter 19">
            <a:extLst>
              <a:ext uri="{FF2B5EF4-FFF2-40B4-BE49-F238E27FC236}">
                <a16:creationId xmlns:a16="http://schemas.microsoft.com/office/drawing/2014/main" id="{88CE43DA-55B2-A840-17B3-33F980FF7BB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967600" y="1204592"/>
            <a:ext cx="3377932" cy="3890570"/>
          </a:xfrm>
          <a:prstGeom prst="rect">
            <a:avLst/>
          </a:prstGeom>
        </p:spPr>
      </p:pic>
      <p:sp>
        <p:nvSpPr>
          <p:cNvPr id="69" name="Inhaltsplatzhalter 9">
            <a:extLst>
              <a:ext uri="{FF2B5EF4-FFF2-40B4-BE49-F238E27FC236}">
                <a16:creationId xmlns:a16="http://schemas.microsoft.com/office/drawing/2014/main" id="{79846E2C-171C-6614-8334-2189579FD0D8}"/>
              </a:ext>
            </a:extLst>
          </p:cNvPr>
          <p:cNvSpPr>
            <a:spLocks noGrp="1"/>
          </p:cNvSpPr>
          <p:nvPr>
            <p:ph sz="quarter" idx="13"/>
          </p:nvPr>
        </p:nvSpPr>
        <p:spPr>
          <a:xfrm>
            <a:off x="4467101" y="4173678"/>
            <a:ext cx="1417227" cy="514707"/>
          </a:xfrm>
        </p:spPr>
        <p:txBody>
          <a:bodyPr/>
          <a:lstStyle/>
          <a:p>
            <a:pPr lvl="6"/>
            <a:r>
              <a:rPr lang="en-GB" cap="all" noProof="0"/>
              <a:t>Homes Passed </a:t>
            </a:r>
          </a:p>
        </p:txBody>
      </p:sp>
      <p:sp>
        <p:nvSpPr>
          <p:cNvPr id="8" name="Textplatzhalter 7">
            <a:extLst>
              <a:ext uri="{FF2B5EF4-FFF2-40B4-BE49-F238E27FC236}">
                <a16:creationId xmlns:a16="http://schemas.microsoft.com/office/drawing/2014/main" id="{08BDBA5A-3CE8-F5EF-7870-9773540B1759}"/>
              </a:ext>
            </a:extLst>
          </p:cNvPr>
          <p:cNvSpPr>
            <a:spLocks noGrp="1"/>
          </p:cNvSpPr>
          <p:nvPr>
            <p:ph type="body" sz="quarter" idx="14"/>
          </p:nvPr>
        </p:nvSpPr>
        <p:spPr/>
        <p:txBody>
          <a:bodyPr/>
          <a:lstStyle/>
          <a:p>
            <a:r>
              <a:rPr lang="en-US" noProof="0"/>
              <a:t>Source: Survey of network operators (n = 48–60), question: “What are your average costs for the different rollout stages per connection? (Estimates are sufficient)”</a:t>
            </a:r>
          </a:p>
          <a:p>
            <a:r>
              <a:rPr lang="en-US" noProof="0"/>
              <a:t>Outliers were removed from the raw data using the IQR method. The median represents the middle value of the adjusted distribution. Q1: 25 per cent of values in the distribution are lower. Q3: 25 per cent of values in the distribution are higher</a:t>
            </a:r>
            <a:endParaRPr lang="en-GB" noProof="0"/>
          </a:p>
        </p:txBody>
      </p:sp>
      <p:sp>
        <p:nvSpPr>
          <p:cNvPr id="9" name="Textplatzhalter 8">
            <a:extLst>
              <a:ext uri="{FF2B5EF4-FFF2-40B4-BE49-F238E27FC236}">
                <a16:creationId xmlns:a16="http://schemas.microsoft.com/office/drawing/2014/main" id="{62169210-70D9-0D51-90D4-08BC2B2B4D67}"/>
              </a:ext>
            </a:extLst>
          </p:cNvPr>
          <p:cNvSpPr>
            <a:spLocks noGrp="1"/>
          </p:cNvSpPr>
          <p:nvPr>
            <p:ph type="body" sz="quarter" idx="15"/>
          </p:nvPr>
        </p:nvSpPr>
        <p:spPr>
          <a:xfrm>
            <a:off x="1011077" y="3931243"/>
            <a:ext cx="2168686" cy="1910757"/>
          </a:xfrm>
        </p:spPr>
        <p:txBody>
          <a:bodyPr/>
          <a:lstStyle/>
          <a:p>
            <a:r>
              <a:rPr lang="de-DE"/>
              <a:t>Average net costs for the different rollout stages per connection in euros*</a:t>
            </a:r>
            <a:endParaRPr lang="en-GB" noProof="0"/>
          </a:p>
        </p:txBody>
      </p:sp>
      <p:sp>
        <p:nvSpPr>
          <p:cNvPr id="7" name="Titel 6">
            <a:extLst>
              <a:ext uri="{FF2B5EF4-FFF2-40B4-BE49-F238E27FC236}">
                <a16:creationId xmlns:a16="http://schemas.microsoft.com/office/drawing/2014/main" id="{7A890D94-E51B-A06C-26E1-ED36DEDB5B73}"/>
              </a:ext>
            </a:extLst>
          </p:cNvPr>
          <p:cNvSpPr>
            <a:spLocks noGrp="1"/>
          </p:cNvSpPr>
          <p:nvPr>
            <p:ph type="title"/>
          </p:nvPr>
        </p:nvSpPr>
        <p:spPr/>
        <p:txBody>
          <a:bodyPr/>
          <a:lstStyle/>
          <a:p>
            <a:r>
              <a:rPr lang="de-DE"/>
              <a:t>Rollout costs vary considerably. The building connection is the most expensive.</a:t>
            </a:r>
            <a:endParaRPr lang="en-GB" noProof="0"/>
          </a:p>
        </p:txBody>
      </p:sp>
      <p:sp>
        <p:nvSpPr>
          <p:cNvPr id="13" name="Inhaltsplatzhalter 9">
            <a:extLst>
              <a:ext uri="{FF2B5EF4-FFF2-40B4-BE49-F238E27FC236}">
                <a16:creationId xmlns:a16="http://schemas.microsoft.com/office/drawing/2014/main" id="{9BFC3430-9497-187E-6C55-338C1220B242}"/>
              </a:ext>
            </a:extLst>
          </p:cNvPr>
          <p:cNvSpPr txBox="1">
            <a:spLocks/>
          </p:cNvSpPr>
          <p:nvPr/>
        </p:nvSpPr>
        <p:spPr>
          <a:xfrm>
            <a:off x="8501824" y="4156926"/>
            <a:ext cx="1379861" cy="844234"/>
          </a:xfrm>
          <a:prstGeom prst="rect">
            <a:avLst/>
          </a:prstGeom>
        </p:spPr>
        <p:txBody>
          <a:bodyPr vert="horz" lIns="0" tIns="0" rIns="0" bIns="0" rtlCol="0" anchor="b" anchorCtr="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6"/>
            <a:r>
              <a:rPr lang="de-DE"/>
              <a:t>IN-BUILDING ROLLOUT</a:t>
            </a:r>
            <a:br>
              <a:rPr lang="de-DE"/>
            </a:br>
            <a:r>
              <a:rPr lang="de-DE"/>
              <a:t>(NETWORK LEVEL 4)</a:t>
            </a:r>
            <a:endParaRPr lang="en-GB" sz="950" b="0">
              <a:solidFill>
                <a:schemeClr val="tx1"/>
              </a:solidFill>
            </a:endParaRPr>
          </a:p>
        </p:txBody>
      </p:sp>
      <p:sp>
        <p:nvSpPr>
          <p:cNvPr id="14" name="TextBox 13">
            <a:extLst>
              <a:ext uri="{FF2B5EF4-FFF2-40B4-BE49-F238E27FC236}">
                <a16:creationId xmlns:a16="http://schemas.microsoft.com/office/drawing/2014/main" id="{7C46C7C1-7839-F2DA-DA7D-4548D702D952}"/>
              </a:ext>
            </a:extLst>
          </p:cNvPr>
          <p:cNvSpPr txBox="1"/>
          <p:nvPr/>
        </p:nvSpPr>
        <p:spPr>
          <a:xfrm>
            <a:off x="4474292" y="4389961"/>
            <a:ext cx="1057384" cy="248483"/>
          </a:xfrm>
          <a:prstGeom prst="rect">
            <a:avLst/>
          </a:prstGeom>
          <a:noFill/>
        </p:spPr>
        <p:txBody>
          <a:bodyPr wrap="square" lIns="0" tIns="0" rIns="0" bIns="0" rtlCol="0">
            <a:noAutofit/>
          </a:bodyPr>
          <a:lstStyle/>
          <a:p>
            <a:r>
              <a:rPr lang="de-DE" sz="1000"/>
              <a:t>in €/dwelling unit)</a:t>
            </a:r>
            <a:endParaRPr lang="de-DE" sz="950"/>
          </a:p>
        </p:txBody>
      </p:sp>
      <p:sp>
        <p:nvSpPr>
          <p:cNvPr id="18" name="TextBox 17">
            <a:extLst>
              <a:ext uri="{FF2B5EF4-FFF2-40B4-BE49-F238E27FC236}">
                <a16:creationId xmlns:a16="http://schemas.microsoft.com/office/drawing/2014/main" id="{9ABC164F-E9B8-7FF1-D77C-EDE4A17358A5}"/>
              </a:ext>
            </a:extLst>
          </p:cNvPr>
          <p:cNvSpPr txBox="1"/>
          <p:nvPr/>
        </p:nvSpPr>
        <p:spPr>
          <a:xfrm>
            <a:off x="6622878" y="978484"/>
            <a:ext cx="1057384" cy="248483"/>
          </a:xfrm>
          <a:prstGeom prst="rect">
            <a:avLst/>
          </a:prstGeom>
          <a:noFill/>
        </p:spPr>
        <p:txBody>
          <a:bodyPr wrap="square" lIns="0" tIns="0" rIns="0" bIns="0" rtlCol="0">
            <a:noAutofit/>
          </a:bodyPr>
          <a:lstStyle/>
          <a:p>
            <a:r>
              <a:rPr lang="de-DE" sz="1000"/>
              <a:t>in €/dwelling unit)</a:t>
            </a:r>
            <a:endParaRPr lang="de-DE" sz="950"/>
          </a:p>
        </p:txBody>
      </p:sp>
      <p:sp>
        <p:nvSpPr>
          <p:cNvPr id="21" name="TextBox 20">
            <a:extLst>
              <a:ext uri="{FF2B5EF4-FFF2-40B4-BE49-F238E27FC236}">
                <a16:creationId xmlns:a16="http://schemas.microsoft.com/office/drawing/2014/main" id="{941A0021-56B2-C0B4-2E71-FE9B001BD79B}"/>
              </a:ext>
            </a:extLst>
          </p:cNvPr>
          <p:cNvSpPr txBox="1"/>
          <p:nvPr/>
        </p:nvSpPr>
        <p:spPr>
          <a:xfrm>
            <a:off x="8501824" y="4988270"/>
            <a:ext cx="1057384" cy="248483"/>
          </a:xfrm>
          <a:prstGeom prst="rect">
            <a:avLst/>
          </a:prstGeom>
          <a:noFill/>
        </p:spPr>
        <p:txBody>
          <a:bodyPr wrap="square" lIns="0" tIns="0" rIns="0" bIns="0" rtlCol="0">
            <a:noAutofit/>
          </a:bodyPr>
          <a:lstStyle/>
          <a:p>
            <a:r>
              <a:rPr lang="de-DE" sz="1000"/>
              <a:t>in €/dwelling unit)</a:t>
            </a:r>
            <a:endParaRPr lang="de-DE" sz="950"/>
          </a:p>
        </p:txBody>
      </p:sp>
    </p:spTree>
    <p:extLst>
      <p:ext uri="{BB962C8B-B14F-4D97-AF65-F5344CB8AC3E}">
        <p14:creationId xmlns:p14="http://schemas.microsoft.com/office/powerpoint/2010/main" val="2927691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050E9-4D2E-AF63-4872-09247D2CD52F}"/>
            </a:ext>
          </a:extLst>
        </p:cNvPr>
        <p:cNvGrpSpPr/>
        <p:nvPr/>
      </p:nvGrpSpPr>
      <p:grpSpPr>
        <a:xfrm>
          <a:off x="0" y="0"/>
          <a:ext cx="0" cy="0"/>
          <a:chOff x="0" y="0"/>
          <a:chExt cx="0" cy="0"/>
        </a:xfrm>
      </p:grpSpPr>
      <p:sp>
        <p:nvSpPr>
          <p:cNvPr id="7" name="Titel 6">
            <a:extLst>
              <a:ext uri="{FF2B5EF4-FFF2-40B4-BE49-F238E27FC236}">
                <a16:creationId xmlns:a16="http://schemas.microsoft.com/office/drawing/2014/main" id="{9CECC1B3-835E-5C96-4CED-89673AEE165D}"/>
              </a:ext>
            </a:extLst>
          </p:cNvPr>
          <p:cNvSpPr>
            <a:spLocks noGrp="1"/>
          </p:cNvSpPr>
          <p:nvPr>
            <p:ph type="title"/>
          </p:nvPr>
        </p:nvSpPr>
        <p:spPr/>
        <p:txBody>
          <a:bodyPr/>
          <a:lstStyle/>
          <a:p>
            <a:r>
              <a:rPr lang="de-DE"/>
              <a:t>The various components of rollout costs have risen sharply over the past three years.</a:t>
            </a:r>
            <a:endParaRPr lang="en-GB" noProof="0"/>
          </a:p>
        </p:txBody>
      </p:sp>
      <p:sp>
        <p:nvSpPr>
          <p:cNvPr id="4" name="Foliennummernplatzhalter 3">
            <a:extLst>
              <a:ext uri="{FF2B5EF4-FFF2-40B4-BE49-F238E27FC236}">
                <a16:creationId xmlns:a16="http://schemas.microsoft.com/office/drawing/2014/main" id="{4EA4C202-08B9-C7E7-2707-7A69245C82E3}"/>
              </a:ext>
            </a:extLst>
          </p:cNvPr>
          <p:cNvSpPr>
            <a:spLocks noGrp="1"/>
          </p:cNvSpPr>
          <p:nvPr>
            <p:ph type="sldNum" sz="quarter" idx="11"/>
          </p:nvPr>
        </p:nvSpPr>
        <p:spPr/>
        <p:txBody>
          <a:bodyPr/>
          <a:lstStyle/>
          <a:p>
            <a:fld id="{7A75A898-F2F4-40F3-B700-6EAF5C28D57E}" type="slidenum">
              <a:rPr lang="en-GB" noProof="0" smtClean="0"/>
              <a:pPr/>
              <a:t>21</a:t>
            </a:fld>
            <a:endParaRPr lang="en-GB" noProof="0"/>
          </a:p>
        </p:txBody>
      </p:sp>
      <p:sp>
        <p:nvSpPr>
          <p:cNvPr id="9" name="Textplatzhalter 8">
            <a:extLst>
              <a:ext uri="{FF2B5EF4-FFF2-40B4-BE49-F238E27FC236}">
                <a16:creationId xmlns:a16="http://schemas.microsoft.com/office/drawing/2014/main" id="{196B1550-48C7-FA89-7F86-B80435E1F098}"/>
              </a:ext>
            </a:extLst>
          </p:cNvPr>
          <p:cNvSpPr>
            <a:spLocks noGrp="1"/>
          </p:cNvSpPr>
          <p:nvPr>
            <p:ph type="body" sz="quarter" idx="15"/>
          </p:nvPr>
        </p:nvSpPr>
        <p:spPr/>
        <p:txBody>
          <a:bodyPr/>
          <a:lstStyle/>
          <a:p>
            <a:r>
              <a:rPr lang="de-DE"/>
              <a:t>Share of surveyed companies, in per cent</a:t>
            </a:r>
            <a:endParaRPr lang="en-GB" noProof="0"/>
          </a:p>
        </p:txBody>
      </p:sp>
      <p:sp>
        <p:nvSpPr>
          <p:cNvPr id="5" name="Inhaltsplatzhalter 4" hidden="1">
            <a:extLst>
              <a:ext uri="{FF2B5EF4-FFF2-40B4-BE49-F238E27FC236}">
                <a16:creationId xmlns:a16="http://schemas.microsoft.com/office/drawing/2014/main" id="{8760F6BE-7461-07E2-E48F-02CC8538A3CC}"/>
              </a:ext>
            </a:extLst>
          </p:cNvPr>
          <p:cNvSpPr>
            <a:spLocks noGrp="1"/>
          </p:cNvSpPr>
          <p:nvPr>
            <p:ph sz="quarter" idx="16"/>
          </p:nvPr>
        </p:nvSpPr>
        <p:spPr/>
        <p:txBody>
          <a:bodyPr/>
          <a:lstStyle/>
          <a:p>
            <a:endParaRPr lang="en-GB" noProof="0"/>
          </a:p>
        </p:txBody>
      </p:sp>
      <p:sp>
        <p:nvSpPr>
          <p:cNvPr id="8" name="Textplatzhalter 7">
            <a:extLst>
              <a:ext uri="{FF2B5EF4-FFF2-40B4-BE49-F238E27FC236}">
                <a16:creationId xmlns:a16="http://schemas.microsoft.com/office/drawing/2014/main" id="{A2DCCE53-2BEC-5A33-AFDF-931666A6A9E7}"/>
              </a:ext>
            </a:extLst>
          </p:cNvPr>
          <p:cNvSpPr>
            <a:spLocks noGrp="1"/>
          </p:cNvSpPr>
          <p:nvPr>
            <p:ph type="body" sz="quarter" idx="14"/>
          </p:nvPr>
        </p:nvSpPr>
        <p:spPr/>
        <p:txBody>
          <a:bodyPr/>
          <a:lstStyle/>
          <a:p>
            <a:r>
              <a:rPr lang="de-DE"/>
              <a:t>Source: Survey of network operators (n = 109–113), question: “How have the following cost components developed over the past three years?”, sorted in descending order by “increased sharply”. Deviations from 100 per cent are due to rounding.</a:t>
            </a:r>
            <a:endParaRPr lang="en-GB" noProof="0"/>
          </a:p>
        </p:txBody>
      </p:sp>
      <p:pic>
        <p:nvPicPr>
          <p:cNvPr id="2" name="Inhaltsplatzhalter 7">
            <a:extLst>
              <a:ext uri="{FF2B5EF4-FFF2-40B4-BE49-F238E27FC236}">
                <a16:creationId xmlns:a16="http://schemas.microsoft.com/office/drawing/2014/main" id="{8F23C38A-4F4F-44CA-6C05-1FB89B66098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9849" y="1986248"/>
            <a:ext cx="12161520" cy="3952494"/>
          </a:xfrm>
          <a:prstGeom prst="rect">
            <a:avLst/>
          </a:prstGeom>
        </p:spPr>
      </p:pic>
      <p:sp>
        <p:nvSpPr>
          <p:cNvPr id="25" name="Rechteck 24">
            <a:extLst>
              <a:ext uri="{FF2B5EF4-FFF2-40B4-BE49-F238E27FC236}">
                <a16:creationId xmlns:a16="http://schemas.microsoft.com/office/drawing/2014/main" id="{F1A1BD5A-98E7-9C99-A7DF-82D0B92520B4}"/>
              </a:ext>
            </a:extLst>
          </p:cNvPr>
          <p:cNvSpPr/>
          <p:nvPr/>
        </p:nvSpPr>
        <p:spPr>
          <a:xfrm>
            <a:off x="9727719" y="4482141"/>
            <a:ext cx="359924" cy="2077059"/>
          </a:xfrm>
          <a:prstGeom prst="rect">
            <a:avLst/>
          </a:prstGeom>
          <a:gradFill>
            <a:gsLst>
              <a:gs pos="12000">
                <a:schemeClr val="accent1">
                  <a:lumMod val="0"/>
                  <a:lumOff val="100000"/>
                </a:schemeClr>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3" name="Grafik 22">
            <a:extLst>
              <a:ext uri="{FF2B5EF4-FFF2-40B4-BE49-F238E27FC236}">
                <a16:creationId xmlns:a16="http://schemas.microsoft.com/office/drawing/2014/main" id="{2BC0B9BA-4327-08D3-388C-E94B99E5A6F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flipH="1">
            <a:off x="9215986" y="3215998"/>
            <a:ext cx="1295400" cy="1729740"/>
          </a:xfrm>
          <a:prstGeom prst="rect">
            <a:avLst/>
          </a:prstGeom>
        </p:spPr>
      </p:pic>
      <p:sp>
        <p:nvSpPr>
          <p:cNvPr id="21" name="Textfeld 20">
            <a:extLst>
              <a:ext uri="{FF2B5EF4-FFF2-40B4-BE49-F238E27FC236}">
                <a16:creationId xmlns:a16="http://schemas.microsoft.com/office/drawing/2014/main" id="{63DF6C08-CB48-0159-8E07-C8C738892144}"/>
              </a:ext>
            </a:extLst>
          </p:cNvPr>
          <p:cNvSpPr txBox="1"/>
          <p:nvPr/>
        </p:nvSpPr>
        <p:spPr>
          <a:xfrm>
            <a:off x="10109248" y="5085625"/>
            <a:ext cx="1626919" cy="896194"/>
          </a:xfrm>
          <a:prstGeom prst="rect">
            <a:avLst/>
          </a:prstGeom>
          <a:noFill/>
        </p:spPr>
        <p:txBody>
          <a:bodyPr wrap="square" lIns="0" tIns="0" rIns="0" bIns="0" rtlCol="0">
            <a:noAutofit/>
          </a:bodyPr>
          <a:lstStyle/>
          <a:p>
            <a:pPr>
              <a:lnSpc>
                <a:spcPts val="1140"/>
              </a:lnSpc>
            </a:pPr>
            <a:r>
              <a:rPr lang="en-US" sz="1000">
                <a:latin typeface="IBM Plex Sans Condensed" panose="020B0503050203000203" pitchFamily="34" charset="0"/>
              </a:rPr>
              <a:t>Approx. </a:t>
            </a:r>
            <a:r>
              <a:rPr lang="en-GB" sz="4000" b="1" noProof="0">
                <a:solidFill>
                  <a:schemeClr val="accent5"/>
                </a:solidFill>
                <a:latin typeface="IBM Plex Sans Condensed" panose="020B0503050203000203" pitchFamily="34" charset="0"/>
              </a:rPr>
              <a:t>75</a:t>
            </a:r>
            <a:r>
              <a:rPr lang="en-GB" sz="700" b="1" noProof="0">
                <a:solidFill>
                  <a:schemeClr val="accent5"/>
                </a:solidFill>
                <a:latin typeface="IBM Plex Sans Condensed" panose="020B0503050203000203" pitchFamily="34" charset="0"/>
              </a:rPr>
              <a:t> </a:t>
            </a:r>
            <a:r>
              <a:rPr lang="en-GB" sz="4000" b="1" noProof="0">
                <a:solidFill>
                  <a:schemeClr val="accent5"/>
                </a:solidFill>
                <a:latin typeface="IBM Plex Sans Condensed" panose="020B0503050203000203" pitchFamily="34" charset="0"/>
              </a:rPr>
              <a:t>%</a:t>
            </a:r>
            <a:r>
              <a:rPr lang="en-GB" sz="950" noProof="0">
                <a:latin typeface="IBM Plex Sans Condensed" panose="020B0503050203000203" pitchFamily="34" charset="0"/>
              </a:rPr>
              <a:t> </a:t>
            </a:r>
            <a:r>
              <a:rPr lang="en-US" sz="950" noProof="0">
                <a:latin typeface="IBM Plex Sans Condensed" panose="020B0503050203000203" pitchFamily="34" charset="0"/>
              </a:rPr>
              <a:t>of companies report rising civil engineering costs.</a:t>
            </a:r>
            <a:endParaRPr lang="en-GB" sz="950" noProof="0">
              <a:latin typeface="IBM Plex Sans Condensed" panose="020B0503050203000203" pitchFamily="34" charset="0"/>
            </a:endParaRPr>
          </a:p>
        </p:txBody>
      </p:sp>
      <p:sp>
        <p:nvSpPr>
          <p:cNvPr id="6" name="Fußzeilenplatzhalter 5">
            <a:extLst>
              <a:ext uri="{FF2B5EF4-FFF2-40B4-BE49-F238E27FC236}">
                <a16:creationId xmlns:a16="http://schemas.microsoft.com/office/drawing/2014/main" id="{64CAE900-478F-7286-9BEF-8F42E802979B}"/>
              </a:ext>
            </a:extLst>
          </p:cNvPr>
          <p:cNvSpPr>
            <a:spLocks noGrp="1"/>
          </p:cNvSpPr>
          <p:nvPr>
            <p:ph type="ftr" sz="quarter" idx="10"/>
          </p:nvPr>
        </p:nvSpPr>
        <p:spPr/>
        <p:txBody>
          <a:bodyPr/>
          <a:lstStyle/>
          <a:p>
            <a:r>
              <a:rPr lang="en-GB"/>
              <a:t>BREKO market analysis 2026</a:t>
            </a:r>
          </a:p>
        </p:txBody>
      </p:sp>
    </p:spTree>
    <p:extLst>
      <p:ext uri="{BB962C8B-B14F-4D97-AF65-F5344CB8AC3E}">
        <p14:creationId xmlns:p14="http://schemas.microsoft.com/office/powerpoint/2010/main" val="3987402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79FA9-6D09-A7A0-A5EA-DD2B4BC07E59}"/>
            </a:ext>
          </a:extLst>
        </p:cNvPr>
        <p:cNvGrpSpPr/>
        <p:nvPr/>
      </p:nvGrpSpPr>
      <p:grpSpPr>
        <a:xfrm>
          <a:off x="0" y="0"/>
          <a:ext cx="0" cy="0"/>
          <a:chOff x="0" y="0"/>
          <a:chExt cx="0" cy="0"/>
        </a:xfrm>
      </p:grpSpPr>
      <p:sp>
        <p:nvSpPr>
          <p:cNvPr id="10" name="Titel 9">
            <a:extLst>
              <a:ext uri="{FF2B5EF4-FFF2-40B4-BE49-F238E27FC236}">
                <a16:creationId xmlns:a16="http://schemas.microsoft.com/office/drawing/2014/main" id="{FF0295E3-6B9F-9770-DAFC-4AF0213692F5}"/>
              </a:ext>
            </a:extLst>
          </p:cNvPr>
          <p:cNvSpPr>
            <a:spLocks noGrp="1"/>
          </p:cNvSpPr>
          <p:nvPr>
            <p:ph type="title"/>
          </p:nvPr>
        </p:nvSpPr>
        <p:spPr>
          <a:xfrm>
            <a:off x="587375" y="466263"/>
            <a:ext cx="9150183" cy="746717"/>
          </a:xfrm>
        </p:spPr>
        <p:txBody>
          <a:bodyPr/>
          <a:lstStyle/>
          <a:p>
            <a:r>
              <a:rPr lang="de-DE"/>
              <a:t>Almost 90 per cent of companies cooperate on network rollout and operation.</a:t>
            </a:r>
            <a:endParaRPr lang="en-GB" noProof="0"/>
          </a:p>
        </p:txBody>
      </p:sp>
      <p:sp>
        <p:nvSpPr>
          <p:cNvPr id="3" name="Fußzeilenplatzhalter 2">
            <a:extLst>
              <a:ext uri="{FF2B5EF4-FFF2-40B4-BE49-F238E27FC236}">
                <a16:creationId xmlns:a16="http://schemas.microsoft.com/office/drawing/2014/main" id="{250327B7-4857-5BAA-B9B7-E35FE5EE073B}"/>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7B241FDC-7943-C2EE-4559-C57F43BF2A0B}"/>
              </a:ext>
            </a:extLst>
          </p:cNvPr>
          <p:cNvSpPr>
            <a:spLocks noGrp="1"/>
          </p:cNvSpPr>
          <p:nvPr>
            <p:ph type="sldNum" sz="quarter" idx="11"/>
          </p:nvPr>
        </p:nvSpPr>
        <p:spPr/>
        <p:txBody>
          <a:bodyPr/>
          <a:lstStyle/>
          <a:p>
            <a:fld id="{7A75A898-F2F4-40F3-B700-6EAF5C28D57E}" type="slidenum">
              <a:rPr lang="en-GB" noProof="0" smtClean="0"/>
              <a:pPr/>
              <a:t>22</a:t>
            </a:fld>
            <a:endParaRPr lang="en-GB" noProof="0"/>
          </a:p>
        </p:txBody>
      </p:sp>
      <p:sp>
        <p:nvSpPr>
          <p:cNvPr id="13" name="Textplatzhalter 12">
            <a:extLst>
              <a:ext uri="{FF2B5EF4-FFF2-40B4-BE49-F238E27FC236}">
                <a16:creationId xmlns:a16="http://schemas.microsoft.com/office/drawing/2014/main" id="{8548A1A7-CAEF-4372-3ED2-A4CB408A1B83}"/>
              </a:ext>
            </a:extLst>
          </p:cNvPr>
          <p:cNvSpPr>
            <a:spLocks noGrp="1"/>
          </p:cNvSpPr>
          <p:nvPr>
            <p:ph type="body" sz="quarter" idx="15"/>
          </p:nvPr>
        </p:nvSpPr>
        <p:spPr/>
        <p:txBody>
          <a:bodyPr/>
          <a:lstStyle/>
          <a:p>
            <a:r>
              <a:rPr lang="de-DE"/>
              <a:t>Share of surveyed companies, in per cent</a:t>
            </a:r>
            <a:endParaRPr lang="en-GB" noProof="0"/>
          </a:p>
        </p:txBody>
      </p:sp>
      <p:pic>
        <p:nvPicPr>
          <p:cNvPr id="18" name="Inhaltsplatzhalter 17">
            <a:extLst>
              <a:ext uri="{FF2B5EF4-FFF2-40B4-BE49-F238E27FC236}">
                <a16:creationId xmlns:a16="http://schemas.microsoft.com/office/drawing/2014/main" id="{6D429540-0710-E635-B365-C5E5E6772943}"/>
              </a:ext>
            </a:extLst>
          </p:cNvPr>
          <p:cNvPicPr>
            <a:picLocks noGrp="1" noChangeAspect="1"/>
          </p:cNvPicPr>
          <p:nvPr>
            <p:ph sz="quarter" idx="16"/>
          </p:nvPr>
        </p:nvPicPr>
        <p:blipFill>
          <a:blip>
            <a:extLst>
              <a:ext uri="{96DAC541-7B7A-43D3-8B79-37D633B846F1}">
                <asvg:svgBlip xmlns:asvg="http://schemas.microsoft.com/office/drawing/2016/SVG/main" r:embed="rId3"/>
              </a:ext>
            </a:extLst>
          </a:blip>
          <a:stretch/>
        </p:blipFill>
        <p:spPr>
          <a:xfrm>
            <a:off x="196768" y="2877012"/>
            <a:ext cx="3514725" cy="3514725"/>
          </a:xfrm>
          <a:prstGeom prst="rect">
            <a:avLst/>
          </a:prstGeom>
        </p:spPr>
      </p:pic>
      <p:sp>
        <p:nvSpPr>
          <p:cNvPr id="12" name="Textplatzhalter 11">
            <a:extLst>
              <a:ext uri="{FF2B5EF4-FFF2-40B4-BE49-F238E27FC236}">
                <a16:creationId xmlns:a16="http://schemas.microsoft.com/office/drawing/2014/main" id="{0F649F25-D294-4341-484A-5540A60869AA}"/>
              </a:ext>
            </a:extLst>
          </p:cNvPr>
          <p:cNvSpPr>
            <a:spLocks noGrp="1"/>
          </p:cNvSpPr>
          <p:nvPr>
            <p:ph type="body" sz="quarter" idx="14"/>
          </p:nvPr>
        </p:nvSpPr>
        <p:spPr/>
        <p:txBody>
          <a:bodyPr/>
          <a:lstStyle/>
          <a:p>
            <a:r>
              <a:rPr lang="de-DE"/>
              <a:t>Source: Survey of network operators (n = 58), question: “How many companies do you currently cooperate with? Cooperation refers to collaboration on the rollout, operation and marketing of FTTB/H networks.”</a:t>
            </a:r>
            <a:endParaRPr lang="en-GB" noProof="0"/>
          </a:p>
        </p:txBody>
      </p:sp>
      <p:pic>
        <p:nvPicPr>
          <p:cNvPr id="2" name="Inhaltsplatzhalter 17">
            <a:extLst>
              <a:ext uri="{FF2B5EF4-FFF2-40B4-BE49-F238E27FC236}">
                <a16:creationId xmlns:a16="http://schemas.microsoft.com/office/drawing/2014/main" id="{D36F0666-A3DD-B9E8-9F91-7701D433CD5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066898" y="2877012"/>
            <a:ext cx="3514725" cy="3514725"/>
          </a:xfrm>
          <a:prstGeom prst="rect">
            <a:avLst/>
          </a:prstGeom>
        </p:spPr>
      </p:pic>
      <p:pic>
        <p:nvPicPr>
          <p:cNvPr id="6" name="Grafik 5">
            <a:extLst>
              <a:ext uri="{FF2B5EF4-FFF2-40B4-BE49-F238E27FC236}">
                <a16:creationId xmlns:a16="http://schemas.microsoft.com/office/drawing/2014/main" id="{E21F9D1D-90A0-368F-7F20-1561B16ABEB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099962" y="297675"/>
            <a:ext cx="12161519" cy="5890735"/>
          </a:xfrm>
          <a:prstGeom prst="rect">
            <a:avLst/>
          </a:prstGeom>
        </p:spPr>
      </p:pic>
      <p:sp>
        <p:nvSpPr>
          <p:cNvPr id="5" name="Textfeld 4">
            <a:extLst>
              <a:ext uri="{FF2B5EF4-FFF2-40B4-BE49-F238E27FC236}">
                <a16:creationId xmlns:a16="http://schemas.microsoft.com/office/drawing/2014/main" id="{B4755BE7-23DA-0F69-613E-2AE118F900BD}"/>
              </a:ext>
            </a:extLst>
          </p:cNvPr>
          <p:cNvSpPr txBox="1"/>
          <p:nvPr/>
        </p:nvSpPr>
        <p:spPr>
          <a:xfrm>
            <a:off x="9846733" y="6049433"/>
            <a:ext cx="0" cy="0"/>
          </a:xfrm>
          <a:prstGeom prst="rect">
            <a:avLst/>
          </a:prstGeom>
          <a:noFill/>
        </p:spPr>
        <p:txBody>
          <a:bodyPr wrap="none" lIns="0" tIns="0" rIns="0" bIns="0" rtlCol="0">
            <a:noAutofit/>
          </a:bodyPr>
          <a:lstStyle/>
          <a:p>
            <a:pPr algn="l"/>
            <a:endParaRPr lang="en-GB" sz="950" noProof="0"/>
          </a:p>
        </p:txBody>
      </p:sp>
    </p:spTree>
    <p:extLst>
      <p:ext uri="{BB962C8B-B14F-4D97-AF65-F5344CB8AC3E}">
        <p14:creationId xmlns:p14="http://schemas.microsoft.com/office/powerpoint/2010/main" val="41981630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4A571476-A003-4530-231A-A48275600DB7}"/>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CD5B13FB-F94A-EF54-C84E-3F212A95B7CC}"/>
              </a:ext>
            </a:extLst>
          </p:cNvPr>
          <p:cNvSpPr>
            <a:spLocks noGrp="1"/>
          </p:cNvSpPr>
          <p:nvPr>
            <p:ph type="sldNum" sz="quarter" idx="11"/>
          </p:nvPr>
        </p:nvSpPr>
        <p:spPr/>
        <p:txBody>
          <a:bodyPr/>
          <a:lstStyle/>
          <a:p>
            <a:fld id="{7A75A898-F2F4-40F3-B700-6EAF5C28D57E}" type="slidenum">
              <a:rPr lang="en-GB" noProof="0" smtClean="0"/>
              <a:pPr/>
              <a:t>23</a:t>
            </a:fld>
            <a:endParaRPr lang="en-GB" noProof="0"/>
          </a:p>
        </p:txBody>
      </p:sp>
      <p:sp>
        <p:nvSpPr>
          <p:cNvPr id="7" name="Textplatzhalter 6">
            <a:extLst>
              <a:ext uri="{FF2B5EF4-FFF2-40B4-BE49-F238E27FC236}">
                <a16:creationId xmlns:a16="http://schemas.microsoft.com/office/drawing/2014/main" id="{B18B2F21-7CA9-92BA-161B-99E1A06DE88E}"/>
              </a:ext>
            </a:extLst>
          </p:cNvPr>
          <p:cNvSpPr>
            <a:spLocks noGrp="1"/>
          </p:cNvSpPr>
          <p:nvPr>
            <p:ph type="body" sz="quarter" idx="14"/>
          </p:nvPr>
        </p:nvSpPr>
        <p:spPr>
          <a:xfrm>
            <a:off x="587376" y="5927724"/>
            <a:ext cx="5110039" cy="366713"/>
          </a:xfrm>
        </p:spPr>
        <p:txBody>
          <a:bodyPr/>
          <a:lstStyle/>
          <a:p>
            <a:r>
              <a:rPr lang="de-DE"/>
              <a:t>Interpretation: “24.1 per cent of surveyed network operators state that 100 per cent of their connections are marketed by cooperation partners.” </a:t>
            </a:r>
          </a:p>
          <a:p>
            <a:r>
              <a:rPr lang="de-DE"/>
              <a:t>Source: Survey of network operators (n = 54), question: “What share of your connections (Homes Passed) is marketed by cooperation partners?” </a:t>
            </a:r>
          </a:p>
        </p:txBody>
      </p:sp>
      <p:sp>
        <p:nvSpPr>
          <p:cNvPr id="8" name="Inhaltsplatzhalter 7">
            <a:extLst>
              <a:ext uri="{FF2B5EF4-FFF2-40B4-BE49-F238E27FC236}">
                <a16:creationId xmlns:a16="http://schemas.microsoft.com/office/drawing/2014/main" id="{5EECFA89-99FC-6E20-E0A4-F8F00A688494}"/>
              </a:ext>
            </a:extLst>
          </p:cNvPr>
          <p:cNvSpPr>
            <a:spLocks noGrp="1"/>
          </p:cNvSpPr>
          <p:nvPr>
            <p:ph sz="quarter" idx="17"/>
          </p:nvPr>
        </p:nvSpPr>
        <p:spPr>
          <a:xfrm>
            <a:off x="6209859" y="2071435"/>
            <a:ext cx="2751261" cy="1081088"/>
          </a:xfrm>
        </p:spPr>
        <p:txBody>
          <a:bodyPr/>
          <a:lstStyle/>
          <a:p>
            <a:pPr lvl="2"/>
            <a:r>
              <a:rPr lang="en-US" noProof="0"/>
              <a:t>Time between conclusion of a cooperation agreement and activation or start of marketing</a:t>
            </a:r>
            <a:endParaRPr lang="en-GB" noProof="0"/>
          </a:p>
        </p:txBody>
      </p:sp>
      <p:sp>
        <p:nvSpPr>
          <p:cNvPr id="6" name="Inhaltsplatzhalter 5">
            <a:extLst>
              <a:ext uri="{FF2B5EF4-FFF2-40B4-BE49-F238E27FC236}">
                <a16:creationId xmlns:a16="http://schemas.microsoft.com/office/drawing/2014/main" id="{92352838-93EB-9286-E94C-EA660D61C338}"/>
              </a:ext>
            </a:extLst>
          </p:cNvPr>
          <p:cNvSpPr>
            <a:spLocks noGrp="1"/>
          </p:cNvSpPr>
          <p:nvPr>
            <p:ph sz="quarter" idx="16"/>
          </p:nvPr>
        </p:nvSpPr>
        <p:spPr/>
        <p:txBody>
          <a:bodyPr/>
          <a:lstStyle/>
          <a:p>
            <a:pPr lvl="2"/>
            <a:r>
              <a:rPr lang="de-DE"/>
              <a:t>Share of connections marketed by cooperation partners</a:t>
            </a:r>
            <a:endParaRPr lang="en-GB" noProof="0"/>
          </a:p>
        </p:txBody>
      </p:sp>
      <p:pic>
        <p:nvPicPr>
          <p:cNvPr id="15" name="Inhaltsplatzhalter 14">
            <a:extLst>
              <a:ext uri="{FF2B5EF4-FFF2-40B4-BE49-F238E27FC236}">
                <a16:creationId xmlns:a16="http://schemas.microsoft.com/office/drawing/2014/main" id="{DA72AD80-3CF0-34FF-3543-4ED05DB7CA0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980334" y="2784231"/>
            <a:ext cx="809625" cy="1081088"/>
          </a:xfrm>
          <a:prstGeom prst="rect">
            <a:avLst/>
          </a:prstGeom>
        </p:spPr>
      </p:pic>
      <p:pic>
        <p:nvPicPr>
          <p:cNvPr id="17" name="Inhaltsplatzhalter 14">
            <a:extLst>
              <a:ext uri="{FF2B5EF4-FFF2-40B4-BE49-F238E27FC236}">
                <a16:creationId xmlns:a16="http://schemas.microsoft.com/office/drawing/2014/main" id="{35009A62-5D61-E44F-1C27-045F6AE3C23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40142" y="2800796"/>
            <a:ext cx="809625" cy="1081088"/>
          </a:xfrm>
          <a:prstGeom prst="rect">
            <a:avLst/>
          </a:prstGeom>
        </p:spPr>
      </p:pic>
      <p:sp>
        <p:nvSpPr>
          <p:cNvPr id="5" name="Textplatzhalter 4">
            <a:extLst>
              <a:ext uri="{FF2B5EF4-FFF2-40B4-BE49-F238E27FC236}">
                <a16:creationId xmlns:a16="http://schemas.microsoft.com/office/drawing/2014/main" id="{05774FC5-540A-9A7D-5F5B-46AA8DF69580}"/>
              </a:ext>
            </a:extLst>
          </p:cNvPr>
          <p:cNvSpPr>
            <a:spLocks noGrp="1"/>
          </p:cNvSpPr>
          <p:nvPr>
            <p:ph type="body" sz="quarter" idx="15"/>
          </p:nvPr>
        </p:nvSpPr>
        <p:spPr/>
        <p:txBody>
          <a:bodyPr/>
          <a:lstStyle/>
          <a:p>
            <a:r>
              <a:rPr lang="de-DE"/>
              <a:t>Share of surveyed companies, in per cent</a:t>
            </a:r>
            <a:endParaRPr lang="en-GB" noProof="0"/>
          </a:p>
        </p:txBody>
      </p:sp>
      <p:sp>
        <p:nvSpPr>
          <p:cNvPr id="2" name="Titel 1">
            <a:extLst>
              <a:ext uri="{FF2B5EF4-FFF2-40B4-BE49-F238E27FC236}">
                <a16:creationId xmlns:a16="http://schemas.microsoft.com/office/drawing/2014/main" id="{03EEBE99-A237-81D8-364C-1DAB0E5E7480}"/>
              </a:ext>
            </a:extLst>
          </p:cNvPr>
          <p:cNvSpPr>
            <a:spLocks noGrp="1"/>
          </p:cNvSpPr>
          <p:nvPr>
            <p:ph type="title"/>
          </p:nvPr>
        </p:nvSpPr>
        <p:spPr/>
        <p:txBody>
          <a:bodyPr/>
          <a:lstStyle/>
          <a:p>
            <a:r>
              <a:rPr lang="de-DE"/>
              <a:t>In cooperation arrangements, marketing now generally starts within one year.</a:t>
            </a:r>
            <a:endParaRPr lang="en-GB" noProof="0"/>
          </a:p>
        </p:txBody>
      </p:sp>
      <p:pic>
        <p:nvPicPr>
          <p:cNvPr id="25" name="Grafik 24">
            <a:extLst>
              <a:ext uri="{FF2B5EF4-FFF2-40B4-BE49-F238E27FC236}">
                <a16:creationId xmlns:a16="http://schemas.microsoft.com/office/drawing/2014/main" id="{FDDA8EBF-7CAB-21C0-E16E-2A0F227952E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480" y="309864"/>
            <a:ext cx="12161519" cy="5890736"/>
          </a:xfrm>
          <a:prstGeom prst="rect">
            <a:avLst/>
          </a:prstGeom>
        </p:spPr>
      </p:pic>
      <p:sp>
        <p:nvSpPr>
          <p:cNvPr id="9" name="Textplatzhalter 6">
            <a:extLst>
              <a:ext uri="{FF2B5EF4-FFF2-40B4-BE49-F238E27FC236}">
                <a16:creationId xmlns:a16="http://schemas.microsoft.com/office/drawing/2014/main" id="{741914F7-F362-C208-2B1C-E91B58644D29}"/>
              </a:ext>
            </a:extLst>
          </p:cNvPr>
          <p:cNvSpPr txBox="1">
            <a:spLocks/>
          </p:cNvSpPr>
          <p:nvPr/>
        </p:nvSpPr>
        <p:spPr>
          <a:xfrm>
            <a:off x="6205144" y="5929200"/>
            <a:ext cx="4666291" cy="367200"/>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0"/>
              </a:spcBef>
              <a:buFontTx/>
              <a:buNone/>
              <a:defRPr sz="700" b="0" kern="1200">
                <a:solidFill>
                  <a:schemeClr val="tx1"/>
                </a:solidFill>
                <a:latin typeface="+mn-lt"/>
                <a:ea typeface="+mn-ea"/>
                <a:cs typeface="+mn-cs"/>
              </a:defRPr>
            </a:lvl1pPr>
            <a:lvl2pPr marL="0" indent="0" algn="l" defTabSz="914400" rtl="0" eaLnBrk="1" latinLnBrk="0" hangingPunct="1">
              <a:lnSpc>
                <a:spcPct val="100000"/>
              </a:lnSpc>
              <a:spcBef>
                <a:spcPts val="0"/>
              </a:spcBef>
              <a:buClr>
                <a:schemeClr val="accent1"/>
              </a:buClr>
              <a:buFontTx/>
              <a:buNone/>
              <a:defRPr sz="700"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700" b="0" kern="1200">
                <a:solidFill>
                  <a:schemeClr val="tx1"/>
                </a:solidFill>
                <a:latin typeface="+mn-lt"/>
                <a:ea typeface="+mn-ea"/>
                <a:cs typeface="+mn-cs"/>
              </a:defRPr>
            </a:lvl3pPr>
            <a:lvl4pPr marL="0" indent="0" algn="l" defTabSz="914400" rtl="0" eaLnBrk="1" latinLnBrk="0" hangingPunct="1">
              <a:lnSpc>
                <a:spcPct val="100000"/>
              </a:lnSpc>
              <a:spcBef>
                <a:spcPts val="0"/>
              </a:spcBef>
              <a:buFontTx/>
              <a:buNone/>
              <a:defRPr sz="700" b="0" kern="1200">
                <a:solidFill>
                  <a:schemeClr val="tx1"/>
                </a:solidFill>
                <a:latin typeface="+mn-lt"/>
                <a:ea typeface="+mn-ea"/>
                <a:cs typeface="+mn-cs"/>
              </a:defRPr>
            </a:lvl4pPr>
            <a:lvl5pPr marL="126000" indent="-126000" algn="l" defTabSz="914400" rtl="0" eaLnBrk="1" latinLnBrk="0" hangingPunct="1">
              <a:lnSpc>
                <a:spcPct val="100000"/>
              </a:lnSpc>
              <a:spcBef>
                <a:spcPts val="0"/>
              </a:spcBef>
              <a:buClr>
                <a:schemeClr val="accent1"/>
              </a:buClr>
              <a:buFontTx/>
              <a:buNone/>
              <a:defRPr sz="700" kern="1200">
                <a:solidFill>
                  <a:schemeClr val="tx1"/>
                </a:solidFill>
                <a:latin typeface="+mn-lt"/>
                <a:ea typeface="+mn-ea"/>
                <a:cs typeface="+mn-cs"/>
              </a:defRPr>
            </a:lvl5pPr>
            <a:lvl6pPr marL="0" indent="0" algn="l" defTabSz="914400" rtl="0" eaLnBrk="1" latinLnBrk="0" hangingPunct="1">
              <a:lnSpc>
                <a:spcPct val="100000"/>
              </a:lnSpc>
              <a:spcBef>
                <a:spcPts val="0"/>
              </a:spcBef>
              <a:buClr>
                <a:schemeClr val="accent1"/>
              </a:buClr>
              <a:buFontTx/>
              <a:buNone/>
              <a:defRPr sz="700" b="0" kern="1200">
                <a:solidFill>
                  <a:schemeClr val="tx1"/>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de-DE"/>
              <a:t>Interpretation: “1.9 per cent of surveyed network operators state that, on average, more than 24 months elapse between conclusion of a cooperation agreement and activation or the start of marketing.”</a:t>
            </a:r>
          </a:p>
          <a:p>
            <a:r>
              <a:rPr lang="de-DE"/>
              <a:t>Source: Survey of network operators (n = 52), question: “On average, how much time elapses between conclusion of a cooperation agreement and activation or the start of marketing?”</a:t>
            </a:r>
            <a:endParaRPr lang="en-GB" noProof="0"/>
          </a:p>
        </p:txBody>
      </p:sp>
    </p:spTree>
    <p:extLst>
      <p:ext uri="{BB962C8B-B14F-4D97-AF65-F5344CB8AC3E}">
        <p14:creationId xmlns:p14="http://schemas.microsoft.com/office/powerpoint/2010/main" val="650708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AE5B7-4234-D588-63AF-CF5A8FA8EB68}"/>
            </a:ext>
          </a:extLst>
        </p:cNvPr>
        <p:cNvGrpSpPr/>
        <p:nvPr/>
      </p:nvGrpSpPr>
      <p:grpSpPr>
        <a:xfrm>
          <a:off x="0" y="0"/>
          <a:ext cx="0" cy="0"/>
          <a:chOff x="0" y="0"/>
          <a:chExt cx="0" cy="0"/>
        </a:xfrm>
      </p:grpSpPr>
      <p:pic>
        <p:nvPicPr>
          <p:cNvPr id="19" name="Inhaltsplatzhalter 33">
            <a:extLst>
              <a:ext uri="{FF2B5EF4-FFF2-40B4-BE49-F238E27FC236}">
                <a16:creationId xmlns:a16="http://schemas.microsoft.com/office/drawing/2014/main" id="{7D4F6636-3398-2F1E-D184-F7FC9A17DBA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4064" y="2341943"/>
            <a:ext cx="12161520" cy="3952494"/>
          </a:xfrm>
          <a:prstGeom prst="rect">
            <a:avLst/>
          </a:prstGeom>
        </p:spPr>
      </p:pic>
      <p:sp>
        <p:nvSpPr>
          <p:cNvPr id="5" name="Textplatzhalter 4">
            <a:extLst>
              <a:ext uri="{FF2B5EF4-FFF2-40B4-BE49-F238E27FC236}">
                <a16:creationId xmlns:a16="http://schemas.microsoft.com/office/drawing/2014/main" id="{6228608D-D4C2-60FB-60FB-BDC645D7BE05}"/>
              </a:ext>
            </a:extLst>
          </p:cNvPr>
          <p:cNvSpPr>
            <a:spLocks noGrp="1"/>
          </p:cNvSpPr>
          <p:nvPr>
            <p:ph type="body" sz="quarter" idx="15"/>
          </p:nvPr>
        </p:nvSpPr>
        <p:spPr/>
        <p:txBody>
          <a:bodyPr/>
          <a:lstStyle/>
          <a:p>
            <a:r>
              <a:rPr lang="de-DE"/>
              <a:t>Share of surveyed companies, in per cent</a:t>
            </a:r>
            <a:endParaRPr lang="en-GB" noProof="0"/>
          </a:p>
        </p:txBody>
      </p:sp>
      <p:sp>
        <p:nvSpPr>
          <p:cNvPr id="7" name="Textplatzhalter 6">
            <a:extLst>
              <a:ext uri="{FF2B5EF4-FFF2-40B4-BE49-F238E27FC236}">
                <a16:creationId xmlns:a16="http://schemas.microsoft.com/office/drawing/2014/main" id="{A3A234DD-B839-79CA-63D4-2C933AB778ED}"/>
              </a:ext>
            </a:extLst>
          </p:cNvPr>
          <p:cNvSpPr>
            <a:spLocks noGrp="1"/>
          </p:cNvSpPr>
          <p:nvPr>
            <p:ph type="body" sz="quarter" idx="14"/>
          </p:nvPr>
        </p:nvSpPr>
        <p:spPr/>
        <p:txBody>
          <a:bodyPr/>
          <a:lstStyle/>
          <a:p>
            <a:r>
              <a:rPr lang="de-DE"/>
              <a:t>Source: Survey of network operators (n=51), question: “Why did cooperation arrangements not materialise?” (multiple responses possible)</a:t>
            </a:r>
            <a:endParaRPr lang="en-GB" noProof="0"/>
          </a:p>
        </p:txBody>
      </p:sp>
      <p:sp>
        <p:nvSpPr>
          <p:cNvPr id="2" name="Titel 1">
            <a:extLst>
              <a:ext uri="{FF2B5EF4-FFF2-40B4-BE49-F238E27FC236}">
                <a16:creationId xmlns:a16="http://schemas.microsoft.com/office/drawing/2014/main" id="{3F9EC159-B468-3379-8ACD-149D27249039}"/>
              </a:ext>
            </a:extLst>
          </p:cNvPr>
          <p:cNvSpPr>
            <a:spLocks noGrp="1"/>
          </p:cNvSpPr>
          <p:nvPr>
            <p:ph type="title"/>
          </p:nvPr>
        </p:nvSpPr>
        <p:spPr>
          <a:xfrm>
            <a:off x="587375" y="466263"/>
            <a:ext cx="8048625" cy="746717"/>
          </a:xfrm>
        </p:spPr>
        <p:txBody>
          <a:bodyPr/>
          <a:lstStyle/>
          <a:p>
            <a:r>
              <a:rPr lang="de-DE"/>
              <a:t>Uncertain profitability and differing objectives prevent cooperation.</a:t>
            </a:r>
            <a:endParaRPr lang="en-GB" noProof="0"/>
          </a:p>
        </p:txBody>
      </p:sp>
      <p:sp>
        <p:nvSpPr>
          <p:cNvPr id="3" name="Fußzeilenplatzhalter 2">
            <a:extLst>
              <a:ext uri="{FF2B5EF4-FFF2-40B4-BE49-F238E27FC236}">
                <a16:creationId xmlns:a16="http://schemas.microsoft.com/office/drawing/2014/main" id="{870A1FDA-BFDB-F75E-4F8A-0F25AAAA4780}"/>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833815D6-F388-0808-06CF-FDD09276F555}"/>
              </a:ext>
            </a:extLst>
          </p:cNvPr>
          <p:cNvSpPr>
            <a:spLocks noGrp="1"/>
          </p:cNvSpPr>
          <p:nvPr>
            <p:ph type="sldNum" sz="quarter" idx="11"/>
          </p:nvPr>
        </p:nvSpPr>
        <p:spPr/>
        <p:txBody>
          <a:bodyPr/>
          <a:lstStyle/>
          <a:p>
            <a:fld id="{7A75A898-F2F4-40F3-B700-6EAF5C28D57E}" type="slidenum">
              <a:rPr lang="en-GB" noProof="0" smtClean="0"/>
              <a:pPr/>
              <a:t>24</a:t>
            </a:fld>
            <a:endParaRPr lang="en-GB" noProof="0"/>
          </a:p>
        </p:txBody>
      </p:sp>
      <p:pic>
        <p:nvPicPr>
          <p:cNvPr id="10" name="Inhaltsplatzhalter 17">
            <a:extLst>
              <a:ext uri="{FF2B5EF4-FFF2-40B4-BE49-F238E27FC236}">
                <a16:creationId xmlns:a16="http://schemas.microsoft.com/office/drawing/2014/main" id="{9172DC6F-15F4-A14E-A81E-B0F2B4FB05AB}"/>
              </a:ext>
            </a:extLst>
          </p:cNvPr>
          <p:cNvPicPr>
            <a:picLocks noChangeAspect="1"/>
          </p:cNvPicPr>
          <p:nvPr/>
        </p:nvPicPr>
        <p:blipFill>
          <a:blip>
            <a:extLst>
              <a:ext uri="{96DAC541-7B7A-43D3-8B79-37D633B846F1}">
                <asvg:svgBlip xmlns:asvg="http://schemas.microsoft.com/office/drawing/2016/SVG/main" r:embed="rId4"/>
              </a:ext>
            </a:extLst>
          </a:blip>
          <a:srcRect t="2999" b="2999"/>
          <a:stretch/>
        </p:blipFill>
        <p:spPr>
          <a:xfrm>
            <a:off x="8796338" y="2939083"/>
            <a:ext cx="3514725" cy="3514725"/>
          </a:xfrm>
          <a:prstGeom prst="rect">
            <a:avLst/>
          </a:prstGeom>
        </p:spPr>
      </p:pic>
      <p:sp>
        <p:nvSpPr>
          <p:cNvPr id="18" name="Inhaltsplatzhalter 17">
            <a:extLst>
              <a:ext uri="{FF2B5EF4-FFF2-40B4-BE49-F238E27FC236}">
                <a16:creationId xmlns:a16="http://schemas.microsoft.com/office/drawing/2014/main" id="{FE0FEEC6-733C-62E5-972C-BB75CC21EBF3}"/>
              </a:ext>
            </a:extLst>
          </p:cNvPr>
          <p:cNvSpPr>
            <a:spLocks noGrp="1"/>
          </p:cNvSpPr>
          <p:nvPr>
            <p:ph sz="quarter" idx="16"/>
          </p:nvPr>
        </p:nvSpPr>
        <p:spPr>
          <a:xfrm>
            <a:off x="587375" y="2088000"/>
            <a:ext cx="11015663" cy="403991"/>
          </a:xfrm>
        </p:spPr>
        <p:txBody>
          <a:bodyPr/>
          <a:lstStyle/>
          <a:p>
            <a:pPr lvl="2"/>
            <a:r>
              <a:rPr lang="de-DE"/>
              <a:t>REASONS AGAINST COOPERATION</a:t>
            </a:r>
            <a:endParaRPr lang="en-GB" cap="all" noProof="0"/>
          </a:p>
        </p:txBody>
      </p:sp>
    </p:spTree>
    <p:extLst>
      <p:ext uri="{BB962C8B-B14F-4D97-AF65-F5344CB8AC3E}">
        <p14:creationId xmlns:p14="http://schemas.microsoft.com/office/powerpoint/2010/main" val="965470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02B781B4-B56E-FD74-B82E-A8E796EBE127}"/>
              </a:ext>
            </a:extLst>
          </p:cNvPr>
          <p:cNvSpPr>
            <a:spLocks noGrp="1"/>
          </p:cNvSpPr>
          <p:nvPr>
            <p:ph type="title"/>
          </p:nvPr>
        </p:nvSpPr>
        <p:spPr/>
        <p:txBody>
          <a:bodyPr/>
          <a:lstStyle/>
          <a:p>
            <a:r>
              <a:rPr lang="en-GB">
                <a:ea typeface="+mj-lt"/>
                <a:cs typeface="+mj-lt"/>
              </a:rPr>
              <a:t>Clear, competition-friendly rules for the copper-to-</a:t>
            </a:r>
            <a:r>
              <a:rPr lang="en-GB" err="1">
                <a:ea typeface="+mj-lt"/>
                <a:cs typeface="+mj-lt"/>
              </a:rPr>
              <a:t>fiber</a:t>
            </a:r>
            <a:r>
              <a:rPr lang="en-GB">
                <a:ea typeface="+mj-lt"/>
                <a:cs typeface="+mj-lt"/>
              </a:rPr>
              <a:t> transition safeguard investment </a:t>
            </a:r>
            <a:r>
              <a:rPr lang="en-GB" noProof="0">
                <a:ea typeface="+mj-lt"/>
                <a:cs typeface="+mj-lt"/>
              </a:rPr>
              <a:t>in </a:t>
            </a:r>
            <a:r>
              <a:rPr lang="en-GB" err="1">
                <a:ea typeface="+mj-lt"/>
                <a:cs typeface="+mj-lt"/>
              </a:rPr>
              <a:t>fiber</a:t>
            </a:r>
            <a:r>
              <a:rPr lang="en-GB">
                <a:ea typeface="+mj-lt"/>
                <a:cs typeface="+mj-lt"/>
              </a:rPr>
              <a:t> deployment</a:t>
            </a:r>
            <a:r>
              <a:rPr lang="en-GB" noProof="0">
                <a:ea typeface="+mj-lt"/>
                <a:cs typeface="+mj-lt"/>
              </a:rPr>
              <a:t>.</a:t>
            </a:r>
            <a:endParaRPr lang="de-DE"/>
          </a:p>
        </p:txBody>
      </p:sp>
      <p:sp>
        <p:nvSpPr>
          <p:cNvPr id="3" name="Fußzeilenplatzhalter 2">
            <a:extLst>
              <a:ext uri="{FF2B5EF4-FFF2-40B4-BE49-F238E27FC236}">
                <a16:creationId xmlns:a16="http://schemas.microsoft.com/office/drawing/2014/main" id="{5EE1E2E2-1625-F765-3A9F-5FD572212DE3}"/>
              </a:ext>
            </a:extLst>
          </p:cNvPr>
          <p:cNvSpPr>
            <a:spLocks noGrp="1"/>
          </p:cNvSpPr>
          <p:nvPr>
            <p:ph type="ftr" sz="quarter" idx="10"/>
          </p:nvPr>
        </p:nvSpPr>
        <p:spPr>
          <a:xfrm>
            <a:off x="1967628" y="6559200"/>
            <a:ext cx="4114800" cy="303255"/>
          </a:xfrm>
        </p:spPr>
        <p:txBody>
          <a:bodyPr/>
          <a:lstStyle/>
          <a:p>
            <a:r>
              <a:rPr lang="en-GB" noProof="0"/>
              <a:t>BREKO market analysis 2026</a:t>
            </a:r>
          </a:p>
        </p:txBody>
      </p:sp>
      <p:sp>
        <p:nvSpPr>
          <p:cNvPr id="4" name="Foliennummernplatzhalter 3">
            <a:extLst>
              <a:ext uri="{FF2B5EF4-FFF2-40B4-BE49-F238E27FC236}">
                <a16:creationId xmlns:a16="http://schemas.microsoft.com/office/drawing/2014/main" id="{E8B1C0B3-BCCE-4719-73FA-C3175AF7998A}"/>
              </a:ext>
            </a:extLst>
          </p:cNvPr>
          <p:cNvSpPr>
            <a:spLocks noGrp="1"/>
          </p:cNvSpPr>
          <p:nvPr>
            <p:ph type="sldNum" sz="quarter" idx="11"/>
          </p:nvPr>
        </p:nvSpPr>
        <p:spPr/>
        <p:txBody>
          <a:bodyPr/>
          <a:lstStyle/>
          <a:p>
            <a:fld id="{7A75A898-F2F4-40F3-B700-6EAF5C28D57E}" type="slidenum">
              <a:rPr lang="en-GB" noProof="0" smtClean="0"/>
              <a:pPr/>
              <a:t>25</a:t>
            </a:fld>
            <a:endParaRPr lang="en-GB" noProof="0"/>
          </a:p>
        </p:txBody>
      </p:sp>
      <p:sp>
        <p:nvSpPr>
          <p:cNvPr id="10" name="Textplatzhalter 9">
            <a:extLst>
              <a:ext uri="{FF2B5EF4-FFF2-40B4-BE49-F238E27FC236}">
                <a16:creationId xmlns:a16="http://schemas.microsoft.com/office/drawing/2014/main" id="{FC37FB56-7645-7994-0B1A-1558F5300491}"/>
              </a:ext>
            </a:extLst>
          </p:cNvPr>
          <p:cNvSpPr>
            <a:spLocks noGrp="1"/>
          </p:cNvSpPr>
          <p:nvPr>
            <p:ph type="body" sz="quarter" idx="15"/>
          </p:nvPr>
        </p:nvSpPr>
        <p:spPr/>
        <p:txBody>
          <a:bodyPr vert="horz" lIns="0" tIns="0" rIns="0" bIns="0" rtlCol="0" anchor="t">
            <a:noAutofit/>
          </a:bodyPr>
          <a:lstStyle/>
          <a:p>
            <a:r>
              <a:rPr lang="en-GB"/>
              <a:t>Share of surveyed companies, </a:t>
            </a:r>
            <a:r>
              <a:rPr lang="en-GB" noProof="0"/>
              <a:t>in </a:t>
            </a:r>
            <a:r>
              <a:rPr lang="en-GB"/>
              <a:t>percent</a:t>
            </a:r>
            <a:endParaRPr lang="de-DE"/>
          </a:p>
        </p:txBody>
      </p:sp>
      <p:sp>
        <p:nvSpPr>
          <p:cNvPr id="11" name="Inhaltsplatzhalter 10">
            <a:extLst>
              <a:ext uri="{FF2B5EF4-FFF2-40B4-BE49-F238E27FC236}">
                <a16:creationId xmlns:a16="http://schemas.microsoft.com/office/drawing/2014/main" id="{973834FB-A481-3AFA-CA56-8F62FA409890}"/>
              </a:ext>
            </a:extLst>
          </p:cNvPr>
          <p:cNvSpPr>
            <a:spLocks noGrp="1"/>
          </p:cNvSpPr>
          <p:nvPr>
            <p:ph sz="quarter" idx="16"/>
          </p:nvPr>
        </p:nvSpPr>
        <p:spPr>
          <a:xfrm>
            <a:off x="587375" y="2087999"/>
            <a:ext cx="11015663" cy="696297"/>
          </a:xfrm>
        </p:spPr>
        <p:txBody>
          <a:bodyPr vert="horz" lIns="0" tIns="0" rIns="0" bIns="0" rtlCol="0" anchor="t">
            <a:noAutofit/>
          </a:bodyPr>
          <a:lstStyle/>
          <a:p>
            <a:r>
              <a:rPr lang="en-GB"/>
              <a:t>What impact would a competition-friendly, rules-based framework for copper-to-</a:t>
            </a:r>
            <a:r>
              <a:rPr lang="en-GB" err="1"/>
              <a:t>fiber</a:t>
            </a:r>
            <a:r>
              <a:rPr lang="en-GB"/>
              <a:t> migration have on your willingness to invest </a:t>
            </a:r>
            <a:r>
              <a:rPr lang="en-GB" noProof="0"/>
              <a:t>in FTTB/</a:t>
            </a:r>
            <a:r>
              <a:rPr lang="en-GB"/>
              <a:t>H networks</a:t>
            </a:r>
            <a:r>
              <a:rPr lang="en-GB" noProof="0"/>
              <a:t>?</a:t>
            </a:r>
            <a:endParaRPr lang="de-DE"/>
          </a:p>
        </p:txBody>
      </p:sp>
      <p:sp>
        <p:nvSpPr>
          <p:cNvPr id="9" name="Textplatzhalter 8">
            <a:extLst>
              <a:ext uri="{FF2B5EF4-FFF2-40B4-BE49-F238E27FC236}">
                <a16:creationId xmlns:a16="http://schemas.microsoft.com/office/drawing/2014/main" id="{17C84312-3065-B8E8-C8B3-62A2450E5551}"/>
              </a:ext>
            </a:extLst>
          </p:cNvPr>
          <p:cNvSpPr>
            <a:spLocks noGrp="1"/>
          </p:cNvSpPr>
          <p:nvPr>
            <p:ph type="body" sz="quarter" idx="14"/>
          </p:nvPr>
        </p:nvSpPr>
        <p:spPr>
          <a:xfrm>
            <a:off x="587376" y="5927724"/>
            <a:ext cx="9993538" cy="366713"/>
          </a:xfrm>
        </p:spPr>
        <p:txBody>
          <a:bodyPr/>
          <a:lstStyle/>
          <a:p>
            <a:r>
              <a:rPr lang="en-GB"/>
              <a:t>Source</a:t>
            </a:r>
            <a:r>
              <a:rPr lang="en-GB" noProof="0"/>
              <a:t>: </a:t>
            </a:r>
            <a:r>
              <a:rPr lang="en-GB"/>
              <a:t>Survey of network operators </a:t>
            </a:r>
            <a:r>
              <a:rPr lang="en-GB" noProof="0"/>
              <a:t>(n=144</a:t>
            </a:r>
            <a:r>
              <a:rPr lang="en-GB"/>
              <a:t>); question </a:t>
            </a:r>
            <a:r>
              <a:rPr lang="en-GB" noProof="0"/>
              <a:t>(</a:t>
            </a:r>
            <a:r>
              <a:rPr lang="en-GB"/>
              <a:t>top</a:t>
            </a:r>
            <a:r>
              <a:rPr lang="en-GB" noProof="0"/>
              <a:t>): </a:t>
            </a:r>
            <a:r>
              <a:rPr lang="en-GB"/>
              <a:t>“What impact would a competition-friendly, rules-based framework for copper-to-</a:t>
            </a:r>
            <a:r>
              <a:rPr lang="en-GB" err="1"/>
              <a:t>fiber</a:t>
            </a:r>
            <a:r>
              <a:rPr lang="en-GB"/>
              <a:t> migration have on your willingness to invest </a:t>
            </a:r>
            <a:r>
              <a:rPr lang="en-GB" noProof="0"/>
              <a:t>in FTTB/</a:t>
            </a:r>
            <a:r>
              <a:rPr lang="en-GB"/>
              <a:t>H networks?”; question </a:t>
            </a:r>
            <a:r>
              <a:rPr lang="en-GB" noProof="0"/>
              <a:t>(</a:t>
            </a:r>
            <a:r>
              <a:rPr lang="en-GB"/>
              <a:t>bottom</a:t>
            </a:r>
            <a:r>
              <a:rPr lang="en-GB" noProof="0"/>
              <a:t>): </a:t>
            </a:r>
            <a:r>
              <a:rPr lang="en-GB"/>
              <a:t>“How likely are you to refrain from further </a:t>
            </a:r>
            <a:r>
              <a:rPr lang="en-GB" err="1"/>
              <a:t>fiber</a:t>
            </a:r>
            <a:r>
              <a:rPr lang="en-GB"/>
              <a:t> deployment </a:t>
            </a:r>
            <a:r>
              <a:rPr lang="en-GB" noProof="0"/>
              <a:t>in </a:t>
            </a:r>
            <a:r>
              <a:rPr lang="en-GB"/>
              <a:t>parts of your roll-out areas because you do not expect a competition-friendly</a:t>
            </a:r>
            <a:r>
              <a:rPr lang="en-GB" noProof="0"/>
              <a:t>, </a:t>
            </a:r>
            <a:r>
              <a:rPr lang="en-GB"/>
              <a:t>rules-based solution for copper-to-</a:t>
            </a:r>
            <a:r>
              <a:rPr lang="en-GB" err="1"/>
              <a:t>fiber</a:t>
            </a:r>
            <a:r>
              <a:rPr lang="en-GB"/>
              <a:t> migration?”</a:t>
            </a:r>
            <a:endParaRPr lang="de-DE"/>
          </a:p>
        </p:txBody>
      </p:sp>
      <p:sp>
        <p:nvSpPr>
          <p:cNvPr id="18" name="Inhaltsplatzhalter 10">
            <a:extLst>
              <a:ext uri="{FF2B5EF4-FFF2-40B4-BE49-F238E27FC236}">
                <a16:creationId xmlns:a16="http://schemas.microsoft.com/office/drawing/2014/main" id="{AE7F699B-B20F-108C-9BF8-FA7C1B82B33E}"/>
              </a:ext>
            </a:extLst>
          </p:cNvPr>
          <p:cNvSpPr txBox="1">
            <a:spLocks/>
          </p:cNvSpPr>
          <p:nvPr/>
        </p:nvSpPr>
        <p:spPr>
          <a:xfrm>
            <a:off x="585788" y="4201050"/>
            <a:ext cx="11015663" cy="6948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en-GB"/>
              <a:t>How likely are you to refrain from further </a:t>
            </a:r>
            <a:r>
              <a:rPr lang="en-GB" err="1"/>
              <a:t>fiber</a:t>
            </a:r>
            <a:r>
              <a:rPr lang="en-GB"/>
              <a:t> deployment </a:t>
            </a:r>
            <a:r>
              <a:rPr lang="en-GB" noProof="0"/>
              <a:t>in </a:t>
            </a:r>
            <a:r>
              <a:rPr lang="en-GB"/>
              <a:t>parts of your roll-out areas because you do not expect a competition-friendly</a:t>
            </a:r>
            <a:r>
              <a:rPr lang="en-GB" noProof="0"/>
              <a:t>, </a:t>
            </a:r>
            <a:r>
              <a:rPr lang="en-GB"/>
              <a:t>rules-based solution for copper-to-</a:t>
            </a:r>
            <a:r>
              <a:rPr lang="en-GB" err="1"/>
              <a:t>fiber</a:t>
            </a:r>
            <a:r>
              <a:rPr lang="en-GB"/>
              <a:t> migration</a:t>
            </a:r>
            <a:r>
              <a:rPr lang="en-GB" noProof="0"/>
              <a:t>?</a:t>
            </a:r>
            <a:endParaRPr lang="de-DE"/>
          </a:p>
        </p:txBody>
      </p:sp>
      <p:pic>
        <p:nvPicPr>
          <p:cNvPr id="21" name="Grafik 20">
            <a:extLst>
              <a:ext uri="{FF2B5EF4-FFF2-40B4-BE49-F238E27FC236}">
                <a16:creationId xmlns:a16="http://schemas.microsoft.com/office/drawing/2014/main" id="{880F66E9-BB60-9EDC-EB40-8947306C4DC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237" y="1985278"/>
            <a:ext cx="12161520" cy="3952494"/>
          </a:xfrm>
          <a:prstGeom prst="rect">
            <a:avLst/>
          </a:prstGeom>
        </p:spPr>
      </p:pic>
      <p:sp>
        <p:nvSpPr>
          <p:cNvPr id="7" name="Textfeld 6">
            <a:extLst>
              <a:ext uri="{FF2B5EF4-FFF2-40B4-BE49-F238E27FC236}">
                <a16:creationId xmlns:a16="http://schemas.microsoft.com/office/drawing/2014/main" id="{76853951-EBDC-2B1C-C75A-8A2820CCA2B7}"/>
              </a:ext>
            </a:extLst>
          </p:cNvPr>
          <p:cNvSpPr txBox="1"/>
          <p:nvPr/>
        </p:nvSpPr>
        <p:spPr>
          <a:xfrm>
            <a:off x="9080500" y="6557818"/>
            <a:ext cx="2672772" cy="107722"/>
          </a:xfrm>
          <a:prstGeom prst="rect">
            <a:avLst/>
          </a:prstGeom>
          <a:solidFill>
            <a:srgbClr val="DCEBEE"/>
          </a:solid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800"/>
              </a:spcBef>
            </a:pPr>
            <a:r>
              <a:rPr lang="de-DE" sz="700">
                <a:solidFill>
                  <a:srgbClr val="000000"/>
                </a:solidFill>
                <a:latin typeface="IBM Plex Sans"/>
              </a:rPr>
              <a:t>BREKO Federal Broadband </a:t>
            </a:r>
            <a:r>
              <a:rPr lang="en-US" sz="700">
                <a:solidFill>
                  <a:srgbClr val="000000"/>
                </a:solidFill>
                <a:latin typeface="IBM Plex Sans"/>
              </a:rPr>
              <a:t>Association</a:t>
            </a:r>
            <a:r>
              <a:rPr lang="de-DE" sz="700">
                <a:solidFill>
                  <a:srgbClr val="000000"/>
                </a:solidFill>
                <a:latin typeface="IBM Plex Sans"/>
              </a:rPr>
              <a:t> | IW </a:t>
            </a:r>
            <a:r>
              <a:rPr lang="de-DE" sz="700" err="1">
                <a:solidFill>
                  <a:srgbClr val="000000"/>
                </a:solidFill>
                <a:latin typeface="IBM Plex Sans"/>
              </a:rPr>
              <a:t>Consult</a:t>
            </a:r>
            <a:r>
              <a:rPr lang="de-DE" sz="700">
                <a:solidFill>
                  <a:srgbClr val="000000"/>
                </a:solidFill>
                <a:latin typeface="IBM Plex Sans"/>
              </a:rPr>
              <a:t>  </a:t>
            </a:r>
            <a:endParaRPr lang="de-DE" sz="700" b="0" i="0" u="none" strike="noStrike" kern="1200" cap="none" spc="0" normalizeH="0" baseline="0" noProof="0">
              <a:ln>
                <a:noFill/>
              </a:ln>
              <a:solidFill>
                <a:srgbClr val="000000"/>
              </a:solidFill>
              <a:effectLst/>
              <a:uLnTx/>
              <a:uFillTx/>
              <a:latin typeface="IBM Plex Sans"/>
            </a:endParaRPr>
          </a:p>
        </p:txBody>
      </p:sp>
    </p:spTree>
    <p:extLst>
      <p:ext uri="{BB962C8B-B14F-4D97-AF65-F5344CB8AC3E}">
        <p14:creationId xmlns:p14="http://schemas.microsoft.com/office/powerpoint/2010/main" val="2610278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F9556-9A20-CA44-1309-51248F62B508}"/>
            </a:ext>
          </a:extLst>
        </p:cNvPr>
        <p:cNvGrpSpPr/>
        <p:nvPr/>
      </p:nvGrpSpPr>
      <p:grpSpPr>
        <a:xfrm>
          <a:off x="0" y="0"/>
          <a:ext cx="0" cy="0"/>
          <a:chOff x="0" y="0"/>
          <a:chExt cx="0" cy="0"/>
        </a:xfrm>
      </p:grpSpPr>
      <p:pic>
        <p:nvPicPr>
          <p:cNvPr id="16" name="Inhaltsplatzhalter 33">
            <a:extLst>
              <a:ext uri="{FF2B5EF4-FFF2-40B4-BE49-F238E27FC236}">
                <a16:creationId xmlns:a16="http://schemas.microsoft.com/office/drawing/2014/main" id="{A5003664-43AB-E2F4-A7DE-3276160B6FE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188" y="2346968"/>
            <a:ext cx="12161520" cy="3952494"/>
          </a:xfrm>
          <a:prstGeom prst="rect">
            <a:avLst/>
          </a:prstGeom>
        </p:spPr>
      </p:pic>
      <p:sp>
        <p:nvSpPr>
          <p:cNvPr id="2" name="Titel 1">
            <a:extLst>
              <a:ext uri="{FF2B5EF4-FFF2-40B4-BE49-F238E27FC236}">
                <a16:creationId xmlns:a16="http://schemas.microsoft.com/office/drawing/2014/main" id="{78D8F072-8B08-FB35-644D-853EED08E894}"/>
              </a:ext>
            </a:extLst>
          </p:cNvPr>
          <p:cNvSpPr>
            <a:spLocks noGrp="1"/>
          </p:cNvSpPr>
          <p:nvPr>
            <p:ph type="title"/>
          </p:nvPr>
        </p:nvSpPr>
        <p:spPr>
          <a:xfrm>
            <a:off x="587375" y="466263"/>
            <a:ext cx="11016058" cy="746717"/>
          </a:xfrm>
        </p:spPr>
        <p:txBody>
          <a:bodyPr/>
          <a:lstStyle/>
          <a:p>
            <a:r>
              <a:rPr lang="en-GB"/>
              <a:t>Initiating the copper-to-</a:t>
            </a:r>
            <a:r>
              <a:rPr lang="en-GB" err="1"/>
              <a:t>fiber</a:t>
            </a:r>
            <a:r>
              <a:rPr lang="en-GB"/>
              <a:t> transition at a high Homes Passed rate would increase investment</a:t>
            </a:r>
            <a:r>
              <a:rPr lang="en-GB" noProof="0"/>
              <a:t>.</a:t>
            </a:r>
            <a:endParaRPr lang="de-DE"/>
          </a:p>
        </p:txBody>
      </p:sp>
      <p:sp>
        <p:nvSpPr>
          <p:cNvPr id="3" name="Fußzeilenplatzhalter 2">
            <a:extLst>
              <a:ext uri="{FF2B5EF4-FFF2-40B4-BE49-F238E27FC236}">
                <a16:creationId xmlns:a16="http://schemas.microsoft.com/office/drawing/2014/main" id="{3F966285-022E-0B71-2D3D-FBC5BA5DAE6D}"/>
              </a:ext>
            </a:extLst>
          </p:cNvPr>
          <p:cNvSpPr>
            <a:spLocks noGrp="1"/>
          </p:cNvSpPr>
          <p:nvPr>
            <p:ph type="ftr" sz="quarter" idx="10"/>
          </p:nvPr>
        </p:nvSpPr>
        <p:spPr>
          <a:xfrm>
            <a:off x="2032022" y="6559200"/>
            <a:ext cx="4114800" cy="303255"/>
          </a:xfrm>
        </p:spPr>
        <p:txBody>
          <a:bodyPr/>
          <a:lstStyle/>
          <a:p>
            <a:r>
              <a:rPr lang="en-GB" noProof="0"/>
              <a:t>BREKO market analysis 2026</a:t>
            </a:r>
          </a:p>
        </p:txBody>
      </p:sp>
      <p:sp>
        <p:nvSpPr>
          <p:cNvPr id="4" name="Foliennummernplatzhalter 3">
            <a:extLst>
              <a:ext uri="{FF2B5EF4-FFF2-40B4-BE49-F238E27FC236}">
                <a16:creationId xmlns:a16="http://schemas.microsoft.com/office/drawing/2014/main" id="{2C131342-7A7E-DEEF-44E6-D5328CCFF364}"/>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26</a:t>
            </a:fld>
            <a:endParaRPr lang="en-GB" noProof="0"/>
          </a:p>
        </p:txBody>
      </p:sp>
      <p:sp>
        <p:nvSpPr>
          <p:cNvPr id="5" name="Textplatzhalter 4">
            <a:extLst>
              <a:ext uri="{FF2B5EF4-FFF2-40B4-BE49-F238E27FC236}">
                <a16:creationId xmlns:a16="http://schemas.microsoft.com/office/drawing/2014/main" id="{A0807078-EA1A-E7A6-A5B2-E1F1778D792B}"/>
              </a:ext>
            </a:extLst>
          </p:cNvPr>
          <p:cNvSpPr>
            <a:spLocks noGrp="1"/>
          </p:cNvSpPr>
          <p:nvPr>
            <p:ph type="body" sz="quarter" idx="15"/>
          </p:nvPr>
        </p:nvSpPr>
        <p:spPr>
          <a:xfrm>
            <a:off x="587375" y="1332001"/>
            <a:ext cx="11017250" cy="441238"/>
          </a:xfrm>
        </p:spPr>
        <p:txBody>
          <a:bodyPr vert="horz" lIns="0" tIns="0" rIns="0" bIns="0" rtlCol="0" anchor="t">
            <a:noAutofit/>
          </a:bodyPr>
          <a:lstStyle/>
          <a:p>
            <a:r>
              <a:rPr lang="en-GB">
                <a:ea typeface="+mn-lt"/>
                <a:cs typeface="+mn-lt"/>
              </a:rPr>
              <a:t>Share of surveyed companies, </a:t>
            </a:r>
            <a:r>
              <a:rPr lang="en-GB" noProof="0">
                <a:ea typeface="+mn-lt"/>
                <a:cs typeface="+mn-lt"/>
              </a:rPr>
              <a:t>in </a:t>
            </a:r>
            <a:r>
              <a:rPr lang="en-GB">
                <a:ea typeface="+mn-lt"/>
                <a:cs typeface="+mn-lt"/>
              </a:rPr>
              <a:t>percent</a:t>
            </a:r>
            <a:endParaRPr lang="de-DE"/>
          </a:p>
        </p:txBody>
      </p:sp>
      <p:sp>
        <p:nvSpPr>
          <p:cNvPr id="14" name="Inhaltsplatzhalter 13">
            <a:extLst>
              <a:ext uri="{FF2B5EF4-FFF2-40B4-BE49-F238E27FC236}">
                <a16:creationId xmlns:a16="http://schemas.microsoft.com/office/drawing/2014/main" id="{4E7B4988-F069-3D53-3E61-876CAF8CDA92}"/>
              </a:ext>
            </a:extLst>
          </p:cNvPr>
          <p:cNvSpPr>
            <a:spLocks noGrp="1"/>
          </p:cNvSpPr>
          <p:nvPr>
            <p:ph sz="quarter" idx="16"/>
          </p:nvPr>
        </p:nvSpPr>
        <p:spPr/>
        <p:txBody>
          <a:bodyPr vert="horz" lIns="0" tIns="0" rIns="0" bIns="0" rtlCol="0" anchor="t">
            <a:noAutofit/>
          </a:bodyPr>
          <a:lstStyle/>
          <a:p>
            <a:pPr lvl="2"/>
            <a:r>
              <a:rPr lang="en-GB" cap="all"/>
              <a:t>FACTORS THAT WOULD POSITIVELY AFFECT WILLINGNESS TO INVEST</a:t>
            </a:r>
            <a:endParaRPr lang="de-DE"/>
          </a:p>
          <a:p>
            <a:pPr lvl="2"/>
            <a:endParaRPr lang="en-GB" cap="all" noProof="0"/>
          </a:p>
        </p:txBody>
      </p:sp>
      <p:sp>
        <p:nvSpPr>
          <p:cNvPr id="7" name="Textplatzhalter 6">
            <a:extLst>
              <a:ext uri="{FF2B5EF4-FFF2-40B4-BE49-F238E27FC236}">
                <a16:creationId xmlns:a16="http://schemas.microsoft.com/office/drawing/2014/main" id="{1E201DB1-A5CE-3149-3D14-9CCAADCDE0FA}"/>
              </a:ext>
            </a:extLst>
          </p:cNvPr>
          <p:cNvSpPr>
            <a:spLocks noGrp="1"/>
          </p:cNvSpPr>
          <p:nvPr>
            <p:ph type="body" sz="quarter" idx="14"/>
          </p:nvPr>
        </p:nvSpPr>
        <p:spPr>
          <a:xfrm>
            <a:off x="587376" y="5927724"/>
            <a:ext cx="9829800" cy="366713"/>
          </a:xfrm>
        </p:spPr>
        <p:txBody>
          <a:bodyPr/>
          <a:lstStyle/>
          <a:p>
            <a:r>
              <a:rPr lang="en-GB"/>
              <a:t>Source</a:t>
            </a:r>
            <a:r>
              <a:rPr lang="en-GB" noProof="0"/>
              <a:t>: </a:t>
            </a:r>
            <a:r>
              <a:rPr lang="en-GB"/>
              <a:t>Survey of network operators </a:t>
            </a:r>
            <a:r>
              <a:rPr lang="en-GB" noProof="0"/>
              <a:t>(n=128), </a:t>
            </a:r>
            <a:r>
              <a:rPr lang="en-GB"/>
              <a:t>question</a:t>
            </a:r>
            <a:r>
              <a:rPr lang="en-GB" noProof="0"/>
              <a:t>: </a:t>
            </a:r>
            <a:r>
              <a:rPr lang="en-GB"/>
              <a:t>“Which of the following factors would have a positive impact on your willingness to invest </a:t>
            </a:r>
            <a:r>
              <a:rPr lang="en-GB" noProof="0"/>
              <a:t>in FTTB/</a:t>
            </a:r>
            <a:r>
              <a:rPr lang="en-GB"/>
              <a:t>H networks?” Note</a:t>
            </a:r>
            <a:r>
              <a:rPr lang="en-GB" noProof="0"/>
              <a:t>: </a:t>
            </a:r>
            <a:r>
              <a:rPr lang="en-GB"/>
              <a:t>This question refers to the initiation of the transition process</a:t>
            </a:r>
            <a:r>
              <a:rPr lang="en-GB" noProof="0"/>
              <a:t>, </a:t>
            </a:r>
            <a:r>
              <a:rPr lang="en-GB"/>
              <a:t>not to the timing of the DSL switch-off</a:t>
            </a:r>
            <a:r>
              <a:rPr lang="en-GB" noProof="0"/>
              <a:t>.</a:t>
            </a:r>
            <a:endParaRPr lang="de-DE"/>
          </a:p>
        </p:txBody>
      </p:sp>
      <p:pic>
        <p:nvPicPr>
          <p:cNvPr id="10" name="Inhaltsplatzhalter 17">
            <a:extLst>
              <a:ext uri="{FF2B5EF4-FFF2-40B4-BE49-F238E27FC236}">
                <a16:creationId xmlns:a16="http://schemas.microsoft.com/office/drawing/2014/main" id="{BEE5CA75-809B-234E-36FB-6F55F0D28DB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844464" y="2085975"/>
            <a:ext cx="3514725" cy="3514725"/>
          </a:xfrm>
          <a:prstGeom prst="rect">
            <a:avLst/>
          </a:prstGeom>
        </p:spPr>
      </p:pic>
      <p:sp>
        <p:nvSpPr>
          <p:cNvPr id="6" name="TextBox 5">
            <a:extLst>
              <a:ext uri="{FF2B5EF4-FFF2-40B4-BE49-F238E27FC236}">
                <a16:creationId xmlns:a16="http://schemas.microsoft.com/office/drawing/2014/main" id="{8379A4A0-18A8-DFBC-FAEF-22C7A367A554}"/>
              </a:ext>
            </a:extLst>
          </p:cNvPr>
          <p:cNvSpPr txBox="1"/>
          <p:nvPr/>
        </p:nvSpPr>
        <p:spPr>
          <a:xfrm>
            <a:off x="1472184" y="4059936"/>
            <a:ext cx="0" cy="0"/>
          </a:xfrm>
          <a:prstGeom prst="rect">
            <a:avLst/>
          </a:prstGeom>
          <a:noFill/>
        </p:spPr>
        <p:txBody>
          <a:bodyPr wrap="none" lIns="0" tIns="0" rIns="0" bIns="0" rtlCol="0">
            <a:noAutofit/>
          </a:bodyPr>
          <a:lstStyle/>
          <a:p>
            <a:pPr marL="0" marR="0" indent="0" algn="l" defTabSz="914400" rtl="0" eaLnBrk="1" fontAlgn="auto" latinLnBrk="0" hangingPunct="1">
              <a:lnSpc>
                <a:spcPct val="100000"/>
              </a:lnSpc>
              <a:spcBef>
                <a:spcPts val="800"/>
              </a:spcBef>
              <a:spcAft>
                <a:spcPts val="0"/>
              </a:spcAft>
              <a:buClrTx/>
              <a:buSzTx/>
              <a:buFontTx/>
              <a:buNone/>
              <a:tabLst/>
            </a:pPr>
            <a:endParaRPr kumimoji="0" lang="de-DE" sz="1350" b="0" i="0" u="none" strike="noStrike" kern="1200" cap="none" spc="0" normalizeH="0" baseline="0" noProof="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888622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Gerader Verbinder 27">
            <a:extLst>
              <a:ext uri="{FF2B5EF4-FFF2-40B4-BE49-F238E27FC236}">
                <a16:creationId xmlns:a16="http://schemas.microsoft.com/office/drawing/2014/main" id="{8DCEBA68-2BEE-CF78-7472-3DE3AEA424E5}"/>
              </a:ext>
            </a:extLst>
          </p:cNvPr>
          <p:cNvCxnSpPr>
            <a:cxnSpLocks noGrp="1" noRot="1" noMove="1" noResize="1" noEditPoints="1" noAdjustHandles="1" noChangeArrowheads="1" noChangeShapeType="1"/>
          </p:cNvCxnSpPr>
          <p:nvPr/>
        </p:nvCxnSpPr>
        <p:spPr>
          <a:xfrm>
            <a:off x="-133564" y="4174791"/>
            <a:ext cx="12606391" cy="0"/>
          </a:xfrm>
          <a:prstGeom prst="line">
            <a:avLst/>
          </a:prstGeom>
          <a:ln>
            <a:solidFill>
              <a:schemeClr val="bg2">
                <a:alpha val="90000"/>
              </a:schemeClr>
            </a:solidFill>
          </a:ln>
          <a:effectLst>
            <a:outerShdw blurRad="63500" dist="63500" algn="l" rotWithShape="0">
              <a:prstClr val="black">
                <a:alpha val="20000"/>
              </a:prstClr>
            </a:outerShdw>
          </a:effectLst>
        </p:spPr>
        <p:style>
          <a:lnRef idx="2">
            <a:schemeClr val="accent1"/>
          </a:lnRef>
          <a:fillRef idx="0">
            <a:schemeClr val="accent1"/>
          </a:fillRef>
          <a:effectRef idx="1">
            <a:schemeClr val="accent1"/>
          </a:effectRef>
          <a:fontRef idx="minor">
            <a:schemeClr val="tx1"/>
          </a:fontRef>
        </p:style>
      </p:cxnSp>
      <p:sp>
        <p:nvSpPr>
          <p:cNvPr id="21" name="Rechteck 20">
            <a:extLst>
              <a:ext uri="{FF2B5EF4-FFF2-40B4-BE49-F238E27FC236}">
                <a16:creationId xmlns:a16="http://schemas.microsoft.com/office/drawing/2014/main" id="{BEFE445F-72B9-F8B4-FEF7-4419068CBCFC}"/>
              </a:ext>
            </a:extLst>
          </p:cNvPr>
          <p:cNvSpPr>
            <a:spLocks noGrp="1" noRot="1" noMove="1" noResize="1" noEditPoints="1" noAdjustHandles="1" noChangeArrowheads="1" noChangeShapeType="1"/>
          </p:cNvSpPr>
          <p:nvPr/>
        </p:nvSpPr>
        <p:spPr>
          <a:xfrm>
            <a:off x="-6237" y="4174791"/>
            <a:ext cx="12198237" cy="1518591"/>
          </a:xfrm>
          <a:prstGeom prst="rect">
            <a:avLst/>
          </a:prstGeom>
          <a:solidFill>
            <a:srgbClr val="F1F1F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33" name="Kreisdiagramm">
            <a:extLst>
              <a:ext uri="{FF2B5EF4-FFF2-40B4-BE49-F238E27FC236}">
                <a16:creationId xmlns:a16="http://schemas.microsoft.com/office/drawing/2014/main" id="{8C138A05-A117-2C27-8833-93DACBBF812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968253" y="2826903"/>
            <a:ext cx="3952494" cy="3952494"/>
          </a:xfrm>
          <a:prstGeom prst="rect">
            <a:avLst/>
          </a:prstGeom>
        </p:spPr>
      </p:pic>
      <p:sp>
        <p:nvSpPr>
          <p:cNvPr id="26" name="Freihandform: Form 25">
            <a:extLst>
              <a:ext uri="{FF2B5EF4-FFF2-40B4-BE49-F238E27FC236}">
                <a16:creationId xmlns:a16="http://schemas.microsoft.com/office/drawing/2014/main" id="{42E42FA7-DCA7-B51D-9233-8955C9992ACF}"/>
              </a:ext>
            </a:extLst>
          </p:cNvPr>
          <p:cNvSpPr/>
          <p:nvPr/>
        </p:nvSpPr>
        <p:spPr>
          <a:xfrm flipH="1">
            <a:off x="11933480" y="3537238"/>
            <a:ext cx="258520" cy="2808000"/>
          </a:xfrm>
          <a:custGeom>
            <a:avLst/>
            <a:gdLst>
              <a:gd name="csX0" fmla="*/ 4720 w 258520"/>
              <a:gd name="csY0" fmla="*/ 0 h 2808000"/>
              <a:gd name="csX1" fmla="*/ 258520 w 258520"/>
              <a:gd name="csY1" fmla="*/ 253800 h 2808000"/>
              <a:gd name="csX2" fmla="*/ 258520 w 258520"/>
              <a:gd name="csY2" fmla="*/ 2554200 h 2808000"/>
              <a:gd name="csX3" fmla="*/ 4720 w 258520"/>
              <a:gd name="csY3" fmla="*/ 2808000 h 2808000"/>
              <a:gd name="csX4" fmla="*/ 0 w 258520"/>
              <a:gd name="csY4" fmla="*/ 2807047 h 2808000"/>
              <a:gd name="csX5" fmla="*/ 0 w 258520"/>
              <a:gd name="csY5" fmla="*/ 953 h 2808000"/>
            </a:gdLst>
            <a:ahLst/>
            <a:cxnLst>
              <a:cxn ang="0">
                <a:pos x="csX0" y="csY0"/>
              </a:cxn>
              <a:cxn ang="0">
                <a:pos x="csX1" y="csY1"/>
              </a:cxn>
              <a:cxn ang="0">
                <a:pos x="csX2" y="csY2"/>
              </a:cxn>
              <a:cxn ang="0">
                <a:pos x="csX3" y="csY3"/>
              </a:cxn>
              <a:cxn ang="0">
                <a:pos x="csX4" y="csY4"/>
              </a:cxn>
              <a:cxn ang="0">
                <a:pos x="csX5" y="csY5"/>
              </a:cxn>
            </a:cxnLst>
            <a:rect l="l" t="t" r="r" b="b"/>
            <a:pathLst>
              <a:path w="258520" h="2808000">
                <a:moveTo>
                  <a:pt x="4720" y="0"/>
                </a:moveTo>
                <a:cubicBezTo>
                  <a:pt x="144890" y="0"/>
                  <a:pt x="258520" y="113630"/>
                  <a:pt x="258520" y="253800"/>
                </a:cubicBezTo>
                <a:lnTo>
                  <a:pt x="258520" y="2554200"/>
                </a:lnTo>
                <a:cubicBezTo>
                  <a:pt x="258520" y="2694370"/>
                  <a:pt x="144890" y="2808000"/>
                  <a:pt x="4720" y="2808000"/>
                </a:cubicBezTo>
                <a:lnTo>
                  <a:pt x="0" y="2807047"/>
                </a:lnTo>
                <a:lnTo>
                  <a:pt x="0" y="95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lIns="0" tIns="0" rIns="0" bIns="0" rtlCol="0" anchor="t" anchorCtr="0">
            <a:noAutofit/>
          </a:bodyPr>
          <a:lstStyle/>
          <a:p>
            <a:pPr algn="ctr"/>
            <a:endParaRPr lang="en-GB" sz="950" b="1" noProof="0"/>
          </a:p>
        </p:txBody>
      </p:sp>
      <p:pic>
        <p:nvPicPr>
          <p:cNvPr id="5" name="Grafik 4">
            <a:extLst>
              <a:ext uri="{FF2B5EF4-FFF2-40B4-BE49-F238E27FC236}">
                <a16:creationId xmlns:a16="http://schemas.microsoft.com/office/drawing/2014/main" id="{6692417F-DDD5-6E67-CA4C-0EE5355FF1C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37" y="1985278"/>
            <a:ext cx="12161520" cy="3952494"/>
          </a:xfrm>
          <a:prstGeom prst="rect">
            <a:avLst/>
          </a:prstGeom>
        </p:spPr>
      </p:pic>
      <p:sp>
        <p:nvSpPr>
          <p:cNvPr id="3" name="Fußzeilenplatzhalter 2">
            <a:extLst>
              <a:ext uri="{FF2B5EF4-FFF2-40B4-BE49-F238E27FC236}">
                <a16:creationId xmlns:a16="http://schemas.microsoft.com/office/drawing/2014/main" id="{882F7001-131D-E190-0853-3D0A185B1378}"/>
              </a:ext>
            </a:extLst>
          </p:cNvPr>
          <p:cNvSpPr>
            <a:spLocks noGrp="1"/>
          </p:cNvSpPr>
          <p:nvPr>
            <p:ph type="ftr" sz="quarter" idx="10"/>
          </p:nvPr>
        </p:nvSpPr>
        <p:spPr/>
        <p:txBody>
          <a:bodyPr/>
          <a:lstStyle/>
          <a:p>
            <a:r>
              <a:rPr lang="en-GB" noProof="0"/>
              <a:t>BREKO market analysis 2026</a:t>
            </a:r>
          </a:p>
        </p:txBody>
      </p:sp>
      <p:sp>
        <p:nvSpPr>
          <p:cNvPr id="4" name="Foliennummernplatzhalter 3">
            <a:extLst>
              <a:ext uri="{FF2B5EF4-FFF2-40B4-BE49-F238E27FC236}">
                <a16:creationId xmlns:a16="http://schemas.microsoft.com/office/drawing/2014/main" id="{FA95B616-BF93-55EF-1069-4B5B117551BE}"/>
              </a:ext>
            </a:extLst>
          </p:cNvPr>
          <p:cNvSpPr>
            <a:spLocks noGrp="1"/>
          </p:cNvSpPr>
          <p:nvPr>
            <p:ph type="sldNum" sz="quarter" idx="11"/>
          </p:nvPr>
        </p:nvSpPr>
        <p:spPr/>
        <p:txBody>
          <a:bodyPr/>
          <a:lstStyle/>
          <a:p>
            <a:fld id="{7A75A898-F2F4-40F3-B700-6EAF5C28D57E}" type="slidenum">
              <a:rPr lang="en-GB" noProof="0" smtClean="0"/>
              <a:pPr/>
              <a:t>27</a:t>
            </a:fld>
            <a:endParaRPr lang="en-GB" noProof="0"/>
          </a:p>
        </p:txBody>
      </p:sp>
      <p:sp>
        <p:nvSpPr>
          <p:cNvPr id="12" name="Textplatzhalter 11">
            <a:extLst>
              <a:ext uri="{FF2B5EF4-FFF2-40B4-BE49-F238E27FC236}">
                <a16:creationId xmlns:a16="http://schemas.microsoft.com/office/drawing/2014/main" id="{BE121C0C-F690-0FA9-4723-296CC4662E2A}"/>
              </a:ext>
            </a:extLst>
          </p:cNvPr>
          <p:cNvSpPr>
            <a:spLocks noGrp="1"/>
          </p:cNvSpPr>
          <p:nvPr>
            <p:ph type="body" sz="quarter" idx="15"/>
          </p:nvPr>
        </p:nvSpPr>
        <p:spPr/>
        <p:txBody>
          <a:bodyPr vert="horz" lIns="0" tIns="0" rIns="0" bIns="0" rtlCol="0" anchor="t">
            <a:noAutofit/>
          </a:bodyPr>
          <a:lstStyle/>
          <a:p>
            <a:r>
              <a:rPr lang="en-GB"/>
              <a:t>Share of surveyed companies, </a:t>
            </a:r>
            <a:r>
              <a:rPr lang="en-GB" noProof="0"/>
              <a:t>in </a:t>
            </a:r>
            <a:r>
              <a:rPr lang="en-GB"/>
              <a:t>percent</a:t>
            </a:r>
            <a:endParaRPr lang="de-DE"/>
          </a:p>
        </p:txBody>
      </p:sp>
      <p:sp>
        <p:nvSpPr>
          <p:cNvPr id="13" name="Inhaltsplatzhalter 12">
            <a:extLst>
              <a:ext uri="{FF2B5EF4-FFF2-40B4-BE49-F238E27FC236}">
                <a16:creationId xmlns:a16="http://schemas.microsoft.com/office/drawing/2014/main" id="{F4EEE41A-0AC8-8410-8279-942F20947D1C}"/>
              </a:ext>
            </a:extLst>
          </p:cNvPr>
          <p:cNvSpPr>
            <a:spLocks noGrp="1"/>
          </p:cNvSpPr>
          <p:nvPr>
            <p:ph sz="quarter" idx="16"/>
          </p:nvPr>
        </p:nvSpPr>
        <p:spPr>
          <a:xfrm>
            <a:off x="587375" y="2088000"/>
            <a:ext cx="11017250" cy="819792"/>
          </a:xfrm>
        </p:spPr>
        <p:txBody>
          <a:bodyPr vert="horz" lIns="0" tIns="0" rIns="0" bIns="0" rtlCol="0" anchor="t">
            <a:noAutofit/>
          </a:bodyPr>
          <a:lstStyle/>
          <a:p>
            <a:r>
              <a:rPr lang="en-GB"/>
              <a:t>By when do you consider a complete copper-to-</a:t>
            </a:r>
            <a:r>
              <a:rPr lang="en-GB" err="1"/>
              <a:t>fiber</a:t>
            </a:r>
            <a:r>
              <a:rPr lang="en-GB"/>
              <a:t> migration </a:t>
            </a:r>
            <a:r>
              <a:rPr lang="en-GB" noProof="0"/>
              <a:t>in </a:t>
            </a:r>
            <a:r>
              <a:rPr lang="en-GB"/>
              <a:t>your roll-out areas realistic, assuming a competition-friendly, rules-based framework</a:t>
            </a:r>
            <a:r>
              <a:rPr lang="en-GB" noProof="0"/>
              <a:t>?</a:t>
            </a:r>
            <a:endParaRPr lang="de-DE"/>
          </a:p>
        </p:txBody>
      </p:sp>
      <p:sp>
        <p:nvSpPr>
          <p:cNvPr id="11" name="Textplatzhalter 10">
            <a:extLst>
              <a:ext uri="{FF2B5EF4-FFF2-40B4-BE49-F238E27FC236}">
                <a16:creationId xmlns:a16="http://schemas.microsoft.com/office/drawing/2014/main" id="{05A7BD9F-1100-DAD2-B75E-E38654820129}"/>
              </a:ext>
            </a:extLst>
          </p:cNvPr>
          <p:cNvSpPr>
            <a:spLocks noGrp="1"/>
          </p:cNvSpPr>
          <p:nvPr>
            <p:ph type="body" sz="quarter" idx="14"/>
          </p:nvPr>
        </p:nvSpPr>
        <p:spPr/>
        <p:txBody>
          <a:bodyPr/>
          <a:lstStyle/>
          <a:p>
            <a:r>
              <a:rPr lang="en-GB"/>
              <a:t>Source</a:t>
            </a:r>
            <a:r>
              <a:rPr lang="en-GB" noProof="0"/>
              <a:t>: </a:t>
            </a:r>
            <a:r>
              <a:rPr lang="en-GB"/>
              <a:t>Survey of network operators </a:t>
            </a:r>
            <a:r>
              <a:rPr lang="en-GB" noProof="0"/>
              <a:t>(n=144</a:t>
            </a:r>
            <a:r>
              <a:rPr lang="en-GB"/>
              <a:t> for the top chart; </a:t>
            </a:r>
            <a:r>
              <a:rPr lang="en-GB" noProof="0"/>
              <a:t>n=83</a:t>
            </a:r>
            <a:r>
              <a:rPr lang="en-GB"/>
              <a:t> for the bottom chart); question </a:t>
            </a:r>
            <a:r>
              <a:rPr lang="en-GB" noProof="0"/>
              <a:t>(</a:t>
            </a:r>
            <a:r>
              <a:rPr lang="en-GB"/>
              <a:t>top</a:t>
            </a:r>
            <a:r>
              <a:rPr lang="en-GB" noProof="0"/>
              <a:t>): </a:t>
            </a:r>
            <a:r>
              <a:rPr lang="en-GB"/>
              <a:t>“By when do you consider a complete copper-to-</a:t>
            </a:r>
            <a:r>
              <a:rPr lang="en-GB" err="1"/>
              <a:t>fiber</a:t>
            </a:r>
            <a:r>
              <a:rPr lang="en-GB"/>
              <a:t> migration </a:t>
            </a:r>
            <a:r>
              <a:rPr lang="en-GB" noProof="0"/>
              <a:t>in </a:t>
            </a:r>
            <a:r>
              <a:rPr lang="en-GB"/>
              <a:t>your roll-out areas realistic, assuming a competition-friendly, rules-based framework?”; question </a:t>
            </a:r>
            <a:r>
              <a:rPr lang="en-GB" noProof="0"/>
              <a:t>(</a:t>
            </a:r>
            <a:r>
              <a:rPr lang="en-GB"/>
              <a:t>bottom</a:t>
            </a:r>
            <a:r>
              <a:rPr lang="en-GB" noProof="0"/>
              <a:t>): </a:t>
            </a:r>
            <a:r>
              <a:rPr lang="en-GB"/>
              <a:t>“How many distribution cabinet areas within your </a:t>
            </a:r>
            <a:r>
              <a:rPr lang="en-GB" err="1"/>
              <a:t>fiber</a:t>
            </a:r>
            <a:r>
              <a:rPr lang="en-GB"/>
              <a:t> roll-out areas could, </a:t>
            </a:r>
            <a:r>
              <a:rPr lang="en-GB" noProof="0"/>
              <a:t>in </a:t>
            </a:r>
            <a:r>
              <a:rPr lang="en-GB"/>
              <a:t>your view</a:t>
            </a:r>
            <a:r>
              <a:rPr lang="en-GB" noProof="0"/>
              <a:t>, </a:t>
            </a:r>
            <a:r>
              <a:rPr lang="en-GB"/>
              <a:t>already begin the migration process today because sufficient </a:t>
            </a:r>
            <a:r>
              <a:rPr lang="en-GB" err="1"/>
              <a:t>fiber</a:t>
            </a:r>
            <a:r>
              <a:rPr lang="en-GB"/>
              <a:t> coverage </a:t>
            </a:r>
            <a:r>
              <a:rPr lang="en-GB" noProof="0"/>
              <a:t>(85 </a:t>
            </a:r>
            <a:r>
              <a:rPr lang="en-GB"/>
              <a:t>percent </a:t>
            </a:r>
            <a:r>
              <a:rPr lang="en-GB" noProof="0"/>
              <a:t>Homes Passed) </a:t>
            </a:r>
            <a:r>
              <a:rPr lang="en-GB"/>
              <a:t>has been achieved</a:t>
            </a:r>
            <a:r>
              <a:rPr lang="en-GB" noProof="0"/>
              <a:t>? </a:t>
            </a:r>
            <a:r>
              <a:rPr lang="en-GB"/>
              <a:t>How many households</a:t>
            </a:r>
            <a:r>
              <a:rPr lang="en-GB" noProof="0"/>
              <a:t>/</a:t>
            </a:r>
            <a:r>
              <a:rPr lang="en-GB"/>
              <a:t>business locations </a:t>
            </a:r>
            <a:r>
              <a:rPr lang="en-GB" noProof="0"/>
              <a:t>(Homes Passed) </a:t>
            </a:r>
            <a:r>
              <a:rPr lang="en-GB"/>
              <a:t>would be affected by this migration?”</a:t>
            </a:r>
            <a:endParaRPr lang="de-DE"/>
          </a:p>
        </p:txBody>
      </p:sp>
      <p:sp>
        <p:nvSpPr>
          <p:cNvPr id="14" name="Inhaltsplatzhalter 13">
            <a:extLst>
              <a:ext uri="{FF2B5EF4-FFF2-40B4-BE49-F238E27FC236}">
                <a16:creationId xmlns:a16="http://schemas.microsoft.com/office/drawing/2014/main" id="{D95D838B-1F1F-5E58-A5D1-7A818E1EB523}"/>
              </a:ext>
            </a:extLst>
          </p:cNvPr>
          <p:cNvSpPr>
            <a:spLocks noGrp="1"/>
          </p:cNvSpPr>
          <p:nvPr>
            <p:ph sz="quarter" idx="17"/>
          </p:nvPr>
        </p:nvSpPr>
        <p:spPr>
          <a:xfrm>
            <a:off x="587376" y="4458684"/>
            <a:ext cx="7255410" cy="1072990"/>
          </a:xfrm>
        </p:spPr>
        <p:txBody>
          <a:bodyPr vert="horz" lIns="0" tIns="0" rIns="0" bIns="0" rtlCol="0" anchor="t">
            <a:noAutofit/>
          </a:bodyPr>
          <a:lstStyle/>
          <a:p>
            <a:r>
              <a:rPr lang="en-GB"/>
              <a:t> An estimated </a:t>
            </a:r>
            <a:r>
              <a:rPr lang="en-GB" b="1"/>
              <a:t>5.7 million households and business locations</a:t>
            </a:r>
            <a:r>
              <a:rPr lang="en-GB"/>
              <a:t> (Homes Passed) are located in areas where, according to the surveyed network operators, </a:t>
            </a:r>
            <a:r>
              <a:rPr lang="en-GB" b="1"/>
              <a:t>the copper-to-</a:t>
            </a:r>
            <a:r>
              <a:rPr lang="en-GB" b="1" err="1"/>
              <a:t>fiber</a:t>
            </a:r>
            <a:r>
              <a:rPr lang="en-GB" b="1"/>
              <a:t> migration process could already begin today</a:t>
            </a:r>
            <a:r>
              <a:rPr lang="en-GB"/>
              <a:t>, as sufficient </a:t>
            </a:r>
            <a:r>
              <a:rPr lang="en-GB" err="1"/>
              <a:t>fiber</a:t>
            </a:r>
            <a:r>
              <a:rPr lang="en-GB"/>
              <a:t> coverage (85 percent Homes Passed) has already been achieved.</a:t>
            </a:r>
            <a:endParaRPr lang="de-DE"/>
          </a:p>
          <a:p>
            <a:endParaRPr lang="en-GB"/>
          </a:p>
        </p:txBody>
      </p:sp>
      <p:sp>
        <p:nvSpPr>
          <p:cNvPr id="25" name="Inhaltsplatzhalter 13">
            <a:extLst>
              <a:ext uri="{FF2B5EF4-FFF2-40B4-BE49-F238E27FC236}">
                <a16:creationId xmlns:a16="http://schemas.microsoft.com/office/drawing/2014/main" id="{474D19E8-4D11-ADE7-299F-C35C234E9C76}"/>
              </a:ext>
            </a:extLst>
          </p:cNvPr>
          <p:cNvSpPr txBox="1">
            <a:spLocks/>
          </p:cNvSpPr>
          <p:nvPr/>
        </p:nvSpPr>
        <p:spPr>
          <a:xfrm>
            <a:off x="10005038" y="4457131"/>
            <a:ext cx="1748563" cy="1287375"/>
          </a:xfrm>
          <a:prstGeom prst="rect">
            <a:avLst/>
          </a:prstGeom>
        </p:spPr>
        <p:txBody>
          <a:bodyPr vert="horz" lIns="0" tIns="0" rIns="0" bIns="0" rtlCol="0" anchor="t">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algn="r"/>
            <a:r>
              <a:rPr lang="en-GB"/>
              <a:t>This corresponds to 19.9 percent of all </a:t>
            </a:r>
            <a:r>
              <a:rPr lang="en-GB" noProof="0"/>
              <a:t>Homes Passed in </a:t>
            </a:r>
            <a:r>
              <a:rPr lang="en-GB"/>
              <a:t>Germany</a:t>
            </a:r>
            <a:r>
              <a:rPr lang="en-GB" noProof="0"/>
              <a:t>.</a:t>
            </a:r>
            <a:endParaRPr lang="de-DE"/>
          </a:p>
          <a:p>
            <a:pPr algn="r"/>
            <a:endParaRPr lang="en-GB" noProof="0"/>
          </a:p>
          <a:p>
            <a:endParaRPr lang="en-GB" noProof="0"/>
          </a:p>
        </p:txBody>
      </p:sp>
      <p:sp>
        <p:nvSpPr>
          <p:cNvPr id="10" name="Titel 9">
            <a:extLst>
              <a:ext uri="{FF2B5EF4-FFF2-40B4-BE49-F238E27FC236}">
                <a16:creationId xmlns:a16="http://schemas.microsoft.com/office/drawing/2014/main" id="{D2EB4E41-C3B0-DFB8-1877-81215F4FA6B1}"/>
              </a:ext>
            </a:extLst>
          </p:cNvPr>
          <p:cNvSpPr>
            <a:spLocks noGrp="1"/>
          </p:cNvSpPr>
          <p:nvPr>
            <p:ph type="title"/>
          </p:nvPr>
        </p:nvSpPr>
        <p:spPr>
          <a:xfrm>
            <a:off x="587374" y="466263"/>
            <a:ext cx="11309873" cy="746717"/>
          </a:xfrm>
        </p:spPr>
        <p:txBody>
          <a:bodyPr/>
          <a:lstStyle/>
          <a:p>
            <a:r>
              <a:rPr lang="en-GB"/>
              <a:t>A large share of companies believe a competition-friendly, rules-based copper-to-</a:t>
            </a:r>
            <a:r>
              <a:rPr lang="en-GB" err="1"/>
              <a:t>fiber</a:t>
            </a:r>
            <a:r>
              <a:rPr lang="en-GB"/>
              <a:t> transition by </a:t>
            </a:r>
            <a:r>
              <a:rPr lang="en-GB" noProof="0"/>
              <a:t>2035 </a:t>
            </a:r>
            <a:r>
              <a:rPr lang="en-GB"/>
              <a:t>is feasible</a:t>
            </a:r>
            <a:r>
              <a:rPr lang="en-GB" noProof="0"/>
              <a:t>.</a:t>
            </a:r>
            <a:endParaRPr lang="de-DE"/>
          </a:p>
        </p:txBody>
      </p:sp>
      <p:sp>
        <p:nvSpPr>
          <p:cNvPr id="8" name="Titel 9">
            <a:extLst>
              <a:ext uri="{FF2B5EF4-FFF2-40B4-BE49-F238E27FC236}">
                <a16:creationId xmlns:a16="http://schemas.microsoft.com/office/drawing/2014/main" id="{D0C96704-587F-B678-8243-5656B9587D76}"/>
              </a:ext>
            </a:extLst>
          </p:cNvPr>
          <p:cNvSpPr txBox="1">
            <a:spLocks/>
          </p:cNvSpPr>
          <p:nvPr/>
        </p:nvSpPr>
        <p:spPr>
          <a:xfrm>
            <a:off x="587375" y="-442162"/>
            <a:ext cx="11171776" cy="746717"/>
          </a:xfrm>
          <a:prstGeom prst="rect">
            <a:avLst/>
          </a:prstGeom>
        </p:spPr>
        <p:txBody>
          <a:bodyPr vert="horz" lIns="0" tIns="0" rIns="0" bIns="0" rtlCol="0" anchor="b" anchorCtr="0">
            <a:noAutofit/>
          </a:bodyPr>
          <a:lstStyle>
            <a:lvl1pPr algn="l" defTabSz="914400" rtl="0" eaLnBrk="1" latinLnBrk="0" hangingPunct="1">
              <a:lnSpc>
                <a:spcPts val="2900"/>
              </a:lnSpc>
              <a:spcBef>
                <a:spcPct val="0"/>
              </a:spcBef>
              <a:buNone/>
              <a:defRPr sz="2700" b="1" kern="1200" baseline="0">
                <a:solidFill>
                  <a:schemeClr val="tx2"/>
                </a:solidFill>
                <a:latin typeface="+mj-lt"/>
                <a:ea typeface="+mj-ea"/>
                <a:cs typeface="+mj-cs"/>
              </a:defRPr>
            </a:lvl1pPr>
          </a:lstStyle>
          <a:p>
            <a:endParaRPr lang="en-GB" noProof="0"/>
          </a:p>
        </p:txBody>
      </p:sp>
    </p:spTree>
    <p:extLst>
      <p:ext uri="{BB962C8B-B14F-4D97-AF65-F5344CB8AC3E}">
        <p14:creationId xmlns:p14="http://schemas.microsoft.com/office/powerpoint/2010/main" val="952410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uppieren 33">
            <a:extLst>
              <a:ext uri="{FF2B5EF4-FFF2-40B4-BE49-F238E27FC236}">
                <a16:creationId xmlns:a16="http://schemas.microsoft.com/office/drawing/2014/main" id="{18E14ADB-F256-238F-F407-529328801B31}"/>
              </a:ext>
            </a:extLst>
          </p:cNvPr>
          <p:cNvGrpSpPr/>
          <p:nvPr/>
        </p:nvGrpSpPr>
        <p:grpSpPr>
          <a:xfrm>
            <a:off x="593969" y="2251837"/>
            <a:ext cx="10219403" cy="3238924"/>
            <a:chOff x="587375" y="2251837"/>
            <a:chExt cx="10219403" cy="3238924"/>
          </a:xfrm>
        </p:grpSpPr>
        <p:sp>
          <p:nvSpPr>
            <p:cNvPr id="19" name="Rechteck 18">
              <a:extLst>
                <a:ext uri="{FF2B5EF4-FFF2-40B4-BE49-F238E27FC236}">
                  <a16:creationId xmlns:a16="http://schemas.microsoft.com/office/drawing/2014/main" id="{BD3BC5DA-20B0-13BD-0D5A-40EDB173F3C7}"/>
                </a:ext>
              </a:extLst>
            </p:cNvPr>
            <p:cNvSpPr>
              <a:spLocks/>
            </p:cNvSpPr>
            <p:nvPr/>
          </p:nvSpPr>
          <p:spPr>
            <a:xfrm>
              <a:off x="587375" y="2251837"/>
              <a:ext cx="1276315" cy="3238924"/>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hteck 20">
              <a:extLst>
                <a:ext uri="{FF2B5EF4-FFF2-40B4-BE49-F238E27FC236}">
                  <a16:creationId xmlns:a16="http://schemas.microsoft.com/office/drawing/2014/main" id="{41067FB8-D80B-6467-68C6-0B9AAB988E4D}"/>
                </a:ext>
              </a:extLst>
            </p:cNvPr>
            <p:cNvSpPr>
              <a:spLocks/>
            </p:cNvSpPr>
            <p:nvPr/>
          </p:nvSpPr>
          <p:spPr>
            <a:xfrm>
              <a:off x="9530463" y="2251837"/>
              <a:ext cx="1276315" cy="3238924"/>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hteck 22">
              <a:extLst>
                <a:ext uri="{FF2B5EF4-FFF2-40B4-BE49-F238E27FC236}">
                  <a16:creationId xmlns:a16="http://schemas.microsoft.com/office/drawing/2014/main" id="{E4DF5E9A-A037-8342-D2FA-8EF3D2010CE7}"/>
                </a:ext>
              </a:extLst>
            </p:cNvPr>
            <p:cNvSpPr>
              <a:spLocks/>
            </p:cNvSpPr>
            <p:nvPr/>
          </p:nvSpPr>
          <p:spPr>
            <a:xfrm>
              <a:off x="3141915" y="2251837"/>
              <a:ext cx="1276315" cy="3238924"/>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5" name="Rechteck 24">
              <a:extLst>
                <a:ext uri="{FF2B5EF4-FFF2-40B4-BE49-F238E27FC236}">
                  <a16:creationId xmlns:a16="http://schemas.microsoft.com/office/drawing/2014/main" id="{39EF8DC6-E943-3BCF-19E3-8DF072D8C1CB}"/>
                </a:ext>
              </a:extLst>
            </p:cNvPr>
            <p:cNvSpPr>
              <a:spLocks/>
            </p:cNvSpPr>
            <p:nvPr/>
          </p:nvSpPr>
          <p:spPr>
            <a:xfrm>
              <a:off x="4419185" y="2251837"/>
              <a:ext cx="1276315" cy="3238924"/>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Rechteck 26">
              <a:extLst>
                <a:ext uri="{FF2B5EF4-FFF2-40B4-BE49-F238E27FC236}">
                  <a16:creationId xmlns:a16="http://schemas.microsoft.com/office/drawing/2014/main" id="{FE4047C3-5B7D-1625-C6DB-AAF1D09BCDF3}"/>
                </a:ext>
              </a:extLst>
            </p:cNvPr>
            <p:cNvSpPr>
              <a:spLocks/>
            </p:cNvSpPr>
            <p:nvPr/>
          </p:nvSpPr>
          <p:spPr>
            <a:xfrm>
              <a:off x="5696455" y="2251837"/>
              <a:ext cx="1276315" cy="3238924"/>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9" name="Rechteck 28">
              <a:extLst>
                <a:ext uri="{FF2B5EF4-FFF2-40B4-BE49-F238E27FC236}">
                  <a16:creationId xmlns:a16="http://schemas.microsoft.com/office/drawing/2014/main" id="{798ED18D-01FA-A97C-58E9-76726CCCE7B0}"/>
                </a:ext>
              </a:extLst>
            </p:cNvPr>
            <p:cNvSpPr>
              <a:spLocks/>
            </p:cNvSpPr>
            <p:nvPr/>
          </p:nvSpPr>
          <p:spPr>
            <a:xfrm>
              <a:off x="6973725" y="2251837"/>
              <a:ext cx="1276315" cy="3238924"/>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1" name="Rechteck 30">
              <a:extLst>
                <a:ext uri="{FF2B5EF4-FFF2-40B4-BE49-F238E27FC236}">
                  <a16:creationId xmlns:a16="http://schemas.microsoft.com/office/drawing/2014/main" id="{582F7161-13A0-D0C0-85A7-B85CD4A22E91}"/>
                </a:ext>
              </a:extLst>
            </p:cNvPr>
            <p:cNvSpPr>
              <a:spLocks/>
            </p:cNvSpPr>
            <p:nvPr/>
          </p:nvSpPr>
          <p:spPr>
            <a:xfrm>
              <a:off x="8250995" y="2251837"/>
              <a:ext cx="1276315" cy="3238924"/>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Rechteck 32">
              <a:extLst>
                <a:ext uri="{FF2B5EF4-FFF2-40B4-BE49-F238E27FC236}">
                  <a16:creationId xmlns:a16="http://schemas.microsoft.com/office/drawing/2014/main" id="{930D1D76-88D3-9646-D8C9-0E37896A82EC}"/>
                </a:ext>
              </a:extLst>
            </p:cNvPr>
            <p:cNvSpPr>
              <a:spLocks/>
            </p:cNvSpPr>
            <p:nvPr/>
          </p:nvSpPr>
          <p:spPr>
            <a:xfrm>
              <a:off x="1864645" y="2251837"/>
              <a:ext cx="1276315" cy="3238924"/>
            </a:xfrm>
            <a:prstGeom prst="rect">
              <a:avLst/>
            </a:prstGeom>
            <a:gradFill>
              <a:gsLst>
                <a:gs pos="0">
                  <a:srgbClr val="D5D6D7">
                    <a:alpha val="0"/>
                  </a:srgbClr>
                </a:gs>
                <a:gs pos="100000">
                  <a:srgbClr val="D5D6D7">
                    <a:alpha val="5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7" name="Inhaltsplatzhalter 6" hidden="1">
            <a:extLst>
              <a:ext uri="{FF2B5EF4-FFF2-40B4-BE49-F238E27FC236}">
                <a16:creationId xmlns:a16="http://schemas.microsoft.com/office/drawing/2014/main" id="{4C772F49-2F59-B78B-716C-145B1B585C5C}"/>
              </a:ext>
            </a:extLst>
          </p:cNvPr>
          <p:cNvSpPr>
            <a:spLocks noGrp="1"/>
          </p:cNvSpPr>
          <p:nvPr>
            <p:ph sz="quarter" idx="16"/>
          </p:nvPr>
        </p:nvSpPr>
        <p:spPr/>
        <p:txBody>
          <a:bodyPr/>
          <a:lstStyle/>
          <a:p>
            <a:endParaRPr lang="en-GB" noProof="0"/>
          </a:p>
        </p:txBody>
      </p:sp>
      <p:pic>
        <p:nvPicPr>
          <p:cNvPr id="8" name="Inhaltsplatzhalter 4">
            <a:extLst>
              <a:ext uri="{FF2B5EF4-FFF2-40B4-BE49-F238E27FC236}">
                <a16:creationId xmlns:a16="http://schemas.microsoft.com/office/drawing/2014/main" id="{F6B791D0-2A8A-B0F2-36AC-9E3EBEB81E8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25" y="1988109"/>
            <a:ext cx="12161520" cy="3952494"/>
          </a:xfrm>
          <a:prstGeom prst="rect">
            <a:avLst/>
          </a:prstGeom>
        </p:spPr>
      </p:pic>
      <p:sp>
        <p:nvSpPr>
          <p:cNvPr id="9" name="Titel 8">
            <a:extLst>
              <a:ext uri="{FF2B5EF4-FFF2-40B4-BE49-F238E27FC236}">
                <a16:creationId xmlns:a16="http://schemas.microsoft.com/office/drawing/2014/main" id="{B6DA059C-1E2C-83E8-B869-2AD8EFC16F86}"/>
              </a:ext>
            </a:extLst>
          </p:cNvPr>
          <p:cNvSpPr>
            <a:spLocks noGrp="1"/>
          </p:cNvSpPr>
          <p:nvPr>
            <p:ph type="title"/>
          </p:nvPr>
        </p:nvSpPr>
        <p:spPr/>
        <p:txBody>
          <a:bodyPr/>
          <a:lstStyle/>
          <a:p>
            <a:r>
              <a:rPr lang="en-US" noProof="0"/>
              <a:t>Germany is catching up in the EU comparison.</a:t>
            </a:r>
            <a:endParaRPr lang="en-GB" noProof="0"/>
          </a:p>
        </p:txBody>
      </p:sp>
      <p:sp>
        <p:nvSpPr>
          <p:cNvPr id="3" name="Fußzeilenplatzhalter 2">
            <a:extLst>
              <a:ext uri="{FF2B5EF4-FFF2-40B4-BE49-F238E27FC236}">
                <a16:creationId xmlns:a16="http://schemas.microsoft.com/office/drawing/2014/main" id="{D157E90A-0477-5631-EB34-47F1701BB654}"/>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C27B7611-AC6B-5745-A996-1688636D4B59}"/>
              </a:ext>
            </a:extLst>
          </p:cNvPr>
          <p:cNvSpPr>
            <a:spLocks noGrp="1"/>
          </p:cNvSpPr>
          <p:nvPr>
            <p:ph type="sldNum" sz="quarter" idx="11"/>
          </p:nvPr>
        </p:nvSpPr>
        <p:spPr/>
        <p:txBody>
          <a:bodyPr/>
          <a:lstStyle/>
          <a:p>
            <a:fld id="{7A75A898-F2F4-40F3-B700-6EAF5C28D57E}" type="slidenum">
              <a:rPr lang="en-GB" noProof="0" smtClean="0"/>
              <a:pPr/>
              <a:t>28</a:t>
            </a:fld>
            <a:endParaRPr lang="en-GB" noProof="0"/>
          </a:p>
        </p:txBody>
      </p:sp>
      <p:sp>
        <p:nvSpPr>
          <p:cNvPr id="11" name="Textplatzhalter 10">
            <a:extLst>
              <a:ext uri="{FF2B5EF4-FFF2-40B4-BE49-F238E27FC236}">
                <a16:creationId xmlns:a16="http://schemas.microsoft.com/office/drawing/2014/main" id="{FC51242B-304F-134F-D19F-ECA3EFC14336}"/>
              </a:ext>
            </a:extLst>
          </p:cNvPr>
          <p:cNvSpPr>
            <a:spLocks noGrp="1"/>
          </p:cNvSpPr>
          <p:nvPr>
            <p:ph type="body" sz="quarter" idx="15"/>
          </p:nvPr>
        </p:nvSpPr>
        <p:spPr/>
        <p:txBody>
          <a:bodyPr/>
          <a:lstStyle/>
          <a:p>
            <a:r>
              <a:rPr lang="de-DE" i="1"/>
              <a:t>Fibre rollout rate* in the EU39, Germany and selected countries, as a percentage of households</a:t>
            </a:r>
            <a:endParaRPr lang="en-GB" noProof="0"/>
          </a:p>
        </p:txBody>
      </p:sp>
      <p:sp>
        <p:nvSpPr>
          <p:cNvPr id="10" name="Textplatzhalter 9">
            <a:extLst>
              <a:ext uri="{FF2B5EF4-FFF2-40B4-BE49-F238E27FC236}">
                <a16:creationId xmlns:a16="http://schemas.microsoft.com/office/drawing/2014/main" id="{B9AB5E21-032F-05CA-6AD6-F2A1B749A223}"/>
              </a:ext>
            </a:extLst>
          </p:cNvPr>
          <p:cNvSpPr>
            <a:spLocks noGrp="1"/>
          </p:cNvSpPr>
          <p:nvPr>
            <p:ph type="body" sz="quarter" idx="14"/>
          </p:nvPr>
        </p:nvSpPr>
        <p:spPr/>
        <p:txBody>
          <a:bodyPr/>
          <a:lstStyle/>
          <a:p>
            <a:r>
              <a:rPr lang="de-DE"/>
              <a:t>*FTTH/B rollout rate (households passed / households) </a:t>
            </a:r>
          </a:p>
          <a:p>
            <a:r>
              <a:rPr lang="de-DE"/>
              <a:t>Source: FTTH Council Europe (2026) </a:t>
            </a:r>
          </a:p>
        </p:txBody>
      </p:sp>
    </p:spTree>
    <p:extLst>
      <p:ext uri="{BB962C8B-B14F-4D97-AF65-F5344CB8AC3E}">
        <p14:creationId xmlns:p14="http://schemas.microsoft.com/office/powerpoint/2010/main" val="3328758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D25CBB7-6E34-AE1D-4E17-2FEC5DA31403}"/>
            </a:ext>
          </a:extLst>
        </p:cNvPr>
        <p:cNvGrpSpPr/>
        <p:nvPr/>
      </p:nvGrpSpPr>
      <p:grpSpPr>
        <a:xfrm>
          <a:off x="0" y="0"/>
          <a:ext cx="0" cy="0"/>
          <a:chOff x="0" y="0"/>
          <a:chExt cx="0" cy="0"/>
        </a:xfrm>
      </p:grpSpPr>
      <p:pic>
        <p:nvPicPr>
          <p:cNvPr id="16" name="Bildplatzhalter 15">
            <a:extLst>
              <a:ext uri="{FF2B5EF4-FFF2-40B4-BE49-F238E27FC236}">
                <a16:creationId xmlns:a16="http://schemas.microsoft.com/office/drawing/2014/main" id="{234C0ACD-3E04-125B-0F4B-2C3DF22994F3}"/>
              </a:ext>
            </a:extLst>
          </p:cNvPr>
          <p:cNvPicPr>
            <a:picLocks noGrp="1" noChangeAspect="1"/>
          </p:cNvPicPr>
          <p:nvPr>
            <p:ph type="pic" sz="quarter" idx="13"/>
          </p:nvPr>
        </p:nvPicPr>
        <p:blipFill>
          <a:blip r:embed="rId4">
            <a:alphaModFix amt="55000"/>
            <a:extLst>
              <a:ext uri="{28A0092B-C50C-407E-A947-70E740481C1C}">
                <a14:useLocalDpi xmlns:a14="http://schemas.microsoft.com/office/drawing/2010/main" val="0"/>
              </a:ext>
            </a:extLst>
          </a:blip>
          <a:srcRect t="16" b="16"/>
          <a:stretch/>
        </p:blipFill>
        <p:spPr>
          <a:xfrm>
            <a:off x="0" y="-252000"/>
            <a:ext cx="12192000" cy="7110000"/>
          </a:xfrm>
        </p:spPr>
      </p:pic>
      <p:sp>
        <p:nvSpPr>
          <p:cNvPr id="3" name="Fußzeilenplatzhalter 2">
            <a:extLst>
              <a:ext uri="{FF2B5EF4-FFF2-40B4-BE49-F238E27FC236}">
                <a16:creationId xmlns:a16="http://schemas.microsoft.com/office/drawing/2014/main" id="{356F3647-F07C-D49C-32E6-EA33F04A975A}"/>
              </a:ext>
            </a:extLst>
          </p:cNvPr>
          <p:cNvSpPr>
            <a:spLocks noGrp="1"/>
          </p:cNvSpPr>
          <p:nvPr>
            <p:ph type="ftr" sz="quarter" idx="10"/>
          </p:nvPr>
        </p:nvSpPr>
        <p:spPr>
          <a:xfrm>
            <a:off x="2032022" y="6559200"/>
            <a:ext cx="4114800" cy="303255"/>
          </a:xfrm>
        </p:spPr>
        <p:txBody>
          <a:bodyPr/>
          <a:lstStyle/>
          <a:p>
            <a:r>
              <a:rPr lang="en-GB"/>
              <a:t>BREKO market analysis 2026</a:t>
            </a:r>
            <a:endParaRPr lang="en-US"/>
          </a:p>
        </p:txBody>
      </p:sp>
      <p:sp>
        <p:nvSpPr>
          <p:cNvPr id="4" name="Foliennummernplatzhalter 3">
            <a:extLst>
              <a:ext uri="{FF2B5EF4-FFF2-40B4-BE49-F238E27FC236}">
                <a16:creationId xmlns:a16="http://schemas.microsoft.com/office/drawing/2014/main" id="{6C3954B4-AA8A-9120-E273-2AE70C9173EC}"/>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29</a:t>
            </a:fld>
            <a:endParaRPr lang="en-GB" noProof="0"/>
          </a:p>
        </p:txBody>
      </p:sp>
      <p:sp>
        <p:nvSpPr>
          <p:cNvPr id="22" name="Titel 21">
            <a:extLst>
              <a:ext uri="{FF2B5EF4-FFF2-40B4-BE49-F238E27FC236}">
                <a16:creationId xmlns:a16="http://schemas.microsoft.com/office/drawing/2014/main" id="{8DF2E58C-B6FC-EBC8-ED0E-6277B30A8BDC}"/>
              </a:ext>
            </a:extLst>
          </p:cNvPr>
          <p:cNvSpPr>
            <a:spLocks noGrp="1"/>
          </p:cNvSpPr>
          <p:nvPr>
            <p:ph type="title"/>
          </p:nvPr>
        </p:nvSpPr>
        <p:spPr>
          <a:xfrm>
            <a:off x="1938635" y="1954800"/>
            <a:ext cx="7073603" cy="2714400"/>
          </a:xfrm>
        </p:spPr>
        <p:txBody>
          <a:bodyPr/>
          <a:lstStyle/>
          <a:p>
            <a:r>
              <a:rPr lang="en-GB"/>
              <a:t>Data centres</a:t>
            </a:r>
            <a:endParaRPr lang="en-US"/>
          </a:p>
        </p:txBody>
      </p:sp>
      <p:sp>
        <p:nvSpPr>
          <p:cNvPr id="23" name="Textplatzhalter 22">
            <a:extLst>
              <a:ext uri="{FF2B5EF4-FFF2-40B4-BE49-F238E27FC236}">
                <a16:creationId xmlns:a16="http://schemas.microsoft.com/office/drawing/2014/main" id="{9A78BAF8-7602-AF3A-1C72-0A21FBC10FF8}"/>
              </a:ext>
            </a:extLst>
          </p:cNvPr>
          <p:cNvSpPr>
            <a:spLocks noGrp="1"/>
          </p:cNvSpPr>
          <p:nvPr>
            <p:ph type="body" sz="quarter" idx="12"/>
          </p:nvPr>
        </p:nvSpPr>
        <p:spPr>
          <a:xfrm>
            <a:off x="9072000" y="-108418"/>
            <a:ext cx="2088000" cy="2663825"/>
          </a:xfrm>
        </p:spPr>
        <p:txBody>
          <a:bodyPr/>
          <a:lstStyle/>
          <a:p>
            <a:r>
              <a:rPr lang="en-GB" noProof="0"/>
              <a:t>5</a:t>
            </a:r>
          </a:p>
        </p:txBody>
      </p:sp>
    </p:spTree>
    <p:extLst>
      <p:ext uri="{BB962C8B-B14F-4D97-AF65-F5344CB8AC3E}">
        <p14:creationId xmlns:p14="http://schemas.microsoft.com/office/powerpoint/2010/main" val="907021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Grafik 36">
            <a:extLst>
              <a:ext uri="{FF2B5EF4-FFF2-40B4-BE49-F238E27FC236}">
                <a16:creationId xmlns:a16="http://schemas.microsoft.com/office/drawing/2014/main" id="{D3B7DF76-593A-5997-A04D-63E89928B52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03466" y="242144"/>
            <a:ext cx="5890736" cy="5890736"/>
          </a:xfrm>
          <a:prstGeom prst="rect">
            <a:avLst/>
          </a:prstGeom>
        </p:spPr>
      </p:pic>
      <p:sp>
        <p:nvSpPr>
          <p:cNvPr id="3" name="Fußzeilenplatzhalter 2">
            <a:extLst>
              <a:ext uri="{FF2B5EF4-FFF2-40B4-BE49-F238E27FC236}">
                <a16:creationId xmlns:a16="http://schemas.microsoft.com/office/drawing/2014/main" id="{3FD6B114-2EA6-6ADC-A236-602A1339E91A}"/>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7E5163CF-B891-1081-CCE4-20DBF2AD7C46}"/>
              </a:ext>
            </a:extLst>
          </p:cNvPr>
          <p:cNvSpPr>
            <a:spLocks noGrp="1"/>
          </p:cNvSpPr>
          <p:nvPr>
            <p:ph type="sldNum" sz="quarter" idx="11"/>
          </p:nvPr>
        </p:nvSpPr>
        <p:spPr/>
        <p:txBody>
          <a:bodyPr/>
          <a:lstStyle/>
          <a:p>
            <a:fld id="{7A75A898-F2F4-40F3-B700-6EAF5C28D57E}" type="slidenum">
              <a:rPr lang="en-GB" noProof="0" smtClean="0"/>
              <a:pPr/>
              <a:t>30</a:t>
            </a:fld>
            <a:endParaRPr lang="en-GB" noProof="0"/>
          </a:p>
        </p:txBody>
      </p:sp>
      <p:sp>
        <p:nvSpPr>
          <p:cNvPr id="9" name="Titel 8">
            <a:extLst>
              <a:ext uri="{FF2B5EF4-FFF2-40B4-BE49-F238E27FC236}">
                <a16:creationId xmlns:a16="http://schemas.microsoft.com/office/drawing/2014/main" id="{12667B86-3A35-D7B9-3B45-8D751CD7EC4F}"/>
              </a:ext>
            </a:extLst>
          </p:cNvPr>
          <p:cNvSpPr>
            <a:spLocks noGrp="1"/>
          </p:cNvSpPr>
          <p:nvPr>
            <p:ph type="title"/>
          </p:nvPr>
        </p:nvSpPr>
        <p:spPr>
          <a:xfrm>
            <a:off x="408293" y="512763"/>
            <a:ext cx="2771470" cy="2913206"/>
          </a:xfrm>
        </p:spPr>
        <p:txBody>
          <a:bodyPr/>
          <a:lstStyle/>
          <a:p>
            <a:r>
              <a:rPr lang="en-US" noProof="0"/>
              <a:t>More than half of network operators operate or plan to operate their own data </a:t>
            </a:r>
            <a:r>
              <a:rPr lang="en-US" noProof="0" err="1"/>
              <a:t>centre</a:t>
            </a:r>
            <a:r>
              <a:rPr lang="en-US" noProof="0"/>
              <a:t>.</a:t>
            </a:r>
            <a:endParaRPr lang="en-GB" noProof="0"/>
          </a:p>
        </p:txBody>
      </p:sp>
      <p:sp>
        <p:nvSpPr>
          <p:cNvPr id="12" name="Textplatzhalter 11">
            <a:extLst>
              <a:ext uri="{FF2B5EF4-FFF2-40B4-BE49-F238E27FC236}">
                <a16:creationId xmlns:a16="http://schemas.microsoft.com/office/drawing/2014/main" id="{79F30EAA-E697-5941-E7A3-C2FBD1F43B21}"/>
              </a:ext>
            </a:extLst>
          </p:cNvPr>
          <p:cNvSpPr>
            <a:spLocks noGrp="1"/>
          </p:cNvSpPr>
          <p:nvPr>
            <p:ph type="body" sz="quarter" idx="15"/>
          </p:nvPr>
        </p:nvSpPr>
        <p:spPr>
          <a:xfrm>
            <a:off x="587375" y="3884585"/>
            <a:ext cx="2592388" cy="1910757"/>
          </a:xfrm>
        </p:spPr>
        <p:txBody>
          <a:bodyPr/>
          <a:lstStyle/>
          <a:p>
            <a:r>
              <a:rPr lang="de-DE"/>
              <a:t>Share of surveyed companies, in per cent</a:t>
            </a:r>
            <a:endParaRPr lang="en-GB" noProof="0"/>
          </a:p>
        </p:txBody>
      </p:sp>
      <p:sp>
        <p:nvSpPr>
          <p:cNvPr id="11" name="Textplatzhalter 10">
            <a:extLst>
              <a:ext uri="{FF2B5EF4-FFF2-40B4-BE49-F238E27FC236}">
                <a16:creationId xmlns:a16="http://schemas.microsoft.com/office/drawing/2014/main" id="{7A79EF92-F9BA-D0D3-ABB9-D925B2EEFBC1}"/>
              </a:ext>
            </a:extLst>
          </p:cNvPr>
          <p:cNvSpPr>
            <a:spLocks noGrp="1"/>
          </p:cNvSpPr>
          <p:nvPr>
            <p:ph type="body" sz="quarter" idx="14"/>
          </p:nvPr>
        </p:nvSpPr>
        <p:spPr/>
        <p:txBody>
          <a:bodyPr/>
          <a:lstStyle/>
          <a:p>
            <a:r>
              <a:rPr lang="de-DE"/>
              <a:t>Source: Survey of network operators (n=141), question: “Does your company currently operate at least one of its own data centres (with an IT load of at least 100 kW), or are you planning to operate one in the future?”</a:t>
            </a:r>
            <a:endParaRPr lang="en-GB" noProof="0"/>
          </a:p>
        </p:txBody>
      </p:sp>
      <p:sp>
        <p:nvSpPr>
          <p:cNvPr id="2" name="Textfeld 1">
            <a:extLst>
              <a:ext uri="{FF2B5EF4-FFF2-40B4-BE49-F238E27FC236}">
                <a16:creationId xmlns:a16="http://schemas.microsoft.com/office/drawing/2014/main" id="{BAC0D40B-5548-D1A5-C379-A308590B57AD}"/>
              </a:ext>
            </a:extLst>
          </p:cNvPr>
          <p:cNvSpPr txBox="1"/>
          <p:nvPr/>
        </p:nvSpPr>
        <p:spPr>
          <a:xfrm>
            <a:off x="3852000" y="477698"/>
            <a:ext cx="1620846" cy="171131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GB" sz="2400" b="1" i="0" u="none" strike="noStrike" kern="1200" cap="none" spc="0" normalizeH="0" baseline="0" noProof="0">
                <a:ln>
                  <a:noFill/>
                </a:ln>
                <a:solidFill>
                  <a:srgbClr val="000000"/>
                </a:solidFill>
                <a:effectLst/>
                <a:uLnTx/>
                <a:uFillTx/>
                <a:latin typeface="IBM Plex Sans"/>
                <a:ea typeface="+mn-ea"/>
                <a:cs typeface="+mn-cs"/>
              </a:rPr>
              <a:t> </a:t>
            </a:r>
            <a:r>
              <a:rPr kumimoji="0" lang="en-GB" sz="2700" b="1" i="0" u="none" strike="noStrike" kern="1200" cap="none" spc="0" normalizeH="0" baseline="0" noProof="0">
                <a:ln>
                  <a:noFill/>
                </a:ln>
                <a:solidFill>
                  <a:srgbClr val="000000"/>
                </a:solidFill>
                <a:effectLst/>
                <a:uLnTx/>
                <a:uFillTx/>
                <a:latin typeface="IBM Plex Sans"/>
                <a:ea typeface="+mn-ea"/>
                <a:cs typeface="+mn-cs"/>
              </a:rPr>
              <a:t>     46,8</a:t>
            </a:r>
            <a:endParaRPr kumimoji="0" lang="en-GB" sz="1350" b="0" i="0" u="none" strike="noStrike" kern="1200" cap="none" spc="0" normalizeH="0" baseline="0" noProof="0">
              <a:ln>
                <a:noFill/>
              </a:ln>
              <a:solidFill>
                <a:srgbClr val="000000"/>
              </a:solidFill>
              <a:effectLst/>
              <a:uLnTx/>
              <a:uFillTx/>
              <a:latin typeface="IBM Plex Sans"/>
              <a:ea typeface="+mn-ea"/>
              <a:cs typeface="+mn-cs"/>
            </a:endParaRPr>
          </a:p>
          <a:p>
            <a:pPr lvl="0">
              <a:spcBef>
                <a:spcPts val="800"/>
              </a:spcBef>
              <a:defRPr/>
            </a:pPr>
            <a:r>
              <a:rPr lang="de-DE" sz="1400"/>
              <a:t>Yes, we currently operate our own data centre.</a:t>
            </a:r>
            <a:endParaRPr kumimoji="0" lang="en-GB" sz="1350" b="0" i="0" u="none" strike="noStrike" kern="1200" cap="none" spc="0" normalizeH="0" baseline="0" noProof="0">
              <a:ln>
                <a:noFill/>
              </a:ln>
              <a:solidFill>
                <a:srgbClr val="000000"/>
              </a:solidFill>
              <a:effectLst/>
              <a:uLnTx/>
              <a:uFillTx/>
              <a:latin typeface="IBM Plex Sans"/>
              <a:ea typeface="+mn-ea"/>
              <a:cs typeface="+mn-cs"/>
            </a:endParaRPr>
          </a:p>
        </p:txBody>
      </p:sp>
      <p:sp>
        <p:nvSpPr>
          <p:cNvPr id="8" name="Textfeld 7">
            <a:extLst>
              <a:ext uri="{FF2B5EF4-FFF2-40B4-BE49-F238E27FC236}">
                <a16:creationId xmlns:a16="http://schemas.microsoft.com/office/drawing/2014/main" id="{5989AD18-0840-FE01-591F-6824C7066501}"/>
              </a:ext>
            </a:extLst>
          </p:cNvPr>
          <p:cNvSpPr txBox="1"/>
          <p:nvPr/>
        </p:nvSpPr>
        <p:spPr>
          <a:xfrm>
            <a:off x="4089422" y="4621644"/>
            <a:ext cx="2164976" cy="1263218"/>
          </a:xfrm>
          <a:prstGeom prst="rect">
            <a:avLst/>
          </a:prstGeom>
          <a:noFill/>
        </p:spPr>
        <p:txBody>
          <a:bodyPr wrap="square" lIns="0" tIns="0" rIns="0" bIns="0" rtlCol="0" anchor="b" anchorCtr="0">
            <a:noAutofit/>
          </a:bodyPr>
          <a:lstStyle/>
          <a:p>
            <a:pPr lvl="0" algn="r">
              <a:spcBef>
                <a:spcPts val="800"/>
              </a:spcBef>
              <a:defRPr/>
            </a:pPr>
            <a:r>
              <a:rPr kumimoji="0" lang="en-GB" sz="1350" b="0" i="0" u="none" strike="noStrike" kern="1200" cap="none" spc="0" normalizeH="0" baseline="0" noProof="0">
                <a:ln>
                  <a:noFill/>
                </a:ln>
                <a:solidFill>
                  <a:srgbClr val="000000"/>
                </a:solidFill>
                <a:effectLst/>
                <a:uLnTx/>
                <a:uFillTx/>
                <a:latin typeface="IBM Plex Sans"/>
                <a:ea typeface="+mn-ea"/>
                <a:cs typeface="+mn-cs"/>
              </a:rPr>
              <a:t>        </a:t>
            </a:r>
            <a:r>
              <a:rPr kumimoji="0" lang="en-US" sz="1350" b="0" i="0" u="none" strike="noStrike" kern="1200" cap="none" spc="0" normalizeH="0" baseline="0" noProof="0">
                <a:ln>
                  <a:noFill/>
                </a:ln>
                <a:solidFill>
                  <a:srgbClr val="000000"/>
                </a:solidFill>
                <a:effectLst/>
                <a:uLnTx/>
                <a:uFillTx/>
                <a:latin typeface="IBM Plex Sans"/>
                <a:ea typeface="+mn-ea"/>
                <a:cs typeface="+mn-cs"/>
              </a:rPr>
              <a:t>No, but we plan to do so within the next five years.</a:t>
            </a:r>
            <a:endParaRPr kumimoji="0" lang="en-GB" sz="1350" b="0" i="0" u="none" strike="noStrike" kern="1200" cap="none" spc="0" normalizeH="0" baseline="0" noProof="0">
              <a:ln>
                <a:noFill/>
              </a:ln>
              <a:solidFill>
                <a:srgbClr val="000000"/>
              </a:solidFill>
              <a:effectLst/>
              <a:uLnTx/>
              <a:uFillTx/>
              <a:latin typeface="IBM Plex Sans"/>
              <a:ea typeface="+mn-ea"/>
              <a:cs typeface="+mn-cs"/>
            </a:endParaRPr>
          </a:p>
          <a:p>
            <a:pPr marL="0" marR="0" lvl="0" indent="0" algn="r" defTabSz="914400" rtl="0" eaLnBrk="1" fontAlgn="auto" latinLnBrk="0" hangingPunct="1">
              <a:lnSpc>
                <a:spcPct val="100000"/>
              </a:lnSpc>
              <a:spcBef>
                <a:spcPts val="400"/>
              </a:spcBef>
              <a:spcAft>
                <a:spcPts val="0"/>
              </a:spcAft>
              <a:buClrTx/>
              <a:buSzTx/>
              <a:buFontTx/>
              <a:buNone/>
              <a:tabLst/>
              <a:defRPr/>
            </a:pPr>
            <a:r>
              <a:rPr kumimoji="0" lang="en-GB" sz="2700" b="1" i="0" u="none" strike="noStrike" kern="1200" cap="none" spc="0" normalizeH="0" baseline="0" noProof="0">
                <a:ln>
                  <a:noFill/>
                </a:ln>
                <a:solidFill>
                  <a:srgbClr val="000000"/>
                </a:solidFill>
                <a:effectLst/>
                <a:uLnTx/>
                <a:uFillTx/>
                <a:latin typeface="IBM Plex Sans"/>
                <a:ea typeface="+mn-ea"/>
                <a:cs typeface="+mn-cs"/>
              </a:rPr>
              <a:t>6,4 </a:t>
            </a:r>
            <a:endParaRPr kumimoji="0" lang="en-GB" sz="1350" b="0" i="0" u="none" strike="noStrike" kern="1200" cap="none" spc="0" normalizeH="0" baseline="0" noProof="0">
              <a:ln>
                <a:noFill/>
              </a:ln>
              <a:solidFill>
                <a:srgbClr val="000000"/>
              </a:solidFill>
              <a:effectLst/>
              <a:uLnTx/>
              <a:uFillTx/>
              <a:latin typeface="IBM Plex Sans"/>
              <a:ea typeface="+mn-ea"/>
              <a:cs typeface="+mn-cs"/>
            </a:endParaRPr>
          </a:p>
        </p:txBody>
      </p:sp>
      <p:sp>
        <p:nvSpPr>
          <p:cNvPr id="14" name="Textfeld 13">
            <a:extLst>
              <a:ext uri="{FF2B5EF4-FFF2-40B4-BE49-F238E27FC236}">
                <a16:creationId xmlns:a16="http://schemas.microsoft.com/office/drawing/2014/main" id="{CA9B0E40-585F-E6E4-AF08-DA32565B530A}"/>
              </a:ext>
            </a:extLst>
          </p:cNvPr>
          <p:cNvSpPr txBox="1"/>
          <p:nvPr/>
        </p:nvSpPr>
        <p:spPr>
          <a:xfrm>
            <a:off x="10223500" y="1882836"/>
            <a:ext cx="1788807" cy="1543133"/>
          </a:xfrm>
          <a:prstGeom prst="rect">
            <a:avLst/>
          </a:prstGeom>
          <a:noFill/>
        </p:spPr>
        <p:txBody>
          <a:bodyPr wrap="square" lIns="0" tIns="0" rIns="0" bIns="0" rtlCol="0">
            <a:noAutofit/>
          </a:bodyPr>
          <a:lstStyle/>
          <a:p>
            <a:pPr marL="0" marR="0" lvl="0" indent="0" defTabSz="914400" rtl="0" eaLnBrk="1" fontAlgn="auto" latinLnBrk="0" hangingPunct="1">
              <a:lnSpc>
                <a:spcPct val="100000"/>
              </a:lnSpc>
              <a:spcBef>
                <a:spcPts val="80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IBM Plex Sans"/>
                <a:ea typeface="+mn-ea"/>
                <a:cs typeface="+mn-cs"/>
              </a:rPr>
              <a:t> </a:t>
            </a:r>
            <a:r>
              <a:rPr kumimoji="0" lang="en-GB" sz="2700" b="1" i="0" u="none" strike="noStrike" kern="1200" cap="none" spc="0" normalizeH="0" baseline="0" noProof="0">
                <a:ln>
                  <a:noFill/>
                </a:ln>
                <a:solidFill>
                  <a:srgbClr val="000000"/>
                </a:solidFill>
                <a:effectLst/>
                <a:uLnTx/>
                <a:uFillTx/>
                <a:latin typeface="IBM Plex Sans"/>
                <a:ea typeface="+mn-ea"/>
                <a:cs typeface="+mn-cs"/>
              </a:rPr>
              <a:t>      46,8</a:t>
            </a:r>
            <a:endParaRPr kumimoji="0" lang="en-GB" sz="1350" b="0" i="0" u="none" strike="noStrike" kern="1200" cap="none" spc="0" normalizeH="0" baseline="0" noProof="0">
              <a:ln>
                <a:noFill/>
              </a:ln>
              <a:solidFill>
                <a:srgbClr val="000000"/>
              </a:solidFill>
              <a:effectLst/>
              <a:uLnTx/>
              <a:uFillTx/>
              <a:latin typeface="IBM Plex Sans"/>
              <a:ea typeface="+mn-ea"/>
              <a:cs typeface="+mn-cs"/>
            </a:endParaRPr>
          </a:p>
          <a:p>
            <a:pPr lvl="0">
              <a:spcBef>
                <a:spcPts val="800"/>
              </a:spcBef>
              <a:defRPr/>
            </a:pPr>
            <a:r>
              <a:rPr lang="de-DE" sz="1400"/>
              <a:t>No, and we do not plan to do so within the next five years.</a:t>
            </a:r>
            <a:endParaRPr lang="en-GB" sz="950" noProof="0"/>
          </a:p>
        </p:txBody>
      </p:sp>
    </p:spTree>
    <p:extLst>
      <p:ext uri="{BB962C8B-B14F-4D97-AF65-F5344CB8AC3E}">
        <p14:creationId xmlns:p14="http://schemas.microsoft.com/office/powerpoint/2010/main" val="381104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haltsplatzhalter 7">
            <a:extLst>
              <a:ext uri="{FF2B5EF4-FFF2-40B4-BE49-F238E27FC236}">
                <a16:creationId xmlns:a16="http://schemas.microsoft.com/office/drawing/2014/main" id="{9777CA39-A0C5-1773-B315-09A3F4091EB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5" y="2230823"/>
            <a:ext cx="12161520" cy="3952494"/>
          </a:xfrm>
          <a:prstGeom prst="rect">
            <a:avLst/>
          </a:prstGeom>
        </p:spPr>
      </p:pic>
      <p:sp>
        <p:nvSpPr>
          <p:cNvPr id="2" name="Fußzeilenplatzhalter 1">
            <a:extLst>
              <a:ext uri="{FF2B5EF4-FFF2-40B4-BE49-F238E27FC236}">
                <a16:creationId xmlns:a16="http://schemas.microsoft.com/office/drawing/2014/main" id="{E688EA15-ED55-DCA2-BEC6-04FD5C5B0205}"/>
              </a:ext>
            </a:extLst>
          </p:cNvPr>
          <p:cNvSpPr>
            <a:spLocks noGrp="1"/>
          </p:cNvSpPr>
          <p:nvPr>
            <p:ph type="ftr" sz="quarter" idx="10"/>
          </p:nvPr>
        </p:nvSpPr>
        <p:spPr>
          <a:xfrm>
            <a:off x="2032022" y="6559200"/>
            <a:ext cx="4114800" cy="303255"/>
          </a:xfrm>
        </p:spPr>
        <p:txBody>
          <a:bodyPr/>
          <a:lstStyle/>
          <a:p>
            <a:r>
              <a:rPr lang="en-GB"/>
              <a:t>BREKO market analysis 2026</a:t>
            </a:r>
          </a:p>
        </p:txBody>
      </p:sp>
      <p:sp>
        <p:nvSpPr>
          <p:cNvPr id="3" name="Foliennummernplatzhalter 2">
            <a:extLst>
              <a:ext uri="{FF2B5EF4-FFF2-40B4-BE49-F238E27FC236}">
                <a16:creationId xmlns:a16="http://schemas.microsoft.com/office/drawing/2014/main" id="{2EC023E4-DAF2-41ED-4D12-726939484DA9}"/>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31</a:t>
            </a:fld>
            <a:endParaRPr lang="en-GB" noProof="0"/>
          </a:p>
        </p:txBody>
      </p:sp>
      <p:sp>
        <p:nvSpPr>
          <p:cNvPr id="11" name="Textplatzhalter 10">
            <a:extLst>
              <a:ext uri="{FF2B5EF4-FFF2-40B4-BE49-F238E27FC236}">
                <a16:creationId xmlns:a16="http://schemas.microsoft.com/office/drawing/2014/main" id="{F6761DA8-7662-923A-9EAB-558AFEC7F5CF}"/>
              </a:ext>
            </a:extLst>
          </p:cNvPr>
          <p:cNvSpPr>
            <a:spLocks noGrp="1"/>
          </p:cNvSpPr>
          <p:nvPr>
            <p:ph type="body" sz="quarter" idx="15"/>
          </p:nvPr>
        </p:nvSpPr>
        <p:spPr>
          <a:xfrm>
            <a:off x="587375" y="1332001"/>
            <a:ext cx="11017250" cy="441238"/>
          </a:xfrm>
        </p:spPr>
        <p:txBody>
          <a:bodyPr vert="horz" lIns="0" tIns="0" rIns="0" bIns="0" rtlCol="0" anchor="t">
            <a:noAutofit/>
          </a:bodyPr>
          <a:lstStyle/>
          <a:p>
            <a:r>
              <a:rPr lang="en-GB"/>
              <a:t>Share of surveyed companies operating their own data centres, in per cent</a:t>
            </a:r>
            <a:endParaRPr lang="en-US"/>
          </a:p>
        </p:txBody>
      </p:sp>
      <p:sp>
        <p:nvSpPr>
          <p:cNvPr id="12" name="Inhaltsplatzhalter 11">
            <a:extLst>
              <a:ext uri="{FF2B5EF4-FFF2-40B4-BE49-F238E27FC236}">
                <a16:creationId xmlns:a16="http://schemas.microsoft.com/office/drawing/2014/main" id="{F4A47CAB-DEDC-8327-E42F-4C0438F7302C}"/>
              </a:ext>
            </a:extLst>
          </p:cNvPr>
          <p:cNvSpPr>
            <a:spLocks noGrp="1"/>
          </p:cNvSpPr>
          <p:nvPr>
            <p:ph sz="quarter" idx="16"/>
          </p:nvPr>
        </p:nvSpPr>
        <p:spPr/>
        <p:txBody>
          <a:bodyPr vert="horz" lIns="0" tIns="0" rIns="0" bIns="0" rtlCol="0" anchor="t">
            <a:noAutofit/>
          </a:bodyPr>
          <a:lstStyle/>
          <a:p>
            <a:pPr lvl="2"/>
            <a:r>
              <a:rPr lang="en-GB" cap="all"/>
              <a:t>Reasons for operating own data centres</a:t>
            </a:r>
            <a:endParaRPr lang="en-US"/>
          </a:p>
        </p:txBody>
      </p:sp>
      <p:sp>
        <p:nvSpPr>
          <p:cNvPr id="10" name="Textplatzhalter 9">
            <a:extLst>
              <a:ext uri="{FF2B5EF4-FFF2-40B4-BE49-F238E27FC236}">
                <a16:creationId xmlns:a16="http://schemas.microsoft.com/office/drawing/2014/main" id="{17179BC9-0710-5952-3BEC-347CA3FC63E1}"/>
              </a:ext>
            </a:extLst>
          </p:cNvPr>
          <p:cNvSpPr>
            <a:spLocks noGrp="1"/>
          </p:cNvSpPr>
          <p:nvPr>
            <p:ph type="body" sz="quarter" idx="14"/>
          </p:nvPr>
        </p:nvSpPr>
        <p:spPr>
          <a:xfrm>
            <a:off x="587376" y="5927724"/>
            <a:ext cx="9829800" cy="366713"/>
          </a:xfrm>
        </p:spPr>
        <p:txBody>
          <a:bodyPr/>
          <a:lstStyle/>
          <a:p>
            <a:r>
              <a:rPr lang="en-GB"/>
              <a:t>Source: Survey of network operators (n=70–72). Question: “Why did your company decide to operate its own data centre?”</a:t>
            </a:r>
            <a:endParaRPr lang="en-US"/>
          </a:p>
        </p:txBody>
      </p:sp>
      <p:pic>
        <p:nvPicPr>
          <p:cNvPr id="19" name="Grafik 18">
            <a:extLst>
              <a:ext uri="{FF2B5EF4-FFF2-40B4-BE49-F238E27FC236}">
                <a16:creationId xmlns:a16="http://schemas.microsoft.com/office/drawing/2014/main" id="{7443DF7D-1EF0-4EB4-7BEF-DE352032A87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428740" y="2946095"/>
            <a:ext cx="1295400" cy="1729740"/>
          </a:xfrm>
          <a:prstGeom prst="rect">
            <a:avLst/>
          </a:prstGeom>
        </p:spPr>
      </p:pic>
      <p:sp>
        <p:nvSpPr>
          <p:cNvPr id="21" name="Textfeld 20">
            <a:extLst>
              <a:ext uri="{FF2B5EF4-FFF2-40B4-BE49-F238E27FC236}">
                <a16:creationId xmlns:a16="http://schemas.microsoft.com/office/drawing/2014/main" id="{23FEED5B-B0CA-B574-7402-81B632D05A2B}"/>
              </a:ext>
            </a:extLst>
          </p:cNvPr>
          <p:cNvSpPr txBox="1"/>
          <p:nvPr/>
        </p:nvSpPr>
        <p:spPr>
          <a:xfrm>
            <a:off x="9835228" y="5031530"/>
            <a:ext cx="1785416" cy="896194"/>
          </a:xfrm>
          <a:prstGeom prst="rect">
            <a:avLst/>
          </a:prstGeom>
          <a:noFill/>
        </p:spPr>
        <p:txBody>
          <a:bodyPr wrap="square" lIns="0" tIns="0" rIns="0" bIns="0" rtlCol="0" anchor="t">
            <a:noAutofit/>
          </a:bodyPr>
          <a:lstStyle/>
          <a:p>
            <a:pPr>
              <a:lnSpc>
                <a:spcPts val="1140"/>
              </a:lnSpc>
            </a:pPr>
            <a:r>
              <a:rPr lang="en-GB" sz="1000">
                <a:latin typeface="IBM Plex Sans Condensed"/>
              </a:rPr>
              <a:t>For</a:t>
            </a:r>
            <a:r>
              <a:rPr lang="en-GB" sz="1000" noProof="0">
                <a:latin typeface="IBM Plex Sans Condensed"/>
              </a:rPr>
              <a:t> </a:t>
            </a:r>
            <a:r>
              <a:rPr lang="en-GB" sz="4000" b="1" noProof="0">
                <a:solidFill>
                  <a:schemeClr val="accent5"/>
                </a:solidFill>
                <a:latin typeface="IBM Plex Sans Condensed"/>
              </a:rPr>
              <a:t>82</a:t>
            </a:r>
            <a:r>
              <a:rPr lang="en-GB" sz="700" b="1" noProof="0">
                <a:solidFill>
                  <a:schemeClr val="accent5"/>
                </a:solidFill>
                <a:latin typeface="IBM Plex Sans Condensed"/>
              </a:rPr>
              <a:t> </a:t>
            </a:r>
            <a:r>
              <a:rPr lang="en-GB" sz="4000" b="1" noProof="0">
                <a:solidFill>
                  <a:schemeClr val="accent5"/>
                </a:solidFill>
                <a:latin typeface="IBM Plex Sans Condensed"/>
              </a:rPr>
              <a:t>%</a:t>
            </a:r>
            <a:r>
              <a:rPr lang="en-GB" sz="950" noProof="0">
                <a:latin typeface="IBM Plex Sans Condensed"/>
              </a:rPr>
              <a:t> </a:t>
            </a:r>
            <a:r>
              <a:rPr lang="en-GB" sz="1000">
                <a:latin typeface="IBM Plex Sans Condensed"/>
              </a:rPr>
              <a:t>of companies, developing new business areas through their own data centre services is a key reason for operating a data centre.</a:t>
            </a:r>
            <a:endParaRPr lang="en-GB" sz="1000" noProof="0">
              <a:latin typeface="IBM Plex Sans Condensed"/>
            </a:endParaRPr>
          </a:p>
        </p:txBody>
      </p:sp>
      <p:sp>
        <p:nvSpPr>
          <p:cNvPr id="9" name="Titel 8">
            <a:extLst>
              <a:ext uri="{FF2B5EF4-FFF2-40B4-BE49-F238E27FC236}">
                <a16:creationId xmlns:a16="http://schemas.microsoft.com/office/drawing/2014/main" id="{DA2C128D-4DE3-75EE-44E3-ED3D509B0C88}"/>
              </a:ext>
            </a:extLst>
          </p:cNvPr>
          <p:cNvSpPr>
            <a:spLocks noGrp="1"/>
          </p:cNvSpPr>
          <p:nvPr>
            <p:ph type="title"/>
          </p:nvPr>
        </p:nvSpPr>
        <p:spPr>
          <a:xfrm>
            <a:off x="587375" y="466263"/>
            <a:ext cx="11016058" cy="746717"/>
          </a:xfrm>
        </p:spPr>
        <p:txBody>
          <a:bodyPr/>
          <a:lstStyle/>
          <a:p>
            <a:r>
              <a:rPr lang="en-GB"/>
              <a:t>Data sovereignty is the main reason</a:t>
            </a:r>
            <a:br>
              <a:rPr lang="en-GB"/>
            </a:br>
            <a:r>
              <a:rPr lang="en-GB"/>
              <a:t>companies operate their own data centres.</a:t>
            </a:r>
          </a:p>
        </p:txBody>
      </p:sp>
    </p:spTree>
    <p:extLst>
      <p:ext uri="{BB962C8B-B14F-4D97-AF65-F5344CB8AC3E}">
        <p14:creationId xmlns:p14="http://schemas.microsoft.com/office/powerpoint/2010/main" val="160923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1E0A-3F9E-55E9-B1ED-8960FF6903BD}"/>
            </a:ext>
          </a:extLst>
        </p:cNvPr>
        <p:cNvGrpSpPr/>
        <p:nvPr/>
      </p:nvGrpSpPr>
      <p:grpSpPr>
        <a:xfrm>
          <a:off x="0" y="0"/>
          <a:ext cx="0" cy="0"/>
          <a:chOff x="0" y="0"/>
          <a:chExt cx="0" cy="0"/>
        </a:xfrm>
      </p:grpSpPr>
      <p:pic>
        <p:nvPicPr>
          <p:cNvPr id="16" name="Inhaltsplatzhalter 7">
            <a:extLst>
              <a:ext uri="{FF2B5EF4-FFF2-40B4-BE49-F238E27FC236}">
                <a16:creationId xmlns:a16="http://schemas.microsoft.com/office/drawing/2014/main" id="{763438E7-DA82-865D-A13E-050E8553C22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5" y="2025042"/>
            <a:ext cx="12161520" cy="3952494"/>
          </a:xfrm>
          <a:prstGeom prst="rect">
            <a:avLst/>
          </a:prstGeom>
        </p:spPr>
      </p:pic>
      <p:sp>
        <p:nvSpPr>
          <p:cNvPr id="2" name="Fußzeilenplatzhalter 1">
            <a:extLst>
              <a:ext uri="{FF2B5EF4-FFF2-40B4-BE49-F238E27FC236}">
                <a16:creationId xmlns:a16="http://schemas.microsoft.com/office/drawing/2014/main" id="{D7AE4E2B-36AB-287D-4DE4-F3A9C5DCEECE}"/>
              </a:ext>
            </a:extLst>
          </p:cNvPr>
          <p:cNvSpPr>
            <a:spLocks noGrp="1"/>
          </p:cNvSpPr>
          <p:nvPr>
            <p:ph type="ftr" sz="quarter" idx="10"/>
          </p:nvPr>
        </p:nvSpPr>
        <p:spPr>
          <a:xfrm>
            <a:off x="2032022" y="6559200"/>
            <a:ext cx="4114800" cy="303255"/>
          </a:xfrm>
        </p:spPr>
        <p:txBody>
          <a:bodyPr/>
          <a:lstStyle/>
          <a:p>
            <a:r>
              <a:rPr lang="en-GB"/>
              <a:t>BREKO market analysis 2026</a:t>
            </a:r>
          </a:p>
        </p:txBody>
      </p:sp>
      <p:sp>
        <p:nvSpPr>
          <p:cNvPr id="3" name="Foliennummernplatzhalter 2">
            <a:extLst>
              <a:ext uri="{FF2B5EF4-FFF2-40B4-BE49-F238E27FC236}">
                <a16:creationId xmlns:a16="http://schemas.microsoft.com/office/drawing/2014/main" id="{9334CA23-01EB-64AA-10D0-824922DDA6BC}"/>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32</a:t>
            </a:fld>
            <a:endParaRPr lang="en-GB" noProof="0"/>
          </a:p>
        </p:txBody>
      </p:sp>
      <p:sp>
        <p:nvSpPr>
          <p:cNvPr id="10" name="Textplatzhalter 9">
            <a:extLst>
              <a:ext uri="{FF2B5EF4-FFF2-40B4-BE49-F238E27FC236}">
                <a16:creationId xmlns:a16="http://schemas.microsoft.com/office/drawing/2014/main" id="{ED1F8795-2989-828E-CC46-F24DF10C5D5A}"/>
              </a:ext>
            </a:extLst>
          </p:cNvPr>
          <p:cNvSpPr>
            <a:spLocks noGrp="1"/>
          </p:cNvSpPr>
          <p:nvPr>
            <p:ph type="body" sz="quarter" idx="14"/>
          </p:nvPr>
        </p:nvSpPr>
        <p:spPr>
          <a:xfrm>
            <a:off x="587376" y="5927724"/>
            <a:ext cx="9829800" cy="366713"/>
          </a:xfrm>
        </p:spPr>
        <p:txBody>
          <a:bodyPr/>
          <a:lstStyle/>
          <a:p>
            <a:r>
              <a:rPr lang="en-GB"/>
              <a:t>Source: Survey of network operators (n=75–79). Question: “To what extent do the following factors hinder the construction or operation of your data centre?”</a:t>
            </a:r>
            <a:br>
              <a:rPr lang="en-GB"/>
            </a:br>
            <a:r>
              <a:rPr lang="en-GB"/>
              <a:t>Figures may not add up to 100 per cent due to rounding.</a:t>
            </a:r>
          </a:p>
        </p:txBody>
      </p:sp>
      <p:sp>
        <p:nvSpPr>
          <p:cNvPr id="11" name="Textplatzhalter 10">
            <a:extLst>
              <a:ext uri="{FF2B5EF4-FFF2-40B4-BE49-F238E27FC236}">
                <a16:creationId xmlns:a16="http://schemas.microsoft.com/office/drawing/2014/main" id="{A21A3E97-6D86-E431-4747-B0DB26566FD4}"/>
              </a:ext>
            </a:extLst>
          </p:cNvPr>
          <p:cNvSpPr>
            <a:spLocks noGrp="1"/>
          </p:cNvSpPr>
          <p:nvPr>
            <p:ph type="body" sz="quarter" idx="15"/>
          </p:nvPr>
        </p:nvSpPr>
        <p:spPr>
          <a:xfrm>
            <a:off x="587375" y="1332001"/>
            <a:ext cx="11017250" cy="441238"/>
          </a:xfrm>
        </p:spPr>
        <p:txBody>
          <a:bodyPr vert="horz" lIns="0" tIns="0" rIns="0" bIns="0" rtlCol="0" anchor="t">
            <a:noAutofit/>
          </a:bodyPr>
          <a:lstStyle/>
          <a:p>
            <a:r>
              <a:rPr lang="en-GB"/>
              <a:t>Share of surveyed companies operating their own data centres, in per cent</a:t>
            </a:r>
            <a:endParaRPr lang="en-US"/>
          </a:p>
        </p:txBody>
      </p:sp>
      <p:sp>
        <p:nvSpPr>
          <p:cNvPr id="14" name="Inhaltsplatzhalter 13">
            <a:extLst>
              <a:ext uri="{FF2B5EF4-FFF2-40B4-BE49-F238E27FC236}">
                <a16:creationId xmlns:a16="http://schemas.microsoft.com/office/drawing/2014/main" id="{99063CDF-F5F4-ED85-FD2E-6DA0517D9439}"/>
              </a:ext>
            </a:extLst>
          </p:cNvPr>
          <p:cNvSpPr>
            <a:spLocks noGrp="1"/>
          </p:cNvSpPr>
          <p:nvPr>
            <p:ph sz="quarter" idx="16"/>
          </p:nvPr>
        </p:nvSpPr>
        <p:spPr/>
        <p:txBody>
          <a:bodyPr vert="horz" lIns="0" tIns="0" rIns="0" bIns="0" rtlCol="0" anchor="t">
            <a:noAutofit/>
          </a:bodyPr>
          <a:lstStyle/>
          <a:p>
            <a:pPr lvl="2"/>
            <a:r>
              <a:rPr lang="en-GB" cap="all"/>
              <a:t>Barriers to building and operating their own data centres</a:t>
            </a:r>
            <a:endParaRPr lang="en-US"/>
          </a:p>
        </p:txBody>
      </p:sp>
      <p:sp>
        <p:nvSpPr>
          <p:cNvPr id="9" name="Titel 8">
            <a:extLst>
              <a:ext uri="{FF2B5EF4-FFF2-40B4-BE49-F238E27FC236}">
                <a16:creationId xmlns:a16="http://schemas.microsoft.com/office/drawing/2014/main" id="{B80A3C78-0913-2F9B-E3DA-4883FA8184A3}"/>
              </a:ext>
            </a:extLst>
          </p:cNvPr>
          <p:cNvSpPr>
            <a:spLocks noGrp="1"/>
          </p:cNvSpPr>
          <p:nvPr>
            <p:ph type="title"/>
          </p:nvPr>
        </p:nvSpPr>
        <p:spPr>
          <a:xfrm>
            <a:off x="587375" y="466263"/>
            <a:ext cx="11016058" cy="746717"/>
          </a:xfrm>
        </p:spPr>
        <p:txBody>
          <a:bodyPr/>
          <a:lstStyle/>
          <a:p>
            <a:r>
              <a:rPr lang="en-GB"/>
              <a:t>Investment and energy costs are barriers</a:t>
            </a:r>
            <a:br>
              <a:rPr lang="en-GB"/>
            </a:br>
            <a:r>
              <a:rPr lang="en-GB"/>
              <a:t>to building and operating data centres.</a:t>
            </a:r>
          </a:p>
        </p:txBody>
      </p:sp>
    </p:spTree>
    <p:extLst>
      <p:ext uri="{BB962C8B-B14F-4D97-AF65-F5344CB8AC3E}">
        <p14:creationId xmlns:p14="http://schemas.microsoft.com/office/powerpoint/2010/main" val="8285607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C36C6-4492-FDED-A88C-B0BB5F5BEECF}"/>
            </a:ext>
          </a:extLst>
        </p:cNvPr>
        <p:cNvGrpSpPr/>
        <p:nvPr/>
      </p:nvGrpSpPr>
      <p:grpSpPr>
        <a:xfrm>
          <a:off x="0" y="0"/>
          <a:ext cx="0" cy="0"/>
          <a:chOff x="0" y="0"/>
          <a:chExt cx="0" cy="0"/>
        </a:xfrm>
      </p:grpSpPr>
      <p:pic>
        <p:nvPicPr>
          <p:cNvPr id="5" name="Diagram">
            <a:extLst>
              <a:ext uri="{FF2B5EF4-FFF2-40B4-BE49-F238E27FC236}">
                <a16:creationId xmlns:a16="http://schemas.microsoft.com/office/drawing/2014/main" id="{61BE2825-3E31-EEF1-C60C-45FA7A5BA9D4}"/>
              </a:ext>
            </a:extLst>
          </p:cNvPr>
          <p:cNvPicPr/>
          <p:nvPr/>
        </p:nvPicPr>
        <p:blipFill>
          <a:blip>
            <a:extLst>
              <a:ext uri="{96DAC541-7B7A-43D3-8B79-37D633B846F1}">
                <asvg:svgBlip xmlns:asvg="http://schemas.microsoft.com/office/drawing/2016/SVG/main" r:embed="rId3"/>
              </a:ext>
            </a:extLst>
          </a:blip>
          <a:srcRect t="93053"/>
          <a:stretch>
            <a:fillRect/>
          </a:stretch>
        </p:blipFill>
        <p:spPr>
          <a:xfrm>
            <a:off x="-16546" y="5662960"/>
            <a:ext cx="12161520" cy="274569"/>
          </a:xfrm>
          <a:prstGeom prst="rect">
            <a:avLst/>
          </a:prstGeom>
        </p:spPr>
      </p:pic>
      <p:pic>
        <p:nvPicPr>
          <p:cNvPr id="7" name="Diagram">
            <a:extLst>
              <a:ext uri="{FF2B5EF4-FFF2-40B4-BE49-F238E27FC236}">
                <a16:creationId xmlns:a16="http://schemas.microsoft.com/office/drawing/2014/main" id="{53996AB5-0105-92CF-6C3A-6A5BAD613B37}"/>
              </a:ext>
            </a:extLst>
          </p:cNvPr>
          <p:cNvPicPr>
            <a:picLocks noChangeAspect="1"/>
          </p:cNvPicPr>
          <p:nvPr/>
        </p:nvPicPr>
        <p:blipFill>
          <a:blip>
            <a:extLst>
              <a:ext uri="{96DAC541-7B7A-43D3-8B79-37D633B846F1}">
                <asvg:svgBlip xmlns:asvg="http://schemas.microsoft.com/office/drawing/2016/SVG/main" r:embed="rId3"/>
              </a:ext>
            </a:extLst>
          </a:blip>
          <a:srcRect b="10442"/>
          <a:stretch>
            <a:fillRect/>
          </a:stretch>
        </p:blipFill>
        <p:spPr>
          <a:xfrm>
            <a:off x="-12448" y="2184413"/>
            <a:ext cx="12161520" cy="3539751"/>
          </a:xfrm>
          <a:prstGeom prst="rect">
            <a:avLst/>
          </a:prstGeom>
        </p:spPr>
      </p:pic>
      <p:sp>
        <p:nvSpPr>
          <p:cNvPr id="12" name="Inhaltsplatzhalter 11">
            <a:extLst>
              <a:ext uri="{FF2B5EF4-FFF2-40B4-BE49-F238E27FC236}">
                <a16:creationId xmlns:a16="http://schemas.microsoft.com/office/drawing/2014/main" id="{3989E3EC-68A9-8BD2-3649-379F801F5077}"/>
              </a:ext>
            </a:extLst>
          </p:cNvPr>
          <p:cNvSpPr>
            <a:spLocks noGrp="1" noRot="1" noMove="1" noResize="1" noEditPoints="1" noAdjustHandles="1" noChangeArrowheads="1" noChangeShapeType="1"/>
          </p:cNvSpPr>
          <p:nvPr>
            <p:ph sz="quarter" idx="16"/>
          </p:nvPr>
        </p:nvSpPr>
        <p:spPr/>
        <p:txBody>
          <a:bodyPr vert="horz" lIns="0" tIns="0" rIns="0" bIns="0" rtlCol="0" anchor="t">
            <a:noAutofit/>
          </a:bodyPr>
          <a:lstStyle/>
          <a:p>
            <a:pPr lvl="2"/>
            <a:r>
              <a:rPr lang="en-GB" cap="all"/>
              <a:t>Reasons why telecommunications companies do not operate their own data centres</a:t>
            </a:r>
            <a:endParaRPr lang="en-US"/>
          </a:p>
        </p:txBody>
      </p:sp>
      <p:sp>
        <p:nvSpPr>
          <p:cNvPr id="9" name="Titel 8">
            <a:extLst>
              <a:ext uri="{FF2B5EF4-FFF2-40B4-BE49-F238E27FC236}">
                <a16:creationId xmlns:a16="http://schemas.microsoft.com/office/drawing/2014/main" id="{17818651-FC32-BA41-D525-DC13C5213291}"/>
              </a:ext>
            </a:extLst>
          </p:cNvPr>
          <p:cNvSpPr>
            <a:spLocks noGrp="1"/>
          </p:cNvSpPr>
          <p:nvPr>
            <p:ph type="title"/>
          </p:nvPr>
        </p:nvSpPr>
        <p:spPr/>
        <p:txBody>
          <a:bodyPr/>
          <a:lstStyle/>
          <a:p>
            <a:r>
              <a:rPr lang="en-GB"/>
              <a:t>Costs deter companies from operating their own data centres.</a:t>
            </a:r>
            <a:br>
              <a:rPr lang="en-GB"/>
            </a:br>
            <a:r>
              <a:rPr lang="en-GB"/>
              <a:t>Cloud services often meet their needs.</a:t>
            </a:r>
          </a:p>
        </p:txBody>
      </p:sp>
      <p:sp>
        <p:nvSpPr>
          <p:cNvPr id="2" name="Fußzeilenplatzhalter 1">
            <a:extLst>
              <a:ext uri="{FF2B5EF4-FFF2-40B4-BE49-F238E27FC236}">
                <a16:creationId xmlns:a16="http://schemas.microsoft.com/office/drawing/2014/main" id="{FED89F76-39DE-6DF0-481D-87588C422FC1}"/>
              </a:ext>
            </a:extLst>
          </p:cNvPr>
          <p:cNvSpPr>
            <a:spLocks noGrp="1"/>
          </p:cNvSpPr>
          <p:nvPr>
            <p:ph type="ftr" sz="quarter" idx="10"/>
          </p:nvPr>
        </p:nvSpPr>
        <p:spPr/>
        <p:txBody>
          <a:bodyPr/>
          <a:lstStyle/>
          <a:p>
            <a:r>
              <a:rPr lang="en-GB"/>
              <a:t>BREKO market analysis 2026</a:t>
            </a:r>
          </a:p>
        </p:txBody>
      </p:sp>
      <p:sp>
        <p:nvSpPr>
          <p:cNvPr id="3" name="Foliennummernplatzhalter 2">
            <a:extLst>
              <a:ext uri="{FF2B5EF4-FFF2-40B4-BE49-F238E27FC236}">
                <a16:creationId xmlns:a16="http://schemas.microsoft.com/office/drawing/2014/main" id="{757002E7-8D1D-52EB-D8E1-E03752D772DB}"/>
              </a:ext>
            </a:extLst>
          </p:cNvPr>
          <p:cNvSpPr>
            <a:spLocks noGrp="1"/>
          </p:cNvSpPr>
          <p:nvPr>
            <p:ph type="sldNum" sz="quarter" idx="11"/>
          </p:nvPr>
        </p:nvSpPr>
        <p:spPr/>
        <p:txBody>
          <a:bodyPr/>
          <a:lstStyle/>
          <a:p>
            <a:fld id="{7A75A898-F2F4-40F3-B700-6EAF5C28D57E}" type="slidenum">
              <a:rPr lang="en-GB" noProof="0" smtClean="0"/>
              <a:pPr/>
              <a:t>33</a:t>
            </a:fld>
            <a:endParaRPr lang="en-GB" noProof="0"/>
          </a:p>
        </p:txBody>
      </p:sp>
      <p:sp>
        <p:nvSpPr>
          <p:cNvPr id="10" name="Textplatzhalter 9">
            <a:extLst>
              <a:ext uri="{FF2B5EF4-FFF2-40B4-BE49-F238E27FC236}">
                <a16:creationId xmlns:a16="http://schemas.microsoft.com/office/drawing/2014/main" id="{4B299746-A7D3-2B01-5092-66B6C335D032}"/>
              </a:ext>
            </a:extLst>
          </p:cNvPr>
          <p:cNvSpPr>
            <a:spLocks noGrp="1"/>
          </p:cNvSpPr>
          <p:nvPr>
            <p:ph type="body" sz="quarter" idx="14"/>
          </p:nvPr>
        </p:nvSpPr>
        <p:spPr/>
        <p:txBody>
          <a:bodyPr/>
          <a:lstStyle/>
          <a:p>
            <a:r>
              <a:rPr lang="en-GB"/>
              <a:t>Source: Survey of network operators (n=68–72). Question: “Why does your company not operate its own data centre?”</a:t>
            </a:r>
            <a:endParaRPr lang="en-US"/>
          </a:p>
        </p:txBody>
      </p:sp>
      <p:sp>
        <p:nvSpPr>
          <p:cNvPr id="11" name="Textplatzhalter 10">
            <a:extLst>
              <a:ext uri="{FF2B5EF4-FFF2-40B4-BE49-F238E27FC236}">
                <a16:creationId xmlns:a16="http://schemas.microsoft.com/office/drawing/2014/main" id="{8B0B30CB-C16C-72C1-F0FA-8F95CFF6D618}"/>
              </a:ext>
            </a:extLst>
          </p:cNvPr>
          <p:cNvSpPr>
            <a:spLocks noGrp="1"/>
          </p:cNvSpPr>
          <p:nvPr>
            <p:ph type="body" sz="quarter" idx="15"/>
          </p:nvPr>
        </p:nvSpPr>
        <p:spPr/>
        <p:txBody>
          <a:bodyPr vert="horz" lIns="0" tIns="0" rIns="0" bIns="0" rtlCol="0" anchor="t">
            <a:noAutofit/>
          </a:bodyPr>
          <a:lstStyle/>
          <a:p>
            <a:r>
              <a:rPr lang="en-GB"/>
              <a:t>Share of surveyed companies not operating their own data centres, in per cent</a:t>
            </a:r>
            <a:endParaRPr lang="en-US"/>
          </a:p>
        </p:txBody>
      </p:sp>
    </p:spTree>
    <p:extLst>
      <p:ext uri="{BB962C8B-B14F-4D97-AF65-F5344CB8AC3E}">
        <p14:creationId xmlns:p14="http://schemas.microsoft.com/office/powerpoint/2010/main" val="891442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54C7E-539C-79BC-922B-D7C891875383}"/>
            </a:ext>
          </a:extLst>
        </p:cNvPr>
        <p:cNvGrpSpPr/>
        <p:nvPr/>
      </p:nvGrpSpPr>
      <p:grpSpPr>
        <a:xfrm>
          <a:off x="0" y="0"/>
          <a:ext cx="0" cy="0"/>
          <a:chOff x="0" y="0"/>
          <a:chExt cx="0" cy="0"/>
        </a:xfrm>
      </p:grpSpPr>
      <p:pic>
        <p:nvPicPr>
          <p:cNvPr id="5" name="Diagrammhintergrund">
            <a:extLst>
              <a:ext uri="{FF2B5EF4-FFF2-40B4-BE49-F238E27FC236}">
                <a16:creationId xmlns:a16="http://schemas.microsoft.com/office/drawing/2014/main" id="{513734CC-9592-049E-3871-36E5622E672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37" y="1982896"/>
            <a:ext cx="12161520" cy="3951506"/>
          </a:xfrm>
          <a:prstGeom prst="rect">
            <a:avLst/>
          </a:prstGeom>
        </p:spPr>
      </p:pic>
      <p:sp>
        <p:nvSpPr>
          <p:cNvPr id="3" name="Fußzeilenplatzhalter 2">
            <a:extLst>
              <a:ext uri="{FF2B5EF4-FFF2-40B4-BE49-F238E27FC236}">
                <a16:creationId xmlns:a16="http://schemas.microsoft.com/office/drawing/2014/main" id="{03E9D2EC-921D-0AAE-CFD6-B52D35A49E94}"/>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C7372007-7601-8A14-F851-D7812C32B916}"/>
              </a:ext>
            </a:extLst>
          </p:cNvPr>
          <p:cNvSpPr>
            <a:spLocks noGrp="1"/>
          </p:cNvSpPr>
          <p:nvPr>
            <p:ph type="sldNum" sz="quarter" idx="11"/>
          </p:nvPr>
        </p:nvSpPr>
        <p:spPr/>
        <p:txBody>
          <a:bodyPr/>
          <a:lstStyle/>
          <a:p>
            <a:fld id="{7A75A898-F2F4-40F3-B700-6EAF5C28D57E}" type="slidenum">
              <a:rPr lang="en-GB" noProof="0" smtClean="0"/>
              <a:pPr/>
              <a:t>34</a:t>
            </a:fld>
            <a:endParaRPr lang="en-GB" noProof="0"/>
          </a:p>
        </p:txBody>
      </p:sp>
      <p:pic>
        <p:nvPicPr>
          <p:cNvPr id="7" name="Grafik 6">
            <a:extLst>
              <a:ext uri="{FF2B5EF4-FFF2-40B4-BE49-F238E27FC236}">
                <a16:creationId xmlns:a16="http://schemas.microsoft.com/office/drawing/2014/main" id="{F7F110EE-6FDB-D7EE-25E0-73B7E7D4236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37" y="1985278"/>
            <a:ext cx="12161520" cy="3952494"/>
          </a:xfrm>
          <a:prstGeom prst="rect">
            <a:avLst/>
          </a:prstGeom>
        </p:spPr>
      </p:pic>
      <p:sp>
        <p:nvSpPr>
          <p:cNvPr id="10" name="Textplatzhalter 9">
            <a:extLst>
              <a:ext uri="{FF2B5EF4-FFF2-40B4-BE49-F238E27FC236}">
                <a16:creationId xmlns:a16="http://schemas.microsoft.com/office/drawing/2014/main" id="{515372A2-2360-6A5D-CE97-3B79A806B26B}"/>
              </a:ext>
            </a:extLst>
          </p:cNvPr>
          <p:cNvSpPr>
            <a:spLocks noGrp="1"/>
          </p:cNvSpPr>
          <p:nvPr>
            <p:ph type="body" sz="quarter" idx="15"/>
          </p:nvPr>
        </p:nvSpPr>
        <p:spPr/>
        <p:txBody>
          <a:bodyPr vert="horz" lIns="0" tIns="0" rIns="0" bIns="0" rtlCol="0" anchor="t">
            <a:noAutofit/>
          </a:bodyPr>
          <a:lstStyle/>
          <a:p>
            <a:r>
              <a:rPr lang="en-GB"/>
              <a:t>Share of surveyed companies, in per cent</a:t>
            </a:r>
            <a:endParaRPr lang="en-US"/>
          </a:p>
        </p:txBody>
      </p:sp>
      <p:sp>
        <p:nvSpPr>
          <p:cNvPr id="11" name="Inhaltsplatzhalter 10">
            <a:extLst>
              <a:ext uri="{FF2B5EF4-FFF2-40B4-BE49-F238E27FC236}">
                <a16:creationId xmlns:a16="http://schemas.microsoft.com/office/drawing/2014/main" id="{A00701E3-F42F-D746-93DB-B3F059831DE5}"/>
              </a:ext>
            </a:extLst>
          </p:cNvPr>
          <p:cNvSpPr>
            <a:spLocks noGrp="1"/>
          </p:cNvSpPr>
          <p:nvPr>
            <p:ph sz="quarter" idx="16"/>
          </p:nvPr>
        </p:nvSpPr>
        <p:spPr/>
        <p:txBody>
          <a:bodyPr vert="horz" lIns="0" tIns="0" rIns="0" bIns="0" rtlCol="0" anchor="t">
            <a:noAutofit/>
          </a:bodyPr>
          <a:lstStyle/>
          <a:p>
            <a:r>
              <a:rPr lang="en-GB"/>
              <a:t>How important is providing your infrastructure to third-party data centres </a:t>
            </a:r>
            <a:r>
              <a:rPr lang="en-GB" b="1"/>
              <a:t>currently</a:t>
            </a:r>
            <a:r>
              <a:rPr lang="en-GB" noProof="0"/>
              <a:t> </a:t>
            </a:r>
            <a:r>
              <a:rPr lang="en-GB"/>
              <a:t>to your overall business?</a:t>
            </a:r>
            <a:endParaRPr lang="en-GB" noProof="0"/>
          </a:p>
        </p:txBody>
      </p:sp>
      <p:sp>
        <p:nvSpPr>
          <p:cNvPr id="9" name="Textplatzhalter 8">
            <a:extLst>
              <a:ext uri="{FF2B5EF4-FFF2-40B4-BE49-F238E27FC236}">
                <a16:creationId xmlns:a16="http://schemas.microsoft.com/office/drawing/2014/main" id="{BFE28C10-7EED-8836-8D17-D189DE3BA477}"/>
              </a:ext>
            </a:extLst>
          </p:cNvPr>
          <p:cNvSpPr>
            <a:spLocks noGrp="1"/>
          </p:cNvSpPr>
          <p:nvPr>
            <p:ph type="body" sz="quarter" idx="14"/>
          </p:nvPr>
        </p:nvSpPr>
        <p:spPr/>
        <p:txBody>
          <a:bodyPr/>
          <a:lstStyle/>
          <a:p>
            <a:r>
              <a:rPr lang="de-DE"/>
              <a:t>Source: Survey of network operators (n=144), question (top): “How does a competition-compliant and rules-based design of the copper-to-fibre migration affect your willingness to invest in FTTB/H networks?”, question (bottom): “How likely is it that you will refrain from further fibre rollout in parts of your rollout areas because you do not expect a competition-compliant solution for the copper-to-fibre migration?”</a:t>
            </a:r>
            <a:endParaRPr lang="en-GB" noProof="0"/>
          </a:p>
        </p:txBody>
      </p:sp>
      <p:sp>
        <p:nvSpPr>
          <p:cNvPr id="18" name="Inhaltsplatzhalter 10">
            <a:extLst>
              <a:ext uri="{FF2B5EF4-FFF2-40B4-BE49-F238E27FC236}">
                <a16:creationId xmlns:a16="http://schemas.microsoft.com/office/drawing/2014/main" id="{E8A42EA4-5DA5-5847-1933-FD26B6213974}"/>
              </a:ext>
            </a:extLst>
          </p:cNvPr>
          <p:cNvSpPr txBox="1">
            <a:spLocks/>
          </p:cNvSpPr>
          <p:nvPr/>
        </p:nvSpPr>
        <p:spPr>
          <a:xfrm>
            <a:off x="585788" y="4853309"/>
            <a:ext cx="11015663" cy="461385"/>
          </a:xfrm>
          <a:prstGeom prst="rect">
            <a:avLst/>
          </a:prstGeom>
        </p:spPr>
        <p:txBody>
          <a:bodyPr vert="horz" lIns="0" tIns="0" rIns="0" bIns="0" rtlCol="0" anchor="t">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de-DE"/>
              <a:t>How important do you expect the provision of your infrastructure to third-party data centres to be for your overall business over </a:t>
            </a:r>
            <a:r>
              <a:rPr lang="de-DE" b="1"/>
              <a:t>the next five years?</a:t>
            </a:r>
            <a:endParaRPr lang="en-GB" b="1" noProof="0"/>
          </a:p>
        </p:txBody>
      </p:sp>
      <p:sp>
        <p:nvSpPr>
          <p:cNvPr id="8" name="Titel 7">
            <a:extLst>
              <a:ext uri="{FF2B5EF4-FFF2-40B4-BE49-F238E27FC236}">
                <a16:creationId xmlns:a16="http://schemas.microsoft.com/office/drawing/2014/main" id="{73056BF3-1AE3-876D-B641-4F0893582ED7}"/>
              </a:ext>
            </a:extLst>
          </p:cNvPr>
          <p:cNvSpPr>
            <a:spLocks noGrp="1"/>
          </p:cNvSpPr>
          <p:nvPr>
            <p:ph type="title"/>
          </p:nvPr>
        </p:nvSpPr>
        <p:spPr/>
        <p:txBody>
          <a:bodyPr/>
          <a:lstStyle/>
          <a:p>
            <a:r>
              <a:rPr lang="en-GB"/>
              <a:t>Providing infrastructure for third-party data centres</a:t>
            </a:r>
            <a:br>
              <a:rPr lang="en-GB"/>
            </a:br>
            <a:r>
              <a:rPr lang="en-GB"/>
              <a:t>is becoming increasingly important.</a:t>
            </a:r>
          </a:p>
        </p:txBody>
      </p:sp>
    </p:spTree>
    <p:extLst>
      <p:ext uri="{BB962C8B-B14F-4D97-AF65-F5344CB8AC3E}">
        <p14:creationId xmlns:p14="http://schemas.microsoft.com/office/powerpoint/2010/main" val="2891472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C9C13-7142-3E4D-7A90-2E2C52F9020C}"/>
            </a:ext>
          </a:extLst>
        </p:cNvPr>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E8A31412-D335-8BCD-A531-E8C1E4AD06C4}"/>
              </a:ext>
            </a:extLst>
          </p:cNvPr>
          <p:cNvSpPr>
            <a:spLocks noGrp="1"/>
          </p:cNvSpPr>
          <p:nvPr>
            <p:ph type="ftr" sz="quarter" idx="10"/>
          </p:nvPr>
        </p:nvSpPr>
        <p:spPr>
          <a:xfrm>
            <a:off x="2032022" y="6559200"/>
            <a:ext cx="4114800" cy="303255"/>
          </a:xfrm>
        </p:spPr>
        <p:txBody>
          <a:bodyPr/>
          <a:lstStyle/>
          <a:p>
            <a:r>
              <a:rPr lang="en-GB"/>
              <a:t>BREKO market analysis 2026</a:t>
            </a:r>
          </a:p>
        </p:txBody>
      </p:sp>
      <p:sp>
        <p:nvSpPr>
          <p:cNvPr id="4" name="Foliennummernplatzhalter 3">
            <a:extLst>
              <a:ext uri="{FF2B5EF4-FFF2-40B4-BE49-F238E27FC236}">
                <a16:creationId xmlns:a16="http://schemas.microsoft.com/office/drawing/2014/main" id="{E8EEFE3D-160F-B19E-D317-16DA612265DE}"/>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35</a:t>
            </a:fld>
            <a:endParaRPr lang="en-GB" noProof="0"/>
          </a:p>
        </p:txBody>
      </p:sp>
      <p:pic>
        <p:nvPicPr>
          <p:cNvPr id="12" name="Grafik 11">
            <a:extLst>
              <a:ext uri="{FF2B5EF4-FFF2-40B4-BE49-F238E27FC236}">
                <a16:creationId xmlns:a16="http://schemas.microsoft.com/office/drawing/2014/main" id="{AD8647A3-3BBB-60B9-3FF2-CB2BF83770A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908" y="-17207"/>
            <a:ext cx="12161515" cy="5890734"/>
          </a:xfrm>
          <a:prstGeom prst="rect">
            <a:avLst/>
          </a:prstGeom>
        </p:spPr>
      </p:pic>
      <p:sp>
        <p:nvSpPr>
          <p:cNvPr id="30" name="Inhaltsplatzhalter 29">
            <a:extLst>
              <a:ext uri="{FF2B5EF4-FFF2-40B4-BE49-F238E27FC236}">
                <a16:creationId xmlns:a16="http://schemas.microsoft.com/office/drawing/2014/main" id="{4922C69E-9528-B036-30E1-CC6F4316BE19}"/>
              </a:ext>
            </a:extLst>
          </p:cNvPr>
          <p:cNvSpPr>
            <a:spLocks noGrp="1"/>
          </p:cNvSpPr>
          <p:nvPr>
            <p:ph sz="quarter" idx="16"/>
          </p:nvPr>
        </p:nvSpPr>
        <p:spPr>
          <a:xfrm>
            <a:off x="7607300" y="512763"/>
            <a:ext cx="3995738" cy="780009"/>
          </a:xfrm>
        </p:spPr>
        <p:txBody>
          <a:bodyPr/>
          <a:lstStyle/>
          <a:p>
            <a:pPr lvl="2"/>
            <a:r>
              <a:rPr lang="de-DE"/>
              <a:t>EXPANSION OF OWN DATA CENTRE CAPACITY</a:t>
            </a:r>
            <a:endParaRPr lang="en-GB" cap="all" noProof="0"/>
          </a:p>
        </p:txBody>
      </p:sp>
      <p:sp>
        <p:nvSpPr>
          <p:cNvPr id="2" name="Titel 1">
            <a:extLst>
              <a:ext uri="{FF2B5EF4-FFF2-40B4-BE49-F238E27FC236}">
                <a16:creationId xmlns:a16="http://schemas.microsoft.com/office/drawing/2014/main" id="{0833CBC6-518D-B163-D25B-CCFA604FE2B0}"/>
              </a:ext>
            </a:extLst>
          </p:cNvPr>
          <p:cNvSpPr>
            <a:spLocks noGrp="1"/>
          </p:cNvSpPr>
          <p:nvPr>
            <p:ph type="title"/>
          </p:nvPr>
        </p:nvSpPr>
        <p:spPr>
          <a:xfrm>
            <a:off x="587374" y="1238970"/>
            <a:ext cx="2592389" cy="1776783"/>
          </a:xfrm>
        </p:spPr>
        <p:txBody>
          <a:bodyPr/>
          <a:lstStyle/>
          <a:p>
            <a:r>
              <a:rPr lang="de-DE"/>
              <a:t>AI will drive the expansion of data centre capacity.</a:t>
            </a:r>
            <a:endParaRPr lang="en-GB" noProof="0"/>
          </a:p>
        </p:txBody>
      </p:sp>
      <p:sp>
        <p:nvSpPr>
          <p:cNvPr id="6" name="Inhaltsplatzhalter 5">
            <a:extLst>
              <a:ext uri="{FF2B5EF4-FFF2-40B4-BE49-F238E27FC236}">
                <a16:creationId xmlns:a16="http://schemas.microsoft.com/office/drawing/2014/main" id="{CB7CFB8F-3336-4C76-3523-B8592CD010CC}"/>
              </a:ext>
            </a:extLst>
          </p:cNvPr>
          <p:cNvSpPr>
            <a:spLocks noGrp="1"/>
          </p:cNvSpPr>
          <p:nvPr>
            <p:ph sz="quarter" idx="13"/>
          </p:nvPr>
        </p:nvSpPr>
        <p:spPr>
          <a:xfrm>
            <a:off x="3395663" y="512764"/>
            <a:ext cx="3995737" cy="5327650"/>
          </a:xfrm>
        </p:spPr>
        <p:txBody>
          <a:bodyPr/>
          <a:lstStyle/>
          <a:p>
            <a:pPr lvl="2"/>
            <a:r>
              <a:rPr lang="de-DE"/>
              <a:t>IT POWER CAPACITY</a:t>
            </a:r>
            <a:endParaRPr lang="en-GB" noProof="0"/>
          </a:p>
        </p:txBody>
      </p:sp>
      <p:sp>
        <p:nvSpPr>
          <p:cNvPr id="5" name="Textplatzhalter 4">
            <a:extLst>
              <a:ext uri="{FF2B5EF4-FFF2-40B4-BE49-F238E27FC236}">
                <a16:creationId xmlns:a16="http://schemas.microsoft.com/office/drawing/2014/main" id="{1C67E6E3-4390-AE53-3E6C-56FB687F2605}"/>
              </a:ext>
            </a:extLst>
          </p:cNvPr>
          <p:cNvSpPr>
            <a:spLocks noGrp="1"/>
          </p:cNvSpPr>
          <p:nvPr>
            <p:ph type="body" sz="quarter" idx="15"/>
          </p:nvPr>
        </p:nvSpPr>
        <p:spPr>
          <a:xfrm>
            <a:off x="587375" y="3931243"/>
            <a:ext cx="2592388" cy="1910757"/>
          </a:xfrm>
        </p:spPr>
        <p:txBody>
          <a:bodyPr/>
          <a:lstStyle/>
          <a:p>
            <a:r>
              <a:rPr lang="en-US" noProof="0"/>
              <a:t>IT power capacity of German data </a:t>
            </a:r>
            <a:r>
              <a:rPr lang="en-US" noProof="0" err="1"/>
              <a:t>centres</a:t>
            </a:r>
            <a:r>
              <a:rPr lang="en-US" noProof="0"/>
              <a:t> in megawatts (left)*</a:t>
            </a:r>
            <a:endParaRPr lang="en-GB" noProof="0"/>
          </a:p>
          <a:p>
            <a:pPr>
              <a:spcBef>
                <a:spcPts val="800"/>
              </a:spcBef>
            </a:pPr>
            <a:r>
              <a:rPr lang="de-DE"/>
              <a:t>Share of surveyed companies operating their own data centres, in per cent (right)</a:t>
            </a:r>
            <a:endParaRPr lang="en-GB" noProof="0"/>
          </a:p>
        </p:txBody>
      </p:sp>
      <p:sp>
        <p:nvSpPr>
          <p:cNvPr id="8" name="Textplatzhalter 7">
            <a:extLst>
              <a:ext uri="{FF2B5EF4-FFF2-40B4-BE49-F238E27FC236}">
                <a16:creationId xmlns:a16="http://schemas.microsoft.com/office/drawing/2014/main" id="{B5FE97F9-97F2-BDF5-0449-2E3D043876A4}"/>
              </a:ext>
            </a:extLst>
          </p:cNvPr>
          <p:cNvSpPr>
            <a:spLocks noGrp="1"/>
          </p:cNvSpPr>
          <p:nvPr>
            <p:ph type="body" sz="quarter" idx="14"/>
          </p:nvPr>
        </p:nvSpPr>
        <p:spPr>
          <a:xfrm>
            <a:off x="587375" y="5927724"/>
            <a:ext cx="11015663" cy="366713"/>
          </a:xfrm>
        </p:spPr>
        <p:txBody>
          <a:bodyPr/>
          <a:lstStyle/>
          <a:p>
            <a:r>
              <a:rPr lang="de-DE"/>
              <a:t>*Data centres and smaller IT installations in Germany</a:t>
            </a:r>
            <a:br>
              <a:rPr lang="en-GB" noProof="0"/>
            </a:br>
            <a:r>
              <a:rPr lang="en-US" noProof="0"/>
              <a:t>Source (left): </a:t>
            </a:r>
            <a:r>
              <a:rPr lang="en-US" noProof="0" err="1"/>
              <a:t>Bitkom</a:t>
            </a:r>
            <a:r>
              <a:rPr lang="en-US" noProof="0"/>
              <a:t> (2025): Data </a:t>
            </a:r>
            <a:r>
              <a:rPr lang="en-US" noProof="0" err="1"/>
              <a:t>Centres</a:t>
            </a:r>
            <a:r>
              <a:rPr lang="en-US" noProof="0"/>
              <a:t> in Germany. Source (right): Survey of network operators (N=84), question: “Please assess the extent to which the following statements regarding the framework conditions for the future planning of additional own data </a:t>
            </a:r>
            <a:r>
              <a:rPr lang="en-US" noProof="0" err="1"/>
              <a:t>centre</a:t>
            </a:r>
            <a:r>
              <a:rPr lang="en-US" noProof="0"/>
              <a:t> capacity apply to your company.”</a:t>
            </a:r>
            <a:r>
              <a:rPr lang="en-GB" noProof="0"/>
              <a:t>		</a:t>
            </a:r>
          </a:p>
        </p:txBody>
      </p:sp>
      <p:sp>
        <p:nvSpPr>
          <p:cNvPr id="7" name="Inhaltsplatzhalter 5">
            <a:extLst>
              <a:ext uri="{FF2B5EF4-FFF2-40B4-BE49-F238E27FC236}">
                <a16:creationId xmlns:a16="http://schemas.microsoft.com/office/drawing/2014/main" id="{440B0506-BDA5-288B-92C5-F041FEBF302A}"/>
              </a:ext>
            </a:extLst>
          </p:cNvPr>
          <p:cNvSpPr txBox="1">
            <a:spLocks/>
          </p:cNvSpPr>
          <p:nvPr/>
        </p:nvSpPr>
        <p:spPr>
          <a:xfrm>
            <a:off x="7608888" y="2755972"/>
            <a:ext cx="1602679" cy="1739453"/>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0">
              <a:defRPr/>
            </a:pPr>
            <a:r>
              <a:rPr lang="de-DE"/>
              <a:t>“Rising demand driven by digitalisation and AI is driving our expansion plans.”</a:t>
            </a:r>
            <a:endParaRPr kumimoji="0" lang="en-GB" sz="1350" b="0" i="0" u="none" strike="noStrike" kern="1200" cap="none" spc="0" normalizeH="0" baseline="0" noProof="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7233180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FC3C1BA-0408-2658-A6C3-D39D7123B014}"/>
            </a:ext>
          </a:extLst>
        </p:cNvPr>
        <p:cNvGrpSpPr/>
        <p:nvPr/>
      </p:nvGrpSpPr>
      <p:grpSpPr>
        <a:xfrm>
          <a:off x="0" y="0"/>
          <a:ext cx="0" cy="0"/>
          <a:chOff x="0" y="0"/>
          <a:chExt cx="0" cy="0"/>
        </a:xfrm>
      </p:grpSpPr>
      <p:pic>
        <p:nvPicPr>
          <p:cNvPr id="16" name="Bildplatzhalter 15">
            <a:extLst>
              <a:ext uri="{FF2B5EF4-FFF2-40B4-BE49-F238E27FC236}">
                <a16:creationId xmlns:a16="http://schemas.microsoft.com/office/drawing/2014/main" id="{799C0B8A-D449-5337-08D8-4AFF211462A2}"/>
              </a:ext>
            </a:extLst>
          </p:cNvPr>
          <p:cNvPicPr>
            <a:picLocks noGrp="1" noRot="1" noChangeAspect="1" noMove="1" noResize="1" noEditPoints="1" noAdjustHandles="1" noChangeArrowheads="1" noChangeShapeType="1" noCrop="1"/>
          </p:cNvPicPr>
          <p:nvPr>
            <p:ph type="pic" sz="quarter" idx="13"/>
          </p:nvPr>
        </p:nvPicPr>
        <p:blipFill>
          <a:blip r:embed="rId4">
            <a:alphaModFix amt="55000"/>
            <a:extLst>
              <a:ext uri="{28A0092B-C50C-407E-A947-70E740481C1C}">
                <a14:useLocalDpi xmlns:a14="http://schemas.microsoft.com/office/drawing/2010/main" val="0"/>
              </a:ext>
            </a:extLst>
          </a:blip>
          <a:srcRect t="16" b="16"/>
          <a:stretch/>
        </p:blipFill>
        <p:spPr>
          <a:xfrm flipV="1">
            <a:off x="0" y="-252000"/>
            <a:ext cx="12192000" cy="7110000"/>
          </a:xfrm>
        </p:spPr>
      </p:pic>
      <p:sp>
        <p:nvSpPr>
          <p:cNvPr id="3" name="Fußzeilenplatzhalter 2">
            <a:extLst>
              <a:ext uri="{FF2B5EF4-FFF2-40B4-BE49-F238E27FC236}">
                <a16:creationId xmlns:a16="http://schemas.microsoft.com/office/drawing/2014/main" id="{BC9BB331-8B66-A438-6EE6-0F1F7525A94B}"/>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E464E68D-289D-08E0-0CC9-B81E256393EC}"/>
              </a:ext>
            </a:extLst>
          </p:cNvPr>
          <p:cNvSpPr>
            <a:spLocks noGrp="1"/>
          </p:cNvSpPr>
          <p:nvPr>
            <p:ph type="sldNum" sz="quarter" idx="11"/>
          </p:nvPr>
        </p:nvSpPr>
        <p:spPr/>
        <p:txBody>
          <a:bodyPr/>
          <a:lstStyle/>
          <a:p>
            <a:fld id="{7A75A898-F2F4-40F3-B700-6EAF5C28D57E}" type="slidenum">
              <a:rPr lang="en-GB" noProof="0" smtClean="0"/>
              <a:pPr/>
              <a:t>36</a:t>
            </a:fld>
            <a:endParaRPr lang="en-GB" noProof="0"/>
          </a:p>
        </p:txBody>
      </p:sp>
      <p:sp>
        <p:nvSpPr>
          <p:cNvPr id="22" name="Titel 21">
            <a:extLst>
              <a:ext uri="{FF2B5EF4-FFF2-40B4-BE49-F238E27FC236}">
                <a16:creationId xmlns:a16="http://schemas.microsoft.com/office/drawing/2014/main" id="{42FA8D01-C55F-2D10-DD78-C260D2C64C4C}"/>
              </a:ext>
            </a:extLst>
          </p:cNvPr>
          <p:cNvSpPr>
            <a:spLocks noGrp="1"/>
          </p:cNvSpPr>
          <p:nvPr>
            <p:ph type="title"/>
          </p:nvPr>
        </p:nvSpPr>
        <p:spPr/>
        <p:txBody>
          <a:bodyPr/>
          <a:lstStyle/>
          <a:p>
            <a:r>
              <a:rPr lang="en-GB"/>
              <a:t>General data on the telecommunications market</a:t>
            </a:r>
            <a:endParaRPr lang="en-US"/>
          </a:p>
        </p:txBody>
      </p:sp>
      <p:sp>
        <p:nvSpPr>
          <p:cNvPr id="23" name="Textplatzhalter 22">
            <a:extLst>
              <a:ext uri="{FF2B5EF4-FFF2-40B4-BE49-F238E27FC236}">
                <a16:creationId xmlns:a16="http://schemas.microsoft.com/office/drawing/2014/main" id="{9204BD00-445D-B564-0981-4399E4B0404A}"/>
              </a:ext>
            </a:extLst>
          </p:cNvPr>
          <p:cNvSpPr>
            <a:spLocks noGrp="1"/>
          </p:cNvSpPr>
          <p:nvPr>
            <p:ph type="body" sz="quarter" idx="12"/>
          </p:nvPr>
        </p:nvSpPr>
        <p:spPr/>
        <p:txBody>
          <a:bodyPr/>
          <a:lstStyle/>
          <a:p>
            <a:r>
              <a:rPr lang="en-GB" noProof="0"/>
              <a:t>6</a:t>
            </a:r>
          </a:p>
        </p:txBody>
      </p:sp>
    </p:spTree>
    <p:extLst>
      <p:ext uri="{BB962C8B-B14F-4D97-AF65-F5344CB8AC3E}">
        <p14:creationId xmlns:p14="http://schemas.microsoft.com/office/powerpoint/2010/main" val="15599295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5F741-7621-53BF-BA9C-1119D2670B9B}"/>
            </a:ext>
          </a:extLst>
        </p:cNvPr>
        <p:cNvGrpSpPr/>
        <p:nvPr/>
      </p:nvGrpSpPr>
      <p:grpSpPr>
        <a:xfrm>
          <a:off x="0" y="0"/>
          <a:ext cx="0" cy="0"/>
          <a:chOff x="0" y="0"/>
          <a:chExt cx="0" cy="0"/>
        </a:xfrm>
      </p:grpSpPr>
      <p:sp>
        <p:nvSpPr>
          <p:cNvPr id="12" name="Inhaltsplatzhalter 11" hidden="1">
            <a:extLst>
              <a:ext uri="{FF2B5EF4-FFF2-40B4-BE49-F238E27FC236}">
                <a16:creationId xmlns:a16="http://schemas.microsoft.com/office/drawing/2014/main" id="{FBD88B67-2964-4186-01FF-6B7705C843CB}"/>
              </a:ext>
            </a:extLst>
          </p:cNvPr>
          <p:cNvSpPr>
            <a:spLocks noGrp="1" noRot="1" noMove="1" noResize="1" noEditPoints="1" noAdjustHandles="1" noChangeArrowheads="1" noChangeShapeType="1"/>
          </p:cNvSpPr>
          <p:nvPr>
            <p:ph sz="quarter" idx="16"/>
          </p:nvPr>
        </p:nvSpPr>
        <p:spPr/>
        <p:txBody>
          <a:bodyPr/>
          <a:lstStyle/>
          <a:p>
            <a:pPr lvl="2"/>
            <a:endParaRPr lang="en-GB" cap="all" noProof="0"/>
          </a:p>
        </p:txBody>
      </p:sp>
      <p:sp>
        <p:nvSpPr>
          <p:cNvPr id="8" name="Rechteck 7">
            <a:extLst>
              <a:ext uri="{FF2B5EF4-FFF2-40B4-BE49-F238E27FC236}">
                <a16:creationId xmlns:a16="http://schemas.microsoft.com/office/drawing/2014/main" id="{E230D211-29BA-7111-9AA9-B0A0C7A4DF1C}"/>
              </a:ext>
            </a:extLst>
          </p:cNvPr>
          <p:cNvSpPr>
            <a:spLocks/>
          </p:cNvSpPr>
          <p:nvPr/>
        </p:nvSpPr>
        <p:spPr>
          <a:xfrm>
            <a:off x="6434451" y="2097089"/>
            <a:ext cx="3348000" cy="3355652"/>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Titel 8">
            <a:extLst>
              <a:ext uri="{FF2B5EF4-FFF2-40B4-BE49-F238E27FC236}">
                <a16:creationId xmlns:a16="http://schemas.microsoft.com/office/drawing/2014/main" id="{6B5C0700-C2D0-FC7A-0706-5B3C15933850}"/>
              </a:ext>
            </a:extLst>
          </p:cNvPr>
          <p:cNvSpPr>
            <a:spLocks noGrp="1"/>
          </p:cNvSpPr>
          <p:nvPr>
            <p:ph type="title"/>
          </p:nvPr>
        </p:nvSpPr>
        <p:spPr/>
        <p:txBody>
          <a:bodyPr/>
          <a:lstStyle/>
          <a:p>
            <a:r>
              <a:rPr lang="en-GB"/>
              <a:t>Fibre connections could outnumber</a:t>
            </a:r>
            <a:br>
              <a:rPr lang="en-GB"/>
            </a:br>
            <a:r>
              <a:rPr lang="en-GB"/>
              <a:t>DSL connections by 2030.</a:t>
            </a:r>
            <a:endParaRPr lang="en-GB" noProof="0"/>
          </a:p>
        </p:txBody>
      </p:sp>
      <p:sp>
        <p:nvSpPr>
          <p:cNvPr id="2" name="Fußzeilenplatzhalter 1">
            <a:extLst>
              <a:ext uri="{FF2B5EF4-FFF2-40B4-BE49-F238E27FC236}">
                <a16:creationId xmlns:a16="http://schemas.microsoft.com/office/drawing/2014/main" id="{47D159B9-9518-CE4A-879F-BE7FDB1F64DD}"/>
              </a:ext>
            </a:extLst>
          </p:cNvPr>
          <p:cNvSpPr>
            <a:spLocks noGrp="1"/>
          </p:cNvSpPr>
          <p:nvPr>
            <p:ph type="ftr" sz="quarter" idx="10"/>
          </p:nvPr>
        </p:nvSpPr>
        <p:spPr/>
        <p:txBody>
          <a:bodyPr/>
          <a:lstStyle/>
          <a:p>
            <a:r>
              <a:rPr lang="en-GB"/>
              <a:t>BREKO market analysis 2026</a:t>
            </a:r>
          </a:p>
        </p:txBody>
      </p:sp>
      <p:sp>
        <p:nvSpPr>
          <p:cNvPr id="3" name="Foliennummernplatzhalter 2">
            <a:extLst>
              <a:ext uri="{FF2B5EF4-FFF2-40B4-BE49-F238E27FC236}">
                <a16:creationId xmlns:a16="http://schemas.microsoft.com/office/drawing/2014/main" id="{47C67D8E-5B6F-1382-FB90-1BB067B3127B}"/>
              </a:ext>
            </a:extLst>
          </p:cNvPr>
          <p:cNvSpPr>
            <a:spLocks noGrp="1"/>
          </p:cNvSpPr>
          <p:nvPr>
            <p:ph type="sldNum" sz="quarter" idx="11"/>
          </p:nvPr>
        </p:nvSpPr>
        <p:spPr/>
        <p:txBody>
          <a:bodyPr/>
          <a:lstStyle/>
          <a:p>
            <a:fld id="{7A75A898-F2F4-40F3-B700-6EAF5C28D57E}" type="slidenum">
              <a:rPr lang="en-GB" noProof="0" smtClean="0"/>
              <a:pPr/>
              <a:t>37</a:t>
            </a:fld>
            <a:endParaRPr lang="en-GB" noProof="0"/>
          </a:p>
        </p:txBody>
      </p:sp>
      <p:sp>
        <p:nvSpPr>
          <p:cNvPr id="11" name="Textplatzhalter 10">
            <a:extLst>
              <a:ext uri="{FF2B5EF4-FFF2-40B4-BE49-F238E27FC236}">
                <a16:creationId xmlns:a16="http://schemas.microsoft.com/office/drawing/2014/main" id="{FC7C0DA7-D371-82F7-EC0C-3E0FEDFC6FA4}"/>
              </a:ext>
            </a:extLst>
          </p:cNvPr>
          <p:cNvSpPr>
            <a:spLocks noGrp="1"/>
          </p:cNvSpPr>
          <p:nvPr>
            <p:ph type="body" sz="quarter" idx="15"/>
          </p:nvPr>
        </p:nvSpPr>
        <p:spPr/>
        <p:txBody>
          <a:bodyPr/>
          <a:lstStyle/>
          <a:p>
            <a:r>
              <a:rPr lang="en-GB"/>
              <a:t>Active fixed broadband connections by technology</a:t>
            </a:r>
            <a:endParaRPr lang="en-US"/>
          </a:p>
        </p:txBody>
      </p:sp>
      <p:sp>
        <p:nvSpPr>
          <p:cNvPr id="10" name="Textplatzhalter 9">
            <a:extLst>
              <a:ext uri="{FF2B5EF4-FFF2-40B4-BE49-F238E27FC236}">
                <a16:creationId xmlns:a16="http://schemas.microsoft.com/office/drawing/2014/main" id="{A4A983D4-DAE8-71D7-DA9C-966B6E5E10A5}"/>
              </a:ext>
            </a:extLst>
          </p:cNvPr>
          <p:cNvSpPr>
            <a:spLocks noGrp="1"/>
          </p:cNvSpPr>
          <p:nvPr>
            <p:ph type="body" sz="quarter" idx="14"/>
          </p:nvPr>
        </p:nvSpPr>
        <p:spPr/>
        <p:txBody>
          <a:bodyPr/>
          <a:lstStyle/>
          <a:p>
            <a:r>
              <a:rPr lang="en-GB"/>
              <a:t>*Forecast based on growth from 2020 to 2025</a:t>
            </a:r>
            <a:br>
              <a:rPr lang="en-GB"/>
            </a:br>
            <a:r>
              <a:rPr lang="en-GB"/>
              <a:t>Source: Federal Network Agency (2025a), Federal Network Agency (2025b), own calculations</a:t>
            </a:r>
          </a:p>
        </p:txBody>
      </p:sp>
      <p:pic>
        <p:nvPicPr>
          <p:cNvPr id="6" name="Inhaltsplatzhalter 12">
            <a:extLst>
              <a:ext uri="{FF2B5EF4-FFF2-40B4-BE49-F238E27FC236}">
                <a16:creationId xmlns:a16="http://schemas.microsoft.com/office/drawing/2014/main" id="{8BFB88A2-6488-12D0-E167-7EE70E63AF5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5240" y="1908000"/>
            <a:ext cx="12161520" cy="3952494"/>
          </a:xfrm>
          <a:prstGeom prst="rect">
            <a:avLst/>
          </a:prstGeom>
        </p:spPr>
      </p:pic>
    </p:spTree>
    <p:extLst>
      <p:ext uri="{BB962C8B-B14F-4D97-AF65-F5344CB8AC3E}">
        <p14:creationId xmlns:p14="http://schemas.microsoft.com/office/powerpoint/2010/main" val="301955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AA82C-6FFC-3C4F-86EE-922810B5ADC7}"/>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41F927B1-500C-866B-5E69-D81BF1F496BF}"/>
              </a:ext>
            </a:extLst>
          </p:cNvPr>
          <p:cNvSpPr>
            <a:spLocks noGrp="1" noRot="1" noMove="1" noResize="1" noEditPoints="1" noAdjustHandles="1" noChangeArrowheads="1" noChangeShapeType="1"/>
          </p:cNvSpPr>
          <p:nvPr/>
        </p:nvSpPr>
        <p:spPr>
          <a:xfrm>
            <a:off x="6507970" y="2097089"/>
            <a:ext cx="3348000" cy="3415706"/>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Rechteck 7">
            <a:extLst>
              <a:ext uri="{FF2B5EF4-FFF2-40B4-BE49-F238E27FC236}">
                <a16:creationId xmlns:a16="http://schemas.microsoft.com/office/drawing/2014/main" id="{FFB1E497-18C4-033D-039E-84B86BE95EC0}"/>
              </a:ext>
            </a:extLst>
          </p:cNvPr>
          <p:cNvSpPr>
            <a:spLocks noGrp="1" noRot="1" noMove="1" noResize="1" noEditPoints="1" noAdjustHandles="1" noChangeArrowheads="1" noChangeShapeType="1"/>
          </p:cNvSpPr>
          <p:nvPr/>
        </p:nvSpPr>
        <p:spPr>
          <a:xfrm rot="16200000">
            <a:off x="6002760" y="3164814"/>
            <a:ext cx="1680704" cy="3015258"/>
          </a:xfrm>
          <a:prstGeom prst="rect">
            <a:avLst/>
          </a:prstGeom>
          <a:gradFill>
            <a:gsLst>
              <a:gs pos="0">
                <a:srgbClr val="D5D6D7">
                  <a:alpha val="10000"/>
                </a:srgbClr>
              </a:gs>
              <a:gs pos="100000">
                <a:srgbClr val="D5D6D7"/>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Rechteck 4">
            <a:extLst>
              <a:ext uri="{FF2B5EF4-FFF2-40B4-BE49-F238E27FC236}">
                <a16:creationId xmlns:a16="http://schemas.microsoft.com/office/drawing/2014/main" id="{604105EE-3B9C-8851-B883-2C02E1A1F9BA}"/>
              </a:ext>
            </a:extLst>
          </p:cNvPr>
          <p:cNvSpPr>
            <a:spLocks noGrp="1" noRot="1" noMove="1" noResize="1" noEditPoints="1" noAdjustHandles="1" noChangeArrowheads="1" noChangeShapeType="1"/>
          </p:cNvSpPr>
          <p:nvPr/>
        </p:nvSpPr>
        <p:spPr>
          <a:xfrm rot="16200000">
            <a:off x="4979204" y="2141256"/>
            <a:ext cx="2217492" cy="4525586"/>
          </a:xfrm>
          <a:prstGeom prst="rect">
            <a:avLst/>
          </a:prstGeom>
          <a:gradFill>
            <a:gsLst>
              <a:gs pos="0">
                <a:srgbClr val="D5D6D7">
                  <a:alpha val="10000"/>
                </a:srgbClr>
              </a:gs>
              <a:gs pos="100000">
                <a:srgbClr val="D5D6D7"/>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5" name="Inhaltsplatzhalter 14">
            <a:extLst>
              <a:ext uri="{FF2B5EF4-FFF2-40B4-BE49-F238E27FC236}">
                <a16:creationId xmlns:a16="http://schemas.microsoft.com/office/drawing/2014/main" id="{53439A27-7C74-5646-F7C3-390CAF2FF73C}"/>
              </a:ext>
            </a:extLst>
          </p:cNvPr>
          <p:cNvPicPr>
            <a:picLocks noGrp="1" noChangeAspect="1"/>
          </p:cNvPicPr>
          <p:nvPr>
            <p:ph sz="quarter" idx="16"/>
          </p:nvPr>
        </p:nvPicPr>
        <p:blipFill>
          <a:blip>
            <a:extLst>
              <a:ext uri="{96DAC541-7B7A-43D3-8B79-37D633B846F1}">
                <asvg:svgBlip xmlns:asvg="http://schemas.microsoft.com/office/drawing/2016/SVG/main" r:embed="rId3"/>
              </a:ext>
            </a:extLst>
          </a:blip>
          <a:srcRect/>
          <a:stretch/>
        </p:blipFill>
        <p:spPr>
          <a:xfrm>
            <a:off x="0" y="1908000"/>
            <a:ext cx="12161520" cy="3952494"/>
          </a:xfrm>
          <a:prstGeom prst="rect">
            <a:avLst/>
          </a:prstGeom>
        </p:spPr>
      </p:pic>
      <p:sp>
        <p:nvSpPr>
          <p:cNvPr id="9" name="Titel 8">
            <a:extLst>
              <a:ext uri="{FF2B5EF4-FFF2-40B4-BE49-F238E27FC236}">
                <a16:creationId xmlns:a16="http://schemas.microsoft.com/office/drawing/2014/main" id="{D3AE9697-FF2B-B462-1813-60A08BE2B6C9}"/>
              </a:ext>
            </a:extLst>
          </p:cNvPr>
          <p:cNvSpPr>
            <a:spLocks noGrp="1"/>
          </p:cNvSpPr>
          <p:nvPr>
            <p:ph type="title"/>
          </p:nvPr>
        </p:nvSpPr>
        <p:spPr/>
        <p:txBody>
          <a:bodyPr/>
          <a:lstStyle/>
          <a:p>
            <a:r>
              <a:rPr lang="en-GB"/>
              <a:t>Monthly fixed-line data usage</a:t>
            </a:r>
            <a:br>
              <a:rPr lang="en-GB"/>
            </a:br>
            <a:r>
              <a:rPr lang="en-GB"/>
              <a:t>per connection is 376 GB.</a:t>
            </a:r>
          </a:p>
        </p:txBody>
      </p:sp>
      <p:sp>
        <p:nvSpPr>
          <p:cNvPr id="2" name="Fußzeilenplatzhalter 1">
            <a:extLst>
              <a:ext uri="{FF2B5EF4-FFF2-40B4-BE49-F238E27FC236}">
                <a16:creationId xmlns:a16="http://schemas.microsoft.com/office/drawing/2014/main" id="{9DE083AE-ACCD-2CC8-536B-07692C9FEA84}"/>
              </a:ext>
            </a:extLst>
          </p:cNvPr>
          <p:cNvSpPr>
            <a:spLocks noGrp="1"/>
          </p:cNvSpPr>
          <p:nvPr>
            <p:ph type="ftr" sz="quarter" idx="10"/>
          </p:nvPr>
        </p:nvSpPr>
        <p:spPr/>
        <p:txBody>
          <a:bodyPr/>
          <a:lstStyle/>
          <a:p>
            <a:r>
              <a:rPr lang="en-GB"/>
              <a:t>BREKO market analysis 2026</a:t>
            </a:r>
          </a:p>
        </p:txBody>
      </p:sp>
      <p:sp>
        <p:nvSpPr>
          <p:cNvPr id="3" name="Foliennummernplatzhalter 2">
            <a:extLst>
              <a:ext uri="{FF2B5EF4-FFF2-40B4-BE49-F238E27FC236}">
                <a16:creationId xmlns:a16="http://schemas.microsoft.com/office/drawing/2014/main" id="{06AC7300-316B-B7A0-BAA0-A53DB68B3E7F}"/>
              </a:ext>
            </a:extLst>
          </p:cNvPr>
          <p:cNvSpPr>
            <a:spLocks noGrp="1"/>
          </p:cNvSpPr>
          <p:nvPr>
            <p:ph type="sldNum" sz="quarter" idx="11"/>
          </p:nvPr>
        </p:nvSpPr>
        <p:spPr/>
        <p:txBody>
          <a:bodyPr/>
          <a:lstStyle/>
          <a:p>
            <a:fld id="{7A75A898-F2F4-40F3-B700-6EAF5C28D57E}" type="slidenum">
              <a:rPr lang="en-GB" noProof="0" smtClean="0"/>
              <a:pPr/>
              <a:t>38</a:t>
            </a:fld>
            <a:endParaRPr lang="en-GB" noProof="0"/>
          </a:p>
        </p:txBody>
      </p:sp>
      <p:sp>
        <p:nvSpPr>
          <p:cNvPr id="11" name="Textplatzhalter 10">
            <a:extLst>
              <a:ext uri="{FF2B5EF4-FFF2-40B4-BE49-F238E27FC236}">
                <a16:creationId xmlns:a16="http://schemas.microsoft.com/office/drawing/2014/main" id="{F8D0C567-4A89-629F-2736-17AA5285E565}"/>
              </a:ext>
            </a:extLst>
          </p:cNvPr>
          <p:cNvSpPr>
            <a:spLocks noGrp="1"/>
          </p:cNvSpPr>
          <p:nvPr>
            <p:ph type="body" sz="quarter" idx="15"/>
          </p:nvPr>
        </p:nvSpPr>
        <p:spPr/>
        <p:txBody>
          <a:bodyPr vert="horz" lIns="0" tIns="0" rIns="0" bIns="0" rtlCol="0" anchor="t">
            <a:noAutofit/>
          </a:bodyPr>
          <a:lstStyle/>
          <a:p>
            <a:r>
              <a:rPr lang="en-GB"/>
              <a:t>Trends in fixed-line data usage, per connection per month</a:t>
            </a:r>
            <a:endParaRPr lang="en-US"/>
          </a:p>
        </p:txBody>
      </p:sp>
      <p:sp>
        <p:nvSpPr>
          <p:cNvPr id="10" name="Textplatzhalter 9">
            <a:extLst>
              <a:ext uri="{FF2B5EF4-FFF2-40B4-BE49-F238E27FC236}">
                <a16:creationId xmlns:a16="http://schemas.microsoft.com/office/drawing/2014/main" id="{A6C3BDDC-A346-3174-2176-247E250FCA0E}"/>
              </a:ext>
            </a:extLst>
          </p:cNvPr>
          <p:cNvSpPr>
            <a:spLocks noGrp="1"/>
          </p:cNvSpPr>
          <p:nvPr>
            <p:ph type="body" sz="quarter" idx="14"/>
          </p:nvPr>
        </p:nvSpPr>
        <p:spPr/>
        <p:txBody>
          <a:bodyPr/>
          <a:lstStyle/>
          <a:p>
            <a:r>
              <a:rPr lang="en-GB" noProof="0"/>
              <a:t>*</a:t>
            </a:r>
            <a:r>
              <a:rPr lang="en-GB"/>
              <a:t>Includes IPTV over closed networks from 2025; limited comparability with earlier years</a:t>
            </a:r>
            <a:br>
              <a:rPr lang="en-GB"/>
            </a:br>
            <a:r>
              <a:rPr lang="en-GB"/>
              <a:t>Source: Federal Network Agency (2025a), Federal Network Agency (2025b), Telecommunications Annual Report 2025, p. 21, own calculations</a:t>
            </a:r>
          </a:p>
        </p:txBody>
      </p:sp>
      <p:grpSp>
        <p:nvGrpSpPr>
          <p:cNvPr id="24" name="Gruppieren 23">
            <a:extLst>
              <a:ext uri="{FF2B5EF4-FFF2-40B4-BE49-F238E27FC236}">
                <a16:creationId xmlns:a16="http://schemas.microsoft.com/office/drawing/2014/main" id="{D4830D7B-820B-8E3D-2AB7-EE2BD6A26B9D}"/>
              </a:ext>
            </a:extLst>
          </p:cNvPr>
          <p:cNvGrpSpPr/>
          <p:nvPr/>
        </p:nvGrpSpPr>
        <p:grpSpPr>
          <a:xfrm>
            <a:off x="-185241" y="1194271"/>
            <a:ext cx="4857784" cy="2433844"/>
            <a:chOff x="242436" y="1123465"/>
            <a:chExt cx="4770914" cy="2390320"/>
          </a:xfrm>
        </p:grpSpPr>
        <p:pic>
          <p:nvPicPr>
            <p:cNvPr id="19" name="Inhaltsplatzhalter 17">
              <a:extLst>
                <a:ext uri="{FF2B5EF4-FFF2-40B4-BE49-F238E27FC236}">
                  <a16:creationId xmlns:a16="http://schemas.microsoft.com/office/drawing/2014/main" id="{952C34F7-C9AF-D745-E151-C3ACD7E7383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623028" y="1123465"/>
              <a:ext cx="2390322" cy="2390320"/>
            </a:xfrm>
            <a:prstGeom prst="rect">
              <a:avLst/>
            </a:prstGeom>
          </p:spPr>
        </p:pic>
        <p:pic>
          <p:nvPicPr>
            <p:cNvPr id="23" name="Inhaltsplatzhalter 17">
              <a:extLst>
                <a:ext uri="{FF2B5EF4-FFF2-40B4-BE49-F238E27FC236}">
                  <a16:creationId xmlns:a16="http://schemas.microsoft.com/office/drawing/2014/main" id="{AADF7C1A-68EA-1A6E-4D1D-7963777FB45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42436" y="1123465"/>
              <a:ext cx="2390320" cy="2390320"/>
            </a:xfrm>
            <a:prstGeom prst="rect">
              <a:avLst/>
            </a:prstGeom>
          </p:spPr>
        </p:pic>
      </p:grpSp>
    </p:spTree>
    <p:extLst>
      <p:ext uri="{BB962C8B-B14F-4D97-AF65-F5344CB8AC3E}">
        <p14:creationId xmlns:p14="http://schemas.microsoft.com/office/powerpoint/2010/main" val="30961155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406A2-A175-3348-59F9-994B70D87548}"/>
            </a:ext>
          </a:extLst>
        </p:cNvPr>
        <p:cNvGrpSpPr/>
        <p:nvPr/>
      </p:nvGrpSpPr>
      <p:grpSpPr>
        <a:xfrm>
          <a:off x="0" y="0"/>
          <a:ext cx="0" cy="0"/>
          <a:chOff x="0" y="0"/>
          <a:chExt cx="0" cy="0"/>
        </a:xfrm>
      </p:grpSpPr>
      <p:pic>
        <p:nvPicPr>
          <p:cNvPr id="15" name="Inhaltsplatzhalter 14">
            <a:extLst>
              <a:ext uri="{FF2B5EF4-FFF2-40B4-BE49-F238E27FC236}">
                <a16:creationId xmlns:a16="http://schemas.microsoft.com/office/drawing/2014/main" id="{937B3F2B-840B-0CBD-C1B4-C02086EF1B37}"/>
              </a:ext>
            </a:extLst>
          </p:cNvPr>
          <p:cNvPicPr>
            <a:picLocks noGrp="1" noChangeAspect="1"/>
          </p:cNvPicPr>
          <p:nvPr>
            <p:ph sz="quarter" idx="16"/>
          </p:nvPr>
        </p:nvPicPr>
        <p:blipFill>
          <a:blip>
            <a:extLst>
              <a:ext uri="{96DAC541-7B7A-43D3-8B79-37D633B846F1}">
                <asvg:svgBlip xmlns:asvg="http://schemas.microsoft.com/office/drawing/2016/SVG/main" r:embed="rId3"/>
              </a:ext>
            </a:extLst>
          </a:blip>
          <a:srcRect/>
          <a:stretch/>
        </p:blipFill>
        <p:spPr>
          <a:xfrm>
            <a:off x="-8058" y="84393"/>
            <a:ext cx="12161520" cy="5852732"/>
          </a:xfrm>
          <a:prstGeom prst="rect">
            <a:avLst/>
          </a:prstGeom>
        </p:spPr>
      </p:pic>
      <p:sp>
        <p:nvSpPr>
          <p:cNvPr id="9" name="Titel 8">
            <a:extLst>
              <a:ext uri="{FF2B5EF4-FFF2-40B4-BE49-F238E27FC236}">
                <a16:creationId xmlns:a16="http://schemas.microsoft.com/office/drawing/2014/main" id="{3A39012F-45C2-2C3E-3573-3C3F7530D076}"/>
              </a:ext>
            </a:extLst>
          </p:cNvPr>
          <p:cNvSpPr>
            <a:spLocks noGrp="1"/>
          </p:cNvSpPr>
          <p:nvPr>
            <p:ph type="title"/>
          </p:nvPr>
        </p:nvSpPr>
        <p:spPr>
          <a:xfrm>
            <a:off x="587375" y="466263"/>
            <a:ext cx="7591425" cy="746717"/>
          </a:xfrm>
        </p:spPr>
        <p:txBody>
          <a:bodyPr/>
          <a:lstStyle/>
          <a:p>
            <a:r>
              <a:rPr lang="de-DE"/>
              <a:t>Mobile data remains stable at a share of around two per cent.</a:t>
            </a:r>
            <a:endParaRPr lang="en-GB" noProof="0"/>
          </a:p>
        </p:txBody>
      </p:sp>
      <p:sp>
        <p:nvSpPr>
          <p:cNvPr id="2" name="Fußzeilenplatzhalter 1">
            <a:extLst>
              <a:ext uri="{FF2B5EF4-FFF2-40B4-BE49-F238E27FC236}">
                <a16:creationId xmlns:a16="http://schemas.microsoft.com/office/drawing/2014/main" id="{83B008DE-110F-014A-81FA-8551B6277A8D}"/>
              </a:ext>
            </a:extLst>
          </p:cNvPr>
          <p:cNvSpPr>
            <a:spLocks noGrp="1"/>
          </p:cNvSpPr>
          <p:nvPr>
            <p:ph type="ftr" sz="quarter" idx="10"/>
          </p:nvPr>
        </p:nvSpPr>
        <p:spPr/>
        <p:txBody>
          <a:bodyPr/>
          <a:lstStyle/>
          <a:p>
            <a:r>
              <a:rPr lang="en-GB"/>
              <a:t>BREKO market analysis 2026</a:t>
            </a:r>
          </a:p>
        </p:txBody>
      </p:sp>
      <p:sp>
        <p:nvSpPr>
          <p:cNvPr id="3" name="Foliennummernplatzhalter 2">
            <a:extLst>
              <a:ext uri="{FF2B5EF4-FFF2-40B4-BE49-F238E27FC236}">
                <a16:creationId xmlns:a16="http://schemas.microsoft.com/office/drawing/2014/main" id="{21F6823E-D1CE-7CEB-318E-580BB5F398D7}"/>
              </a:ext>
            </a:extLst>
          </p:cNvPr>
          <p:cNvSpPr>
            <a:spLocks noGrp="1"/>
          </p:cNvSpPr>
          <p:nvPr>
            <p:ph type="sldNum" sz="quarter" idx="11"/>
          </p:nvPr>
        </p:nvSpPr>
        <p:spPr/>
        <p:txBody>
          <a:bodyPr/>
          <a:lstStyle/>
          <a:p>
            <a:fld id="{7A75A898-F2F4-40F3-B700-6EAF5C28D57E}" type="slidenum">
              <a:rPr lang="en-GB" noProof="0" smtClean="0"/>
              <a:pPr/>
              <a:t>39</a:t>
            </a:fld>
            <a:endParaRPr lang="en-GB" noProof="0"/>
          </a:p>
        </p:txBody>
      </p:sp>
      <p:sp>
        <p:nvSpPr>
          <p:cNvPr id="11" name="Textplatzhalter 10">
            <a:extLst>
              <a:ext uri="{FF2B5EF4-FFF2-40B4-BE49-F238E27FC236}">
                <a16:creationId xmlns:a16="http://schemas.microsoft.com/office/drawing/2014/main" id="{5E612431-86DD-04E4-C3F5-385715AC446D}"/>
              </a:ext>
            </a:extLst>
          </p:cNvPr>
          <p:cNvSpPr>
            <a:spLocks noGrp="1"/>
          </p:cNvSpPr>
          <p:nvPr>
            <p:ph type="body" sz="quarter" idx="15"/>
          </p:nvPr>
        </p:nvSpPr>
        <p:spPr/>
        <p:txBody>
          <a:bodyPr/>
          <a:lstStyle/>
          <a:p>
            <a:r>
              <a:rPr lang="de-DE"/>
              <a:t>Data volume in fixed and mobile networks, per connection &amp; month</a:t>
            </a:r>
            <a:endParaRPr lang="en-GB" noProof="0"/>
          </a:p>
        </p:txBody>
      </p:sp>
      <p:sp>
        <p:nvSpPr>
          <p:cNvPr id="10" name="Textplatzhalter 9">
            <a:extLst>
              <a:ext uri="{FF2B5EF4-FFF2-40B4-BE49-F238E27FC236}">
                <a16:creationId xmlns:a16="http://schemas.microsoft.com/office/drawing/2014/main" id="{BCCF5473-9EFA-610A-0DE7-A5500CD1CB2A}"/>
              </a:ext>
            </a:extLst>
          </p:cNvPr>
          <p:cNvSpPr>
            <a:spLocks noGrp="1"/>
          </p:cNvSpPr>
          <p:nvPr>
            <p:ph type="body" sz="quarter" idx="14"/>
          </p:nvPr>
        </p:nvSpPr>
        <p:spPr/>
        <p:txBody>
          <a:bodyPr/>
          <a:lstStyle/>
          <a:p>
            <a:r>
              <a:rPr lang="de-DE"/>
              <a:t>*From 2024: includes data traffic via fixed wireless broadband services; IPTV usage via closed data networks is included from 2025 onwards. Comparisons with previous years are therefore only possible to a limited extent. **Excludes data traffic via fixed wireless broadband services since the end of 2024. Comparisons with previous years are therefore only possible to a limited extent. </a:t>
            </a:r>
          </a:p>
          <a:p>
            <a:r>
              <a:rPr lang="de-DE"/>
              <a:t>Source: Federal Network Agency (2025a), Federal Network Agency (2025b), Telecommunications Annual Report 2025, pp. 21 and 27. </a:t>
            </a:r>
          </a:p>
          <a:p>
            <a:endParaRPr lang="en-GB" noProof="0"/>
          </a:p>
        </p:txBody>
      </p:sp>
      <p:pic>
        <p:nvPicPr>
          <p:cNvPr id="21" name="Inhaltsplatzhalter 17">
            <a:extLst>
              <a:ext uri="{FF2B5EF4-FFF2-40B4-BE49-F238E27FC236}">
                <a16:creationId xmlns:a16="http://schemas.microsoft.com/office/drawing/2014/main" id="{457A0094-C090-3CD1-4C22-7C639F714E1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flipH="1">
            <a:off x="-82770" y="1552620"/>
            <a:ext cx="2433844" cy="2433844"/>
          </a:xfrm>
          <a:prstGeom prst="rect">
            <a:avLst/>
          </a:prstGeom>
        </p:spPr>
      </p:pic>
    </p:spTree>
    <p:extLst>
      <p:ext uri="{BB962C8B-B14F-4D97-AF65-F5344CB8AC3E}">
        <p14:creationId xmlns:p14="http://schemas.microsoft.com/office/powerpoint/2010/main" val="12900059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DAC8B-9F2A-47DE-CEE6-CB82DE5B78C0}"/>
            </a:ext>
          </a:extLst>
        </p:cNvPr>
        <p:cNvGrpSpPr/>
        <p:nvPr/>
      </p:nvGrpSpPr>
      <p:grpSpPr>
        <a:xfrm>
          <a:off x="0" y="0"/>
          <a:ext cx="0" cy="0"/>
          <a:chOff x="0" y="0"/>
          <a:chExt cx="0" cy="0"/>
        </a:xfrm>
      </p:grpSpPr>
      <p:sp>
        <p:nvSpPr>
          <p:cNvPr id="15" name="Textfeld 14">
            <a:extLst>
              <a:ext uri="{FF2B5EF4-FFF2-40B4-BE49-F238E27FC236}">
                <a16:creationId xmlns:a16="http://schemas.microsoft.com/office/drawing/2014/main" id="{D0E66519-CC4A-6E3B-62D9-59424D635A80}"/>
              </a:ext>
            </a:extLst>
          </p:cNvPr>
          <p:cNvSpPr txBox="1"/>
          <p:nvPr/>
        </p:nvSpPr>
        <p:spPr>
          <a:xfrm>
            <a:off x="9555672" y="3103785"/>
            <a:ext cx="2047464" cy="1008000"/>
          </a:xfrm>
          <a:prstGeom prst="rect">
            <a:avLst/>
          </a:prstGeom>
          <a:solidFill>
            <a:schemeClr val="tx2"/>
          </a:solidFill>
        </p:spPr>
        <p:txBody>
          <a:bodyPr wrap="square" lIns="108000" tIns="108000" rIns="108000" bIns="108000" rtlCol="0" anchor="ctr" anchorCtr="0">
            <a:noAutofit/>
          </a:bodyPr>
          <a:lstStyle/>
          <a:p>
            <a:r>
              <a:rPr lang="de-DE" sz="1000" b="1">
                <a:solidFill>
                  <a:schemeClr val="bg1"/>
                </a:solidFill>
              </a:rPr>
              <a:t>Share of connections ≥ 1 Gbit/s among BREKO members is approx. 14.4%.</a:t>
            </a:r>
            <a:br>
              <a:rPr lang="de-DE" sz="1000">
                <a:solidFill>
                  <a:schemeClr val="bg1"/>
                </a:solidFill>
              </a:rPr>
            </a:br>
            <a:r>
              <a:rPr lang="de-DE" sz="1000">
                <a:solidFill>
                  <a:schemeClr val="bg1"/>
                </a:solidFill>
              </a:rPr>
              <a:t>(Previous year: 14.7%)</a:t>
            </a:r>
            <a:endParaRPr lang="en-GB" sz="950" noProof="0">
              <a:solidFill>
                <a:schemeClr val="bg1"/>
              </a:solidFill>
            </a:endParaRPr>
          </a:p>
        </p:txBody>
      </p:sp>
      <p:sp>
        <p:nvSpPr>
          <p:cNvPr id="5" name="Inhaltsplatzhalter 4" hidden="1">
            <a:extLst>
              <a:ext uri="{FF2B5EF4-FFF2-40B4-BE49-F238E27FC236}">
                <a16:creationId xmlns:a16="http://schemas.microsoft.com/office/drawing/2014/main" id="{238538EE-5FD1-0315-6071-2B06C8A0D97C}"/>
              </a:ext>
            </a:extLst>
          </p:cNvPr>
          <p:cNvSpPr>
            <a:spLocks noGrp="1" noRot="1" noMove="1" noResize="1" noEditPoints="1" noAdjustHandles="1" noChangeArrowheads="1" noChangeShapeType="1"/>
          </p:cNvSpPr>
          <p:nvPr>
            <p:ph idx="1"/>
          </p:nvPr>
        </p:nvSpPr>
        <p:spPr/>
        <p:txBody>
          <a:bodyPr/>
          <a:lstStyle/>
          <a:p>
            <a:endParaRPr lang="en-GB" noProof="0"/>
          </a:p>
        </p:txBody>
      </p:sp>
      <p:sp>
        <p:nvSpPr>
          <p:cNvPr id="2" name="Fußzeilenplatzhalter 1">
            <a:extLst>
              <a:ext uri="{FF2B5EF4-FFF2-40B4-BE49-F238E27FC236}">
                <a16:creationId xmlns:a16="http://schemas.microsoft.com/office/drawing/2014/main" id="{7E13B722-A1F0-0B2A-0DB5-C61BC2A9A1A1}"/>
              </a:ext>
            </a:extLst>
          </p:cNvPr>
          <p:cNvSpPr>
            <a:spLocks noGrp="1"/>
          </p:cNvSpPr>
          <p:nvPr>
            <p:ph type="ftr" sz="quarter" idx="10"/>
          </p:nvPr>
        </p:nvSpPr>
        <p:spPr/>
        <p:txBody>
          <a:bodyPr/>
          <a:lstStyle/>
          <a:p>
            <a:r>
              <a:rPr lang="en-GB"/>
              <a:t>BREKO market analysis 2026</a:t>
            </a:r>
          </a:p>
        </p:txBody>
      </p:sp>
      <p:sp>
        <p:nvSpPr>
          <p:cNvPr id="3" name="Foliennummernplatzhalter 2">
            <a:extLst>
              <a:ext uri="{FF2B5EF4-FFF2-40B4-BE49-F238E27FC236}">
                <a16:creationId xmlns:a16="http://schemas.microsoft.com/office/drawing/2014/main" id="{0672E24B-ED60-43BE-CD60-8E1C71F15F35}"/>
              </a:ext>
            </a:extLst>
          </p:cNvPr>
          <p:cNvSpPr>
            <a:spLocks noGrp="1"/>
          </p:cNvSpPr>
          <p:nvPr>
            <p:ph type="sldNum" sz="quarter" idx="11"/>
          </p:nvPr>
        </p:nvSpPr>
        <p:spPr/>
        <p:txBody>
          <a:bodyPr/>
          <a:lstStyle/>
          <a:p>
            <a:fld id="{7A75A898-F2F4-40F3-B700-6EAF5C28D57E}" type="slidenum">
              <a:rPr lang="en-GB" noProof="0" smtClean="0"/>
              <a:pPr/>
              <a:t>40</a:t>
            </a:fld>
            <a:endParaRPr lang="en-GB" noProof="0"/>
          </a:p>
        </p:txBody>
      </p:sp>
      <p:sp>
        <p:nvSpPr>
          <p:cNvPr id="6" name="Textplatzhalter 5">
            <a:extLst>
              <a:ext uri="{FF2B5EF4-FFF2-40B4-BE49-F238E27FC236}">
                <a16:creationId xmlns:a16="http://schemas.microsoft.com/office/drawing/2014/main" id="{F7141202-1EE1-894C-5E48-03752F39A035}"/>
              </a:ext>
            </a:extLst>
          </p:cNvPr>
          <p:cNvSpPr>
            <a:spLocks noGrp="1"/>
          </p:cNvSpPr>
          <p:nvPr>
            <p:ph type="body" sz="quarter" idx="14"/>
          </p:nvPr>
        </p:nvSpPr>
        <p:spPr/>
        <p:txBody>
          <a:bodyPr/>
          <a:lstStyle/>
          <a:p>
            <a:r>
              <a:rPr lang="en-GB" noProof="0"/>
              <a:t>*</a:t>
            </a:r>
            <a:r>
              <a:rPr lang="de-DE"/>
              <a:t>* Marketed maximum download speed</a:t>
            </a:r>
          </a:p>
          <a:p>
            <a:r>
              <a:rPr lang="de-DE"/>
              <a:t>Sources: Federal Network Agency (2025a), Federal Network Agency (2025b), </a:t>
            </a:r>
            <a:r>
              <a:rPr lang="de-DE" i="1"/>
              <a:t>Telecommunications Annual Report 2025</a:t>
            </a:r>
            <a:r>
              <a:rPr lang="de-DE"/>
              <a:t>, p. 12; BREKO share: survey of network operators (n=51), question: “Please state the absolute number (alternatively: percentage distribution) of your end-customer connections by bandwidth.”</a:t>
            </a:r>
            <a:endParaRPr lang="en-GB" noProof="0"/>
          </a:p>
        </p:txBody>
      </p:sp>
      <p:sp>
        <p:nvSpPr>
          <p:cNvPr id="7" name="Textplatzhalter 6">
            <a:extLst>
              <a:ext uri="{FF2B5EF4-FFF2-40B4-BE49-F238E27FC236}">
                <a16:creationId xmlns:a16="http://schemas.microsoft.com/office/drawing/2014/main" id="{DFA070D6-1923-765F-45CE-4570DDF2DF22}"/>
              </a:ext>
            </a:extLst>
          </p:cNvPr>
          <p:cNvSpPr>
            <a:spLocks noGrp="1"/>
          </p:cNvSpPr>
          <p:nvPr>
            <p:ph type="body" sz="quarter" idx="15"/>
          </p:nvPr>
        </p:nvSpPr>
        <p:spPr/>
        <p:txBody>
          <a:bodyPr/>
          <a:lstStyle/>
          <a:p>
            <a:r>
              <a:rPr lang="de-DE"/>
              <a:t>Distribution of subscribed fixed broadband connections by speed*</a:t>
            </a:r>
          </a:p>
        </p:txBody>
      </p:sp>
      <p:sp>
        <p:nvSpPr>
          <p:cNvPr id="9" name="Textplatzhalter 8">
            <a:extLst>
              <a:ext uri="{FF2B5EF4-FFF2-40B4-BE49-F238E27FC236}">
                <a16:creationId xmlns:a16="http://schemas.microsoft.com/office/drawing/2014/main" id="{39BE470D-A725-45E2-2A20-5C55CDD2DC15}"/>
              </a:ext>
            </a:extLst>
          </p:cNvPr>
          <p:cNvSpPr>
            <a:spLocks noGrp="1"/>
          </p:cNvSpPr>
          <p:nvPr>
            <p:ph type="body" sz="quarter" idx="16"/>
          </p:nvPr>
        </p:nvSpPr>
        <p:spPr/>
        <p:txBody>
          <a:bodyPr/>
          <a:lstStyle/>
          <a:p>
            <a:r>
              <a:rPr lang="en-GB" noProof="0"/>
              <a:t>    </a:t>
            </a:r>
          </a:p>
        </p:txBody>
      </p:sp>
      <p:sp>
        <p:nvSpPr>
          <p:cNvPr id="10" name="Textplatzhalter 9">
            <a:extLst>
              <a:ext uri="{FF2B5EF4-FFF2-40B4-BE49-F238E27FC236}">
                <a16:creationId xmlns:a16="http://schemas.microsoft.com/office/drawing/2014/main" id="{4737A4BF-3004-741E-2A6B-A9C141466DF7}"/>
              </a:ext>
            </a:extLst>
          </p:cNvPr>
          <p:cNvSpPr>
            <a:spLocks noGrp="1"/>
          </p:cNvSpPr>
          <p:nvPr>
            <p:ph type="body" sz="quarter" idx="17"/>
          </p:nvPr>
        </p:nvSpPr>
        <p:spPr/>
        <p:txBody>
          <a:bodyPr/>
          <a:lstStyle/>
          <a:p>
            <a:r>
              <a:rPr lang="de-DE"/>
              <a:t>DEVELOPMENT</a:t>
            </a:r>
            <a:endParaRPr lang="en-GB" noProof="0"/>
          </a:p>
        </p:txBody>
      </p:sp>
      <p:pic>
        <p:nvPicPr>
          <p:cNvPr id="14" name="Inhaltsplatzhalter 20">
            <a:extLst>
              <a:ext uri="{FF2B5EF4-FFF2-40B4-BE49-F238E27FC236}">
                <a16:creationId xmlns:a16="http://schemas.microsoft.com/office/drawing/2014/main" id="{5E266AE3-33A4-011D-75E9-7055AB13DF6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0" y="1989156"/>
            <a:ext cx="12161520" cy="3952494"/>
          </a:xfrm>
          <a:prstGeom prst="rect">
            <a:avLst/>
          </a:prstGeom>
        </p:spPr>
      </p:pic>
      <p:graphicFrame>
        <p:nvGraphicFramePr>
          <p:cNvPr id="16" name="Tabelle 15">
            <a:extLst>
              <a:ext uri="{FF2B5EF4-FFF2-40B4-BE49-F238E27FC236}">
                <a16:creationId xmlns:a16="http://schemas.microsoft.com/office/drawing/2014/main" id="{87FB7850-154C-18AE-B582-20C97E599B2A}"/>
              </a:ext>
            </a:extLst>
          </p:cNvPr>
          <p:cNvGraphicFramePr>
            <a:graphicFrameLocks noGrp="1"/>
          </p:cNvGraphicFramePr>
          <p:nvPr>
            <p:extLst>
              <p:ext uri="{D42A27DB-BD31-4B8C-83A1-F6EECF244321}">
                <p14:modId xmlns:p14="http://schemas.microsoft.com/office/powerpoint/2010/main" val="365631066"/>
              </p:ext>
            </p:extLst>
          </p:nvPr>
        </p:nvGraphicFramePr>
        <p:xfrm>
          <a:off x="9012238" y="2181243"/>
          <a:ext cx="2592388" cy="3395080"/>
        </p:xfrm>
        <a:graphic>
          <a:graphicData uri="http://schemas.openxmlformats.org/drawingml/2006/table">
            <a:tbl>
              <a:tblPr firstRow="1" bandRow="1">
                <a:tableStyleId>{5C22544A-7EE6-4342-B048-85BDC9FD1C3A}</a:tableStyleId>
              </a:tblPr>
              <a:tblGrid>
                <a:gridCol w="1296194">
                  <a:extLst>
                    <a:ext uri="{9D8B030D-6E8A-4147-A177-3AD203B41FA5}">
                      <a16:colId xmlns:a16="http://schemas.microsoft.com/office/drawing/2014/main" val="3330006252"/>
                    </a:ext>
                  </a:extLst>
                </a:gridCol>
                <a:gridCol w="1296194">
                  <a:extLst>
                    <a:ext uri="{9D8B030D-6E8A-4147-A177-3AD203B41FA5}">
                      <a16:colId xmlns:a16="http://schemas.microsoft.com/office/drawing/2014/main" val="3107973647"/>
                    </a:ext>
                  </a:extLst>
                </a:gridCol>
              </a:tblGrid>
              <a:tr h="370840">
                <a:tc>
                  <a:txBody>
                    <a:bodyPr/>
                    <a:lstStyle/>
                    <a:p>
                      <a:pPr algn="l">
                        <a:lnSpc>
                          <a:spcPct val="100000"/>
                        </a:lnSpc>
                      </a:pPr>
                      <a:r>
                        <a:rPr lang="en-GB" sz="950" noProof="0"/>
                        <a:t>Bitrate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l">
                        <a:lnSpc>
                          <a:spcPct val="100000"/>
                        </a:lnSpc>
                      </a:pPr>
                      <a:r>
                        <a:rPr lang="de-DE" sz="1000"/>
                        <a:t>Change in connections</a:t>
                      </a:r>
                      <a:endParaRPr lang="en-GB" sz="950" noProof="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26735742"/>
                  </a:ext>
                </a:extLst>
              </a:tr>
              <a:tr h="540000">
                <a:tc>
                  <a:txBody>
                    <a:bodyPr/>
                    <a:lstStyle/>
                    <a:p>
                      <a:pPr algn="l">
                        <a:lnSpc>
                          <a:spcPct val="100000"/>
                        </a:lnSpc>
                      </a:pPr>
                      <a:r>
                        <a:rPr lang="en-GB" sz="950" noProof="0"/>
                        <a:t>≥1.000 </a:t>
                      </a:r>
                      <a:br>
                        <a:rPr lang="en-GB" sz="950" noProof="0"/>
                      </a:br>
                      <a:r>
                        <a:rPr lang="en-GB" sz="950" noProof="0"/>
                        <a:t>Mbit/s</a:t>
                      </a:r>
                    </a:p>
                  </a:txBody>
                  <a:tcPr anchor="ctr">
                    <a:lnL w="12700" cmpd="sng">
                      <a:noFill/>
                    </a:lnL>
                    <a:lnR w="12700" cmpd="sng">
                      <a:noFill/>
                    </a:lnR>
                    <a:lnT w="381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gradFill>
                      <a:gsLst>
                        <a:gs pos="0">
                          <a:schemeClr val="bg1">
                            <a:alpha val="0"/>
                          </a:schemeClr>
                        </a:gs>
                        <a:gs pos="100000">
                          <a:schemeClr val="bg1">
                            <a:alpha val="49000"/>
                          </a:schemeClr>
                        </a:gs>
                      </a:gsLst>
                      <a:lin ang="5400000" scaled="1"/>
                    </a:gradFill>
                  </a:tcPr>
                </a:tc>
                <a:tc>
                  <a:txBody>
                    <a:bodyPr/>
                    <a:lstStyle/>
                    <a:p>
                      <a:pPr algn="l">
                        <a:lnSpc>
                          <a:spcPct val="100000"/>
                        </a:lnSpc>
                      </a:pPr>
                      <a:r>
                        <a:rPr lang="en-GB" sz="950" noProof="0"/>
                        <a:t>+0,5 Mio.</a:t>
                      </a:r>
                    </a:p>
                  </a:txBody>
                  <a:tcPr anchor="ctr">
                    <a:lnL w="12700" cmpd="sng">
                      <a:noFill/>
                    </a:lnL>
                    <a:lnR w="12700" cmpd="sng">
                      <a:noFill/>
                    </a:lnR>
                    <a:lnT w="38100" cmpd="sng">
                      <a:noFill/>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gradFill>
                      <a:gsLst>
                        <a:gs pos="0">
                          <a:schemeClr val="bg1">
                            <a:alpha val="0"/>
                          </a:schemeClr>
                        </a:gs>
                        <a:gs pos="100000">
                          <a:schemeClr val="bg1">
                            <a:alpha val="49000"/>
                          </a:schemeClr>
                        </a:gs>
                      </a:gsLst>
                      <a:lin ang="5400000" scaled="1"/>
                    </a:gradFill>
                  </a:tcPr>
                </a:tc>
                <a:extLst>
                  <a:ext uri="{0D108BD9-81ED-4DB2-BD59-A6C34878D82A}">
                    <a16:rowId xmlns:a16="http://schemas.microsoft.com/office/drawing/2014/main" val="1555183932"/>
                  </a:ext>
                </a:extLst>
              </a:tr>
              <a:tr h="1008000">
                <a:tc>
                  <a:txBody>
                    <a:bodyPr/>
                    <a:lstStyle/>
                    <a:p>
                      <a:pPr algn="l">
                        <a:lnSpc>
                          <a:spcPct val="100000"/>
                        </a:lnSpc>
                      </a:pPr>
                      <a:endParaRPr lang="en-GB" sz="950" noProof="0"/>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gradFill>
                      <a:gsLst>
                        <a:gs pos="0">
                          <a:schemeClr val="bg1">
                            <a:alpha val="0"/>
                          </a:schemeClr>
                        </a:gs>
                        <a:gs pos="100000">
                          <a:schemeClr val="bg1">
                            <a:alpha val="60000"/>
                          </a:schemeClr>
                        </a:gs>
                      </a:gsLst>
                      <a:lin ang="5400000" scaled="1"/>
                    </a:gradFill>
                  </a:tcPr>
                </a:tc>
                <a:tc>
                  <a:txBody>
                    <a:bodyPr/>
                    <a:lstStyle/>
                    <a:p>
                      <a:pPr algn="l">
                        <a:lnSpc>
                          <a:spcPct val="100000"/>
                        </a:lnSpc>
                      </a:pPr>
                      <a:br>
                        <a:rPr lang="en-GB" sz="950" noProof="0"/>
                      </a:br>
                      <a:endParaRPr lang="en-GB" sz="950" noProof="0"/>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gradFill>
                      <a:gsLst>
                        <a:gs pos="0">
                          <a:schemeClr val="bg1">
                            <a:alpha val="0"/>
                          </a:schemeClr>
                        </a:gs>
                        <a:gs pos="100000">
                          <a:schemeClr val="bg1">
                            <a:alpha val="60000"/>
                          </a:schemeClr>
                        </a:gs>
                      </a:gsLst>
                      <a:lin ang="5400000" scaled="1"/>
                    </a:gradFill>
                  </a:tcPr>
                </a:tc>
                <a:extLst>
                  <a:ext uri="{0D108BD9-81ED-4DB2-BD59-A6C34878D82A}">
                    <a16:rowId xmlns:a16="http://schemas.microsoft.com/office/drawing/2014/main" val="3039598176"/>
                  </a:ext>
                </a:extLst>
              </a:tr>
              <a:tr h="540000">
                <a:tc>
                  <a:txBody>
                    <a:bodyPr/>
                    <a:lstStyle/>
                    <a:p>
                      <a:pPr algn="l">
                        <a:lnSpc>
                          <a:spcPct val="100000"/>
                        </a:lnSpc>
                      </a:pPr>
                      <a:r>
                        <a:rPr lang="en-GB" sz="950" noProof="0"/>
                        <a:t>≥100–999 Mbit/s</a:t>
                      </a: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gradFill>
                      <a:gsLst>
                        <a:gs pos="0">
                          <a:schemeClr val="bg1">
                            <a:alpha val="0"/>
                          </a:schemeClr>
                        </a:gs>
                        <a:gs pos="100000">
                          <a:schemeClr val="bg1">
                            <a:alpha val="49000"/>
                          </a:schemeClr>
                        </a:gs>
                      </a:gsLst>
                      <a:lin ang="5400000" scaled="1"/>
                    </a:gradFill>
                  </a:tcPr>
                </a:tc>
                <a:tc>
                  <a:txBody>
                    <a:bodyPr/>
                    <a:lstStyle/>
                    <a:p>
                      <a:pPr algn="l">
                        <a:lnSpc>
                          <a:spcPct val="100000"/>
                        </a:lnSpc>
                      </a:pPr>
                      <a:r>
                        <a:rPr lang="en-GB" sz="950" noProof="0"/>
                        <a:t>+1,6 Mio.</a:t>
                      </a: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gradFill>
                      <a:gsLst>
                        <a:gs pos="0">
                          <a:schemeClr val="bg1">
                            <a:alpha val="0"/>
                          </a:schemeClr>
                        </a:gs>
                        <a:gs pos="100000">
                          <a:schemeClr val="bg1">
                            <a:alpha val="49000"/>
                          </a:schemeClr>
                        </a:gs>
                      </a:gsLst>
                      <a:lin ang="5400000" scaled="1"/>
                    </a:gradFill>
                  </a:tcPr>
                </a:tc>
                <a:extLst>
                  <a:ext uri="{0D108BD9-81ED-4DB2-BD59-A6C34878D82A}">
                    <a16:rowId xmlns:a16="http://schemas.microsoft.com/office/drawing/2014/main" val="449788197"/>
                  </a:ext>
                </a:extLst>
              </a:tr>
              <a:tr h="540000">
                <a:tc>
                  <a:txBody>
                    <a:bodyPr/>
                    <a:lstStyle/>
                    <a:p>
                      <a:pPr algn="l">
                        <a:lnSpc>
                          <a:spcPct val="100000"/>
                        </a:lnSpc>
                      </a:pPr>
                      <a:r>
                        <a:rPr lang="en-GB" sz="950" noProof="0"/>
                        <a:t>10–99 </a:t>
                      </a:r>
                      <a:br>
                        <a:rPr lang="en-GB" sz="950" noProof="0"/>
                      </a:br>
                      <a:r>
                        <a:rPr lang="en-GB" sz="950" noProof="0"/>
                        <a:t>Mbit/s</a:t>
                      </a: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gradFill>
                      <a:gsLst>
                        <a:gs pos="0">
                          <a:schemeClr val="bg1">
                            <a:alpha val="0"/>
                          </a:schemeClr>
                        </a:gs>
                        <a:gs pos="100000">
                          <a:schemeClr val="bg1">
                            <a:alpha val="49000"/>
                          </a:schemeClr>
                        </a:gs>
                      </a:gsLst>
                      <a:lin ang="5400000" scaled="1"/>
                    </a:gradFill>
                  </a:tcPr>
                </a:tc>
                <a:tc>
                  <a:txBody>
                    <a:bodyPr/>
                    <a:lstStyle/>
                    <a:p>
                      <a:pPr algn="l">
                        <a:lnSpc>
                          <a:spcPct val="100000"/>
                        </a:lnSpc>
                      </a:pPr>
                      <a:r>
                        <a:rPr lang="en-GB" sz="950" noProof="0"/>
                        <a:t>-1,9 Mio.</a:t>
                      </a:r>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gradFill>
                      <a:gsLst>
                        <a:gs pos="0">
                          <a:schemeClr val="bg1">
                            <a:alpha val="0"/>
                          </a:schemeClr>
                        </a:gs>
                        <a:gs pos="100000">
                          <a:schemeClr val="bg1">
                            <a:alpha val="49000"/>
                          </a:schemeClr>
                        </a:gs>
                      </a:gsLst>
                      <a:lin ang="5400000" scaled="1"/>
                    </a:gradFill>
                  </a:tcPr>
                </a:tc>
                <a:extLst>
                  <a:ext uri="{0D108BD9-81ED-4DB2-BD59-A6C34878D82A}">
                    <a16:rowId xmlns:a16="http://schemas.microsoft.com/office/drawing/2014/main" val="3615660791"/>
                  </a:ext>
                </a:extLst>
              </a:tr>
              <a:tr h="370840">
                <a:tc>
                  <a:txBody>
                    <a:bodyPr/>
                    <a:lstStyle/>
                    <a:p>
                      <a:pPr algn="l">
                        <a:lnSpc>
                          <a:spcPct val="100000"/>
                        </a:lnSpc>
                      </a:pPr>
                      <a:endParaRPr lang="en-GB" sz="950" noProof="0"/>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endParaRPr lang="en-GB" sz="950" noProof="0"/>
                    </a:p>
                  </a:txBody>
                  <a:tcPr anchor="ctr">
                    <a:lnL w="12700" cmpd="sng">
                      <a:noFill/>
                    </a:lnL>
                    <a:lnR w="12700" cmpd="sng">
                      <a:noFill/>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14039926"/>
                  </a:ext>
                </a:extLst>
              </a:tr>
            </a:tbl>
          </a:graphicData>
        </a:graphic>
      </p:graphicFrame>
      <p:sp>
        <p:nvSpPr>
          <p:cNvPr id="20" name="Textfeld 19">
            <a:extLst>
              <a:ext uri="{FF2B5EF4-FFF2-40B4-BE49-F238E27FC236}">
                <a16:creationId xmlns:a16="http://schemas.microsoft.com/office/drawing/2014/main" id="{F2876772-36B6-362C-22B2-5CD8AA1EBA9C}"/>
              </a:ext>
            </a:extLst>
          </p:cNvPr>
          <p:cNvSpPr txBox="1"/>
          <p:nvPr/>
        </p:nvSpPr>
        <p:spPr>
          <a:xfrm>
            <a:off x="11045326" y="2566941"/>
            <a:ext cx="557810" cy="536844"/>
          </a:xfrm>
          <a:prstGeom prst="rect">
            <a:avLst/>
          </a:prstGeom>
          <a:noFill/>
        </p:spPr>
        <p:txBody>
          <a:bodyPr wrap="square" lIns="0" tIns="0" rIns="0" bIns="0" rtlCol="0" anchor="ctr" anchorCtr="0">
            <a:noAutofit/>
          </a:bodyPr>
          <a:lstStyle/>
          <a:p>
            <a:pPr algn="ctr"/>
            <a:r>
              <a:rPr lang="en-GB" sz="3000" noProof="0">
                <a:solidFill>
                  <a:srgbClr val="97B029"/>
                </a:solidFill>
              </a:rPr>
              <a:t>↑</a:t>
            </a:r>
          </a:p>
        </p:txBody>
      </p:sp>
      <p:sp>
        <p:nvSpPr>
          <p:cNvPr id="22" name="Textfeld 21">
            <a:extLst>
              <a:ext uri="{FF2B5EF4-FFF2-40B4-BE49-F238E27FC236}">
                <a16:creationId xmlns:a16="http://schemas.microsoft.com/office/drawing/2014/main" id="{52048621-42FB-74F4-F646-12635F38E26E}"/>
              </a:ext>
            </a:extLst>
          </p:cNvPr>
          <p:cNvSpPr txBox="1"/>
          <p:nvPr/>
        </p:nvSpPr>
        <p:spPr>
          <a:xfrm>
            <a:off x="11045326" y="4111785"/>
            <a:ext cx="557810" cy="536845"/>
          </a:xfrm>
          <a:prstGeom prst="rect">
            <a:avLst/>
          </a:prstGeom>
          <a:noFill/>
        </p:spPr>
        <p:txBody>
          <a:bodyPr wrap="square" lIns="0" tIns="0" rIns="0" bIns="0" rtlCol="0" anchor="ctr" anchorCtr="0">
            <a:noAutofit/>
          </a:bodyPr>
          <a:lstStyle/>
          <a:p>
            <a:pPr algn="ctr"/>
            <a:r>
              <a:rPr lang="en-GB" sz="3000" noProof="0">
                <a:solidFill>
                  <a:srgbClr val="97B029"/>
                </a:solidFill>
              </a:rPr>
              <a:t>↑</a:t>
            </a:r>
          </a:p>
        </p:txBody>
      </p:sp>
      <p:sp>
        <p:nvSpPr>
          <p:cNvPr id="24" name="Textfeld 23">
            <a:extLst>
              <a:ext uri="{FF2B5EF4-FFF2-40B4-BE49-F238E27FC236}">
                <a16:creationId xmlns:a16="http://schemas.microsoft.com/office/drawing/2014/main" id="{CC3C21E9-6370-E77C-C893-0AB232C8EEB7}"/>
              </a:ext>
            </a:extLst>
          </p:cNvPr>
          <p:cNvSpPr txBox="1"/>
          <p:nvPr/>
        </p:nvSpPr>
        <p:spPr>
          <a:xfrm>
            <a:off x="11045326" y="4648629"/>
            <a:ext cx="557810" cy="538237"/>
          </a:xfrm>
          <a:prstGeom prst="rect">
            <a:avLst/>
          </a:prstGeom>
          <a:noFill/>
        </p:spPr>
        <p:txBody>
          <a:bodyPr wrap="square" lIns="0" tIns="0" rIns="0" bIns="0" rtlCol="0" anchor="ctr" anchorCtr="0">
            <a:noAutofit/>
          </a:bodyPr>
          <a:lstStyle/>
          <a:p>
            <a:pPr algn="ctr"/>
            <a:r>
              <a:rPr lang="en-GB" sz="3000" noProof="0">
                <a:solidFill>
                  <a:schemeClr val="accent1"/>
                </a:solidFill>
              </a:rPr>
              <a:t>↓</a:t>
            </a:r>
          </a:p>
        </p:txBody>
      </p:sp>
      <p:sp>
        <p:nvSpPr>
          <p:cNvPr id="26" name="Textfeld 25">
            <a:extLst>
              <a:ext uri="{FF2B5EF4-FFF2-40B4-BE49-F238E27FC236}">
                <a16:creationId xmlns:a16="http://schemas.microsoft.com/office/drawing/2014/main" id="{3DDCE0A8-27AB-99EB-6478-097016375F02}"/>
              </a:ext>
            </a:extLst>
          </p:cNvPr>
          <p:cNvSpPr txBox="1"/>
          <p:nvPr/>
        </p:nvSpPr>
        <p:spPr>
          <a:xfrm>
            <a:off x="9012238" y="3361815"/>
            <a:ext cx="557810" cy="538237"/>
          </a:xfrm>
          <a:prstGeom prst="rect">
            <a:avLst/>
          </a:prstGeom>
          <a:noFill/>
        </p:spPr>
        <p:txBody>
          <a:bodyPr wrap="square" lIns="0" tIns="0" rIns="0" bIns="0" rtlCol="0" anchor="ctr" anchorCtr="0">
            <a:noAutofit/>
          </a:bodyPr>
          <a:lstStyle/>
          <a:p>
            <a:pPr algn="ctr"/>
            <a:r>
              <a:rPr lang="en-GB" sz="3000" noProof="0">
                <a:solidFill>
                  <a:schemeClr val="accent1"/>
                </a:solidFill>
              </a:rPr>
              <a:t>↓</a:t>
            </a:r>
          </a:p>
        </p:txBody>
      </p:sp>
      <p:sp>
        <p:nvSpPr>
          <p:cNvPr id="4" name="Titel 3">
            <a:extLst>
              <a:ext uri="{FF2B5EF4-FFF2-40B4-BE49-F238E27FC236}">
                <a16:creationId xmlns:a16="http://schemas.microsoft.com/office/drawing/2014/main" id="{A7F609C6-7BFF-0BD7-1441-5746F229357B}"/>
              </a:ext>
            </a:extLst>
          </p:cNvPr>
          <p:cNvSpPr>
            <a:spLocks noGrp="1"/>
          </p:cNvSpPr>
          <p:nvPr>
            <p:ph type="title"/>
          </p:nvPr>
        </p:nvSpPr>
        <p:spPr/>
        <p:txBody>
          <a:bodyPr/>
          <a:lstStyle/>
          <a:p>
            <a:r>
              <a:rPr lang="de-DE"/>
              <a:t>Higher-speed connections are becoming increasingly popular.</a:t>
            </a:r>
            <a:endParaRPr lang="en-GB" noProof="0"/>
          </a:p>
        </p:txBody>
      </p:sp>
    </p:spTree>
    <p:extLst>
      <p:ext uri="{BB962C8B-B14F-4D97-AF65-F5344CB8AC3E}">
        <p14:creationId xmlns:p14="http://schemas.microsoft.com/office/powerpoint/2010/main" val="29701521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195716E-E1D8-59DC-3C28-10D1F83A2F6E}"/>
            </a:ext>
          </a:extLst>
        </p:cNvPr>
        <p:cNvGrpSpPr/>
        <p:nvPr/>
      </p:nvGrpSpPr>
      <p:grpSpPr>
        <a:xfrm>
          <a:off x="0" y="0"/>
          <a:ext cx="0" cy="0"/>
          <a:chOff x="0" y="0"/>
          <a:chExt cx="0" cy="0"/>
        </a:xfrm>
      </p:grpSpPr>
      <p:pic>
        <p:nvPicPr>
          <p:cNvPr id="16" name="Bildplatzhalter 15">
            <a:extLst>
              <a:ext uri="{FF2B5EF4-FFF2-40B4-BE49-F238E27FC236}">
                <a16:creationId xmlns:a16="http://schemas.microsoft.com/office/drawing/2014/main" id="{128C54C8-F2D3-837A-DB58-80C1B2C35944}"/>
              </a:ext>
            </a:extLst>
          </p:cNvPr>
          <p:cNvPicPr>
            <a:picLocks noGrp="1" noRot="1" noChangeAspect="1" noMove="1" noResize="1" noEditPoints="1" noAdjustHandles="1" noChangeArrowheads="1" noChangeShapeType="1" noCrop="1"/>
          </p:cNvPicPr>
          <p:nvPr>
            <p:ph type="pic" sz="quarter" idx="13"/>
          </p:nvPr>
        </p:nvPicPr>
        <p:blipFill>
          <a:blip r:embed="rId4">
            <a:alphaModFix amt="55000"/>
            <a:extLst>
              <a:ext uri="{28A0092B-C50C-407E-A947-70E740481C1C}">
                <a14:useLocalDpi xmlns:a14="http://schemas.microsoft.com/office/drawing/2010/main" val="0"/>
              </a:ext>
            </a:extLst>
          </a:blip>
          <a:srcRect t="16" b="16"/>
          <a:stretch/>
        </p:blipFill>
        <p:spPr>
          <a:xfrm>
            <a:off x="0" y="-252000"/>
            <a:ext cx="12192000" cy="7110000"/>
          </a:xfrm>
        </p:spPr>
      </p:pic>
      <p:sp>
        <p:nvSpPr>
          <p:cNvPr id="3" name="Fußzeilenplatzhalter 2">
            <a:extLst>
              <a:ext uri="{FF2B5EF4-FFF2-40B4-BE49-F238E27FC236}">
                <a16:creationId xmlns:a16="http://schemas.microsoft.com/office/drawing/2014/main" id="{15A0169A-CD65-1E5C-655F-03BA9EC80AD7}"/>
              </a:ext>
            </a:extLst>
          </p:cNvPr>
          <p:cNvSpPr>
            <a:spLocks noGrp="1"/>
          </p:cNvSpPr>
          <p:nvPr>
            <p:ph type="ftr" sz="quarter" idx="10"/>
          </p:nvPr>
        </p:nvSpPr>
        <p:spPr>
          <a:xfrm>
            <a:off x="2032022" y="6559200"/>
            <a:ext cx="4114800" cy="303255"/>
          </a:xfrm>
        </p:spPr>
        <p:txBody>
          <a:bodyPr/>
          <a:lstStyle/>
          <a:p>
            <a:r>
              <a:rPr lang="en-GB"/>
              <a:t>BREKO market analysis 2026</a:t>
            </a:r>
          </a:p>
        </p:txBody>
      </p:sp>
      <p:sp>
        <p:nvSpPr>
          <p:cNvPr id="4" name="Foliennummernplatzhalter 3">
            <a:extLst>
              <a:ext uri="{FF2B5EF4-FFF2-40B4-BE49-F238E27FC236}">
                <a16:creationId xmlns:a16="http://schemas.microsoft.com/office/drawing/2014/main" id="{54633988-8A11-6AF7-E614-11EA98E5A342}"/>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41</a:t>
            </a:fld>
            <a:endParaRPr lang="en-GB" noProof="0"/>
          </a:p>
        </p:txBody>
      </p:sp>
      <p:sp>
        <p:nvSpPr>
          <p:cNvPr id="22" name="Titel 21">
            <a:extLst>
              <a:ext uri="{FF2B5EF4-FFF2-40B4-BE49-F238E27FC236}">
                <a16:creationId xmlns:a16="http://schemas.microsoft.com/office/drawing/2014/main" id="{75870E90-3DAB-CDFA-50D0-EA651B195102}"/>
              </a:ext>
            </a:extLst>
          </p:cNvPr>
          <p:cNvSpPr>
            <a:spLocks noGrp="1"/>
          </p:cNvSpPr>
          <p:nvPr>
            <p:ph type="title"/>
          </p:nvPr>
        </p:nvSpPr>
        <p:spPr>
          <a:xfrm>
            <a:off x="1938635" y="1954800"/>
            <a:ext cx="9221365" cy="2714400"/>
          </a:xfrm>
        </p:spPr>
        <p:txBody>
          <a:bodyPr/>
          <a:lstStyle/>
          <a:p>
            <a:r>
              <a:rPr lang="en-GB" noProof="0"/>
              <a:t>Methodology </a:t>
            </a:r>
          </a:p>
        </p:txBody>
      </p:sp>
      <p:sp>
        <p:nvSpPr>
          <p:cNvPr id="23" name="Textplatzhalter 22">
            <a:extLst>
              <a:ext uri="{FF2B5EF4-FFF2-40B4-BE49-F238E27FC236}">
                <a16:creationId xmlns:a16="http://schemas.microsoft.com/office/drawing/2014/main" id="{9BC9904F-10F1-1B55-52D7-5BE09704F9F4}"/>
              </a:ext>
            </a:extLst>
          </p:cNvPr>
          <p:cNvSpPr>
            <a:spLocks noGrp="1"/>
          </p:cNvSpPr>
          <p:nvPr>
            <p:ph type="body" sz="quarter" idx="12"/>
          </p:nvPr>
        </p:nvSpPr>
        <p:spPr>
          <a:xfrm>
            <a:off x="9072000" y="-108418"/>
            <a:ext cx="2088000" cy="2663825"/>
          </a:xfrm>
        </p:spPr>
        <p:txBody>
          <a:bodyPr/>
          <a:lstStyle/>
          <a:p>
            <a:r>
              <a:rPr lang="en-GB"/>
              <a:t>7</a:t>
            </a:r>
            <a:endParaRPr lang="en-GB" noProof="0"/>
          </a:p>
        </p:txBody>
      </p:sp>
    </p:spTree>
    <p:extLst>
      <p:ext uri="{BB962C8B-B14F-4D97-AF65-F5344CB8AC3E}">
        <p14:creationId xmlns:p14="http://schemas.microsoft.com/office/powerpoint/2010/main" val="3850012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AE3547B3-9A87-1B65-0BB1-99C56C17B06E}"/>
              </a:ext>
            </a:extLst>
          </p:cNvPr>
          <p:cNvSpPr>
            <a:spLocks/>
          </p:cNvSpPr>
          <p:nvPr/>
        </p:nvSpPr>
        <p:spPr>
          <a:xfrm>
            <a:off x="3610823" y="2476199"/>
            <a:ext cx="2377228" cy="3872214"/>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2" name="Rechteck 41">
            <a:extLst>
              <a:ext uri="{FF2B5EF4-FFF2-40B4-BE49-F238E27FC236}">
                <a16:creationId xmlns:a16="http://schemas.microsoft.com/office/drawing/2014/main" id="{118E02BD-3FB7-3DC1-0A79-840F6908C50E}"/>
              </a:ext>
            </a:extLst>
          </p:cNvPr>
          <p:cNvSpPr>
            <a:spLocks/>
          </p:cNvSpPr>
          <p:nvPr/>
        </p:nvSpPr>
        <p:spPr>
          <a:xfrm>
            <a:off x="803699" y="2476199"/>
            <a:ext cx="2377228" cy="3872214"/>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8" name="Rechteck 47">
            <a:extLst>
              <a:ext uri="{FF2B5EF4-FFF2-40B4-BE49-F238E27FC236}">
                <a16:creationId xmlns:a16="http://schemas.microsoft.com/office/drawing/2014/main" id="{847A1F3B-835E-DE78-9DCA-D4AC20ABDEE4}"/>
              </a:ext>
            </a:extLst>
          </p:cNvPr>
          <p:cNvSpPr>
            <a:spLocks/>
          </p:cNvSpPr>
          <p:nvPr/>
        </p:nvSpPr>
        <p:spPr>
          <a:xfrm>
            <a:off x="6420274" y="2486401"/>
            <a:ext cx="2377228" cy="3872214"/>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4" name="Rechteck 53">
            <a:extLst>
              <a:ext uri="{FF2B5EF4-FFF2-40B4-BE49-F238E27FC236}">
                <a16:creationId xmlns:a16="http://schemas.microsoft.com/office/drawing/2014/main" id="{E51491D0-8561-A798-8EA6-2B95E14D8CB9}"/>
              </a:ext>
            </a:extLst>
          </p:cNvPr>
          <p:cNvSpPr>
            <a:spLocks/>
          </p:cNvSpPr>
          <p:nvPr/>
        </p:nvSpPr>
        <p:spPr>
          <a:xfrm>
            <a:off x="9229725" y="2486401"/>
            <a:ext cx="2377228" cy="3872214"/>
          </a:xfrm>
          <a:prstGeom prst="rect">
            <a:avLst/>
          </a:prstGeom>
          <a:gradFill>
            <a:gsLst>
              <a:gs pos="0">
                <a:schemeClr val="bg2">
                  <a:alpha val="0"/>
                </a:schemeClr>
              </a:gs>
              <a:gs pos="100000">
                <a:schemeClr val="bg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Titel 6">
            <a:extLst>
              <a:ext uri="{FF2B5EF4-FFF2-40B4-BE49-F238E27FC236}">
                <a16:creationId xmlns:a16="http://schemas.microsoft.com/office/drawing/2014/main" id="{B36AAC7B-9210-5BF4-FFA2-95FCBF280B6B}"/>
              </a:ext>
            </a:extLst>
          </p:cNvPr>
          <p:cNvSpPr>
            <a:spLocks noGrp="1"/>
          </p:cNvSpPr>
          <p:nvPr>
            <p:ph type="title"/>
          </p:nvPr>
        </p:nvSpPr>
        <p:spPr/>
        <p:txBody>
          <a:bodyPr/>
          <a:lstStyle/>
          <a:p>
            <a:r>
              <a:rPr lang="de-DE"/>
              <a:t>Definitions</a:t>
            </a:r>
            <a:endParaRPr lang="en-GB" noProof="0"/>
          </a:p>
        </p:txBody>
      </p:sp>
      <p:sp>
        <p:nvSpPr>
          <p:cNvPr id="16" name="Textplatzhalter 15">
            <a:extLst>
              <a:ext uri="{FF2B5EF4-FFF2-40B4-BE49-F238E27FC236}">
                <a16:creationId xmlns:a16="http://schemas.microsoft.com/office/drawing/2014/main" id="{EB650D09-E5A8-F959-1AC3-8226216B27D2}"/>
              </a:ext>
            </a:extLst>
          </p:cNvPr>
          <p:cNvSpPr>
            <a:spLocks noGrp="1"/>
          </p:cNvSpPr>
          <p:nvPr>
            <p:ph type="body" sz="quarter" idx="14"/>
          </p:nvPr>
        </p:nvSpPr>
        <p:spPr/>
        <p:txBody>
          <a:bodyPr/>
          <a:lstStyle/>
          <a:p>
            <a:endParaRPr lang="en-GB" noProof="0"/>
          </a:p>
        </p:txBody>
      </p:sp>
      <p:sp>
        <p:nvSpPr>
          <p:cNvPr id="9" name="Textplatzhalter 8">
            <a:extLst>
              <a:ext uri="{FF2B5EF4-FFF2-40B4-BE49-F238E27FC236}">
                <a16:creationId xmlns:a16="http://schemas.microsoft.com/office/drawing/2014/main" id="{B43A183A-AA3D-4747-ECC9-3FFB7ED396C0}"/>
              </a:ext>
            </a:extLst>
          </p:cNvPr>
          <p:cNvSpPr>
            <a:spLocks noGrp="1"/>
          </p:cNvSpPr>
          <p:nvPr>
            <p:ph type="body" sz="quarter" idx="15"/>
          </p:nvPr>
        </p:nvSpPr>
        <p:spPr/>
        <p:txBody>
          <a:bodyPr/>
          <a:lstStyle/>
          <a:p>
            <a:r>
              <a:rPr lang="de-DE"/>
              <a:t>Fibre rollout</a:t>
            </a:r>
            <a:endParaRPr lang="en-GB" noProof="0"/>
          </a:p>
        </p:txBody>
      </p:sp>
      <p:sp>
        <p:nvSpPr>
          <p:cNvPr id="20" name="Inhaltsplatzhalter 9">
            <a:extLst>
              <a:ext uri="{FF2B5EF4-FFF2-40B4-BE49-F238E27FC236}">
                <a16:creationId xmlns:a16="http://schemas.microsoft.com/office/drawing/2014/main" id="{EB2C5A64-E060-D16E-F1BE-402E3DECD557}"/>
              </a:ext>
            </a:extLst>
          </p:cNvPr>
          <p:cNvSpPr txBox="1">
            <a:spLocks/>
          </p:cNvSpPr>
          <p:nvPr/>
        </p:nvSpPr>
        <p:spPr>
          <a:xfrm>
            <a:off x="3395662" y="2975727"/>
            <a:ext cx="2463669" cy="2939672"/>
          </a:xfrm>
          <a:prstGeom prst="rect">
            <a:avLst/>
          </a:prstGeom>
        </p:spPr>
        <p:txBody>
          <a:bodyPr lIns="0" tIns="0" rIns="0" bIns="0"/>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2"/>
            <a:r>
              <a:rPr lang="en-GB" cap="all" noProof="0"/>
              <a:t>Homes Connected </a:t>
            </a:r>
          </a:p>
          <a:p>
            <a:pPr lvl="3"/>
            <a:r>
              <a:rPr lang="de-DE"/>
              <a:t>Homes </a:t>
            </a:r>
            <a:r>
              <a:rPr lang="de-DE" err="1"/>
              <a:t>Connected</a:t>
            </a:r>
            <a:r>
              <a:rPr lang="de-DE"/>
              <a:t> </a:t>
            </a:r>
            <a:r>
              <a:rPr lang="de-DE" err="1"/>
              <a:t>refers</a:t>
            </a:r>
            <a:r>
              <a:rPr lang="de-DE"/>
              <a:t> </a:t>
            </a:r>
            <a:r>
              <a:rPr lang="de-DE" err="1"/>
              <a:t>to</a:t>
            </a:r>
            <a:r>
              <a:rPr lang="de-DE"/>
              <a:t> </a:t>
            </a:r>
            <a:r>
              <a:rPr lang="de-DE" b="1"/>
              <a:t>all </a:t>
            </a:r>
            <a:r>
              <a:rPr lang="de-DE" b="1" err="1"/>
              <a:t>available</a:t>
            </a:r>
            <a:r>
              <a:rPr lang="de-DE" b="1"/>
              <a:t> </a:t>
            </a:r>
            <a:r>
              <a:rPr lang="de-DE" b="1" err="1"/>
              <a:t>connections</a:t>
            </a:r>
            <a:r>
              <a:rPr lang="de-DE" b="1"/>
              <a:t> </a:t>
            </a:r>
            <a:r>
              <a:rPr lang="de-DE" b="1" err="1"/>
              <a:t>that</a:t>
            </a:r>
            <a:r>
              <a:rPr lang="de-DE" b="1"/>
              <a:t> </a:t>
            </a:r>
            <a:r>
              <a:rPr lang="de-DE" b="1" err="1"/>
              <a:t>can</a:t>
            </a:r>
            <a:r>
              <a:rPr lang="de-DE" b="1"/>
              <a:t> </a:t>
            </a:r>
            <a:r>
              <a:rPr lang="de-DE" b="1" err="1"/>
              <a:t>be</a:t>
            </a:r>
            <a:r>
              <a:rPr lang="de-DE" b="1"/>
              <a:t> </a:t>
            </a:r>
            <a:r>
              <a:rPr lang="de-DE" b="1" err="1"/>
              <a:t>activated</a:t>
            </a:r>
            <a:r>
              <a:rPr lang="de-DE" b="1"/>
              <a:t> </a:t>
            </a:r>
            <a:r>
              <a:rPr lang="de-DE" b="1" err="1"/>
              <a:t>without</a:t>
            </a:r>
            <a:r>
              <a:rPr lang="de-DE" b="1"/>
              <a:t> additional </a:t>
            </a:r>
            <a:r>
              <a:rPr lang="de-DE" b="1" err="1"/>
              <a:t>construction</a:t>
            </a:r>
            <a:r>
              <a:rPr lang="de-DE" b="1"/>
              <a:t> </a:t>
            </a:r>
            <a:r>
              <a:rPr lang="de-DE" b="1" err="1"/>
              <a:t>work</a:t>
            </a:r>
            <a:r>
              <a:rPr lang="de-DE" b="1"/>
              <a:t>:</a:t>
            </a:r>
          </a:p>
          <a:p>
            <a:pPr lvl="3"/>
            <a:r>
              <a:rPr lang="de-DE"/>
              <a:t>The </a:t>
            </a:r>
            <a:r>
              <a:rPr lang="de-DE" err="1"/>
              <a:t>building</a:t>
            </a:r>
            <a:r>
              <a:rPr lang="de-DE"/>
              <a:t> </a:t>
            </a:r>
            <a:r>
              <a:rPr lang="de-DE" err="1"/>
              <a:t>connection</a:t>
            </a:r>
            <a:r>
              <a:rPr lang="de-DE"/>
              <a:t> </a:t>
            </a:r>
            <a:r>
              <a:rPr lang="de-DE" err="1"/>
              <a:t>has</a:t>
            </a:r>
            <a:r>
              <a:rPr lang="de-DE"/>
              <a:t> </a:t>
            </a:r>
            <a:r>
              <a:rPr lang="de-DE" err="1"/>
              <a:t>already</a:t>
            </a:r>
            <a:r>
              <a:rPr lang="de-DE"/>
              <a:t> </a:t>
            </a:r>
            <a:r>
              <a:rPr lang="de-DE" err="1"/>
              <a:t>been</a:t>
            </a:r>
            <a:r>
              <a:rPr lang="de-DE"/>
              <a:t> </a:t>
            </a:r>
            <a:r>
              <a:rPr lang="de-DE" err="1"/>
              <a:t>completed</a:t>
            </a:r>
            <a:r>
              <a:rPr lang="de-DE"/>
              <a:t> and </a:t>
            </a:r>
            <a:r>
              <a:rPr lang="de-DE" err="1"/>
              <a:t>the</a:t>
            </a:r>
            <a:r>
              <a:rPr lang="de-DE"/>
              <a:t> </a:t>
            </a:r>
            <a:r>
              <a:rPr lang="de-DE" err="1"/>
              <a:t>fibre-optic</a:t>
            </a:r>
            <a:r>
              <a:rPr lang="de-DE"/>
              <a:t> </a:t>
            </a:r>
            <a:r>
              <a:rPr lang="de-DE" err="1"/>
              <a:t>infrastructure</a:t>
            </a:r>
            <a:r>
              <a:rPr lang="de-DE"/>
              <a:t> </a:t>
            </a:r>
            <a:r>
              <a:rPr lang="de-DE" err="1"/>
              <a:t>reaches</a:t>
            </a:r>
            <a:r>
              <a:rPr lang="de-DE"/>
              <a:t> </a:t>
            </a:r>
            <a:r>
              <a:rPr lang="de-DE" err="1"/>
              <a:t>the</a:t>
            </a:r>
            <a:r>
              <a:rPr lang="de-DE"/>
              <a:t> </a:t>
            </a:r>
            <a:r>
              <a:rPr lang="de-DE" err="1"/>
              <a:t>building</a:t>
            </a:r>
            <a:r>
              <a:rPr lang="de-DE"/>
              <a:t> (FTTB) </a:t>
            </a:r>
            <a:r>
              <a:rPr lang="de-DE" err="1"/>
              <a:t>or</a:t>
            </a:r>
            <a:r>
              <a:rPr lang="de-DE"/>
              <a:t> </a:t>
            </a:r>
            <a:r>
              <a:rPr lang="de-DE" err="1"/>
              <a:t>extends</a:t>
            </a:r>
            <a:r>
              <a:rPr lang="de-DE"/>
              <a:t> </a:t>
            </a:r>
            <a:r>
              <a:rPr lang="de-DE" err="1"/>
              <a:t>to</a:t>
            </a:r>
            <a:r>
              <a:rPr lang="de-DE"/>
              <a:t> </a:t>
            </a:r>
            <a:r>
              <a:rPr lang="de-DE" err="1"/>
              <a:t>the</a:t>
            </a:r>
            <a:r>
              <a:rPr lang="de-DE"/>
              <a:t> network </a:t>
            </a:r>
            <a:r>
              <a:rPr lang="de-DE" err="1"/>
              <a:t>termination</a:t>
            </a:r>
            <a:r>
              <a:rPr lang="de-DE"/>
              <a:t> </a:t>
            </a:r>
            <a:r>
              <a:rPr lang="de-DE" err="1"/>
              <a:t>point</a:t>
            </a:r>
            <a:r>
              <a:rPr lang="de-DE"/>
              <a:t> at </a:t>
            </a:r>
            <a:r>
              <a:rPr lang="de-DE" err="1"/>
              <a:t>the</a:t>
            </a:r>
            <a:r>
              <a:rPr lang="de-DE"/>
              <a:t> end </a:t>
            </a:r>
            <a:r>
              <a:rPr lang="de-DE" err="1"/>
              <a:t>customer</a:t>
            </a:r>
            <a:r>
              <a:rPr lang="de-DE"/>
              <a:t> (FTTH).</a:t>
            </a:r>
            <a:endParaRPr lang="en-GB" noProof="0"/>
          </a:p>
          <a:p>
            <a:pPr lvl="4"/>
            <a:r>
              <a:rPr lang="en-US" noProof="0"/>
              <a:t>All terms such as Premises Passed as defined by BEREC, Homes Ready and Homes Prepared are assigned to this category.</a:t>
            </a:r>
            <a:r>
              <a:rPr lang="en-GB" noProof="0"/>
              <a:t> </a:t>
            </a:r>
          </a:p>
          <a:p>
            <a:pPr lvl="4"/>
            <a:r>
              <a:rPr lang="en-US" noProof="0"/>
              <a:t>The figure includes Homes Activated. </a:t>
            </a:r>
          </a:p>
        </p:txBody>
      </p:sp>
      <p:pic>
        <p:nvPicPr>
          <p:cNvPr id="21" name="Grafik 20">
            <a:extLst>
              <a:ext uri="{FF2B5EF4-FFF2-40B4-BE49-F238E27FC236}">
                <a16:creationId xmlns:a16="http://schemas.microsoft.com/office/drawing/2014/main" id="{AD44848F-FD19-A1AA-EC5F-DD12DDBAA05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86811" y="1761528"/>
            <a:ext cx="812336" cy="1084708"/>
          </a:xfrm>
          <a:prstGeom prst="rect">
            <a:avLst/>
          </a:prstGeom>
        </p:spPr>
      </p:pic>
      <p:sp>
        <p:nvSpPr>
          <p:cNvPr id="44" name="Inhaltsplatzhalter 9">
            <a:extLst>
              <a:ext uri="{FF2B5EF4-FFF2-40B4-BE49-F238E27FC236}">
                <a16:creationId xmlns:a16="http://schemas.microsoft.com/office/drawing/2014/main" id="{AE121134-BCFC-88DE-78EC-2C64420652DC}"/>
              </a:ext>
            </a:extLst>
          </p:cNvPr>
          <p:cNvSpPr txBox="1">
            <a:spLocks/>
          </p:cNvSpPr>
          <p:nvPr/>
        </p:nvSpPr>
        <p:spPr>
          <a:xfrm>
            <a:off x="588538" y="2975727"/>
            <a:ext cx="2463669" cy="2939672"/>
          </a:xfrm>
          <a:prstGeom prst="rect">
            <a:avLst/>
          </a:prstGeom>
        </p:spPr>
        <p:txBody>
          <a:bodyPr lIns="0" tIns="0" rIns="0" bIns="0"/>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2"/>
            <a:r>
              <a:rPr lang="en-GB" cap="all" noProof="0"/>
              <a:t>Homes Activated </a:t>
            </a:r>
          </a:p>
          <a:p>
            <a:pPr lvl="3"/>
            <a:r>
              <a:rPr lang="de-DE"/>
              <a:t>Homes </a:t>
            </a:r>
            <a:r>
              <a:rPr lang="de-DE" err="1"/>
              <a:t>Activated</a:t>
            </a:r>
            <a:r>
              <a:rPr lang="de-DE"/>
              <a:t> </a:t>
            </a:r>
            <a:r>
              <a:rPr lang="de-DE" err="1"/>
              <a:t>refers</a:t>
            </a:r>
            <a:r>
              <a:rPr lang="de-DE"/>
              <a:t> </a:t>
            </a:r>
            <a:r>
              <a:rPr lang="de-DE" err="1"/>
              <a:t>to</a:t>
            </a:r>
            <a:r>
              <a:rPr lang="de-DE"/>
              <a:t> </a:t>
            </a:r>
            <a:r>
              <a:rPr lang="de-DE" b="1"/>
              <a:t>all </a:t>
            </a:r>
            <a:r>
              <a:rPr lang="de-DE" b="1" err="1"/>
              <a:t>active</a:t>
            </a:r>
            <a:r>
              <a:rPr lang="de-DE" b="1"/>
              <a:t> </a:t>
            </a:r>
            <a:r>
              <a:rPr lang="de-DE" b="1" err="1"/>
              <a:t>customer</a:t>
            </a:r>
            <a:r>
              <a:rPr lang="de-DE" b="1"/>
              <a:t> </a:t>
            </a:r>
            <a:r>
              <a:rPr lang="de-DE" b="1" err="1"/>
              <a:t>contracts</a:t>
            </a:r>
            <a:r>
              <a:rPr lang="de-DE"/>
              <a:t>.</a:t>
            </a:r>
            <a:endParaRPr lang="en-GB" noProof="0"/>
          </a:p>
        </p:txBody>
      </p:sp>
      <p:pic>
        <p:nvPicPr>
          <p:cNvPr id="46" name="Grafik 45">
            <a:extLst>
              <a:ext uri="{FF2B5EF4-FFF2-40B4-BE49-F238E27FC236}">
                <a16:creationId xmlns:a16="http://schemas.microsoft.com/office/drawing/2014/main" id="{DDC90AB9-AB41-719A-01E9-D2756B6AE0C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79687" y="1761528"/>
            <a:ext cx="812336" cy="1084708"/>
          </a:xfrm>
          <a:prstGeom prst="rect">
            <a:avLst/>
          </a:prstGeom>
        </p:spPr>
      </p:pic>
      <p:sp>
        <p:nvSpPr>
          <p:cNvPr id="50" name="Inhaltsplatzhalter 9">
            <a:extLst>
              <a:ext uri="{FF2B5EF4-FFF2-40B4-BE49-F238E27FC236}">
                <a16:creationId xmlns:a16="http://schemas.microsoft.com/office/drawing/2014/main" id="{D993D43C-8A66-F4C0-5813-A5F2DE119634}"/>
              </a:ext>
            </a:extLst>
          </p:cNvPr>
          <p:cNvSpPr txBox="1">
            <a:spLocks/>
          </p:cNvSpPr>
          <p:nvPr/>
        </p:nvSpPr>
        <p:spPr>
          <a:xfrm>
            <a:off x="6203951" y="2985929"/>
            <a:ext cx="2463669" cy="2939672"/>
          </a:xfrm>
          <a:prstGeom prst="rect">
            <a:avLst/>
          </a:prstGeom>
        </p:spPr>
        <p:txBody>
          <a:bodyPr lIns="0" tIns="0" rIns="0" bIns="0"/>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2"/>
            <a:r>
              <a:rPr lang="en-GB" cap="all" noProof="0"/>
              <a:t>Homes Passed </a:t>
            </a:r>
          </a:p>
          <a:p>
            <a:pPr lvl="3"/>
            <a:r>
              <a:rPr lang="de-DE"/>
              <a:t>Homes </a:t>
            </a:r>
            <a:r>
              <a:rPr lang="de-DE" err="1"/>
              <a:t>Passed</a:t>
            </a:r>
            <a:r>
              <a:rPr lang="de-DE"/>
              <a:t> </a:t>
            </a:r>
            <a:r>
              <a:rPr lang="de-DE" err="1"/>
              <a:t>refers</a:t>
            </a:r>
            <a:r>
              <a:rPr lang="de-DE"/>
              <a:t> </a:t>
            </a:r>
            <a:r>
              <a:rPr lang="de-DE" err="1"/>
              <a:t>to</a:t>
            </a:r>
            <a:r>
              <a:rPr lang="de-DE"/>
              <a:t> </a:t>
            </a:r>
            <a:r>
              <a:rPr lang="de-DE" b="1" err="1"/>
              <a:t>connections</a:t>
            </a:r>
            <a:r>
              <a:rPr lang="de-DE" b="1"/>
              <a:t> </a:t>
            </a:r>
            <a:r>
              <a:rPr lang="de-DE" b="1" err="1"/>
              <a:t>that</a:t>
            </a:r>
            <a:r>
              <a:rPr lang="de-DE" b="1"/>
              <a:t> still </a:t>
            </a:r>
            <a:r>
              <a:rPr lang="de-DE" b="1" err="1"/>
              <a:t>require</a:t>
            </a:r>
            <a:r>
              <a:rPr lang="de-DE" b="1"/>
              <a:t> </a:t>
            </a:r>
            <a:r>
              <a:rPr lang="de-DE" b="1" err="1"/>
              <a:t>construction</a:t>
            </a:r>
            <a:r>
              <a:rPr lang="de-DE" b="1"/>
              <a:t> </a:t>
            </a:r>
            <a:r>
              <a:rPr lang="de-DE" b="1" err="1"/>
              <a:t>work</a:t>
            </a:r>
            <a:r>
              <a:rPr lang="de-DE" b="1"/>
              <a:t> in </a:t>
            </a:r>
            <a:r>
              <a:rPr lang="de-DE" b="1" err="1"/>
              <a:t>public</a:t>
            </a:r>
            <a:r>
              <a:rPr lang="de-DE" b="1"/>
              <a:t> </a:t>
            </a:r>
            <a:r>
              <a:rPr lang="de-DE" b="1" err="1"/>
              <a:t>space</a:t>
            </a:r>
            <a:r>
              <a:rPr lang="de-DE" b="1"/>
              <a:t>:</a:t>
            </a:r>
            <a:br>
              <a:rPr lang="en-GB" b="1" noProof="0"/>
            </a:br>
            <a:endParaRPr lang="en-GB" b="1" noProof="0"/>
          </a:p>
          <a:p>
            <a:pPr lvl="4"/>
            <a:r>
              <a:rPr lang="de-DE"/>
              <a:t>The </a:t>
            </a:r>
            <a:r>
              <a:rPr lang="de-DE" err="1"/>
              <a:t>fibre-optic</a:t>
            </a:r>
            <a:r>
              <a:rPr lang="de-DE"/>
              <a:t> </a:t>
            </a:r>
            <a:r>
              <a:rPr lang="de-DE" err="1"/>
              <a:t>infrastructure</a:t>
            </a:r>
            <a:r>
              <a:rPr lang="de-DE"/>
              <a:t> </a:t>
            </a:r>
            <a:r>
              <a:rPr lang="de-DE" err="1"/>
              <a:t>runs</a:t>
            </a:r>
            <a:r>
              <a:rPr lang="de-DE"/>
              <a:t> in </a:t>
            </a:r>
            <a:r>
              <a:rPr lang="de-DE" err="1"/>
              <a:t>the</a:t>
            </a:r>
            <a:r>
              <a:rPr lang="de-DE"/>
              <a:t> immediate </a:t>
            </a:r>
            <a:r>
              <a:rPr lang="de-DE" err="1"/>
              <a:t>vicinity</a:t>
            </a:r>
            <a:r>
              <a:rPr lang="de-DE"/>
              <a:t> </a:t>
            </a:r>
            <a:r>
              <a:rPr lang="de-DE" err="1"/>
              <a:t>of</a:t>
            </a:r>
            <a:r>
              <a:rPr lang="de-DE"/>
              <a:t> </a:t>
            </a:r>
            <a:r>
              <a:rPr lang="de-DE" err="1"/>
              <a:t>the</a:t>
            </a:r>
            <a:r>
              <a:rPr lang="de-DE"/>
              <a:t> </a:t>
            </a:r>
            <a:r>
              <a:rPr lang="de-DE" err="1"/>
              <a:t>property</a:t>
            </a:r>
            <a:r>
              <a:rPr lang="de-DE"/>
              <a:t> </a:t>
            </a:r>
            <a:r>
              <a:rPr lang="de-DE" err="1"/>
              <a:t>boundary</a:t>
            </a:r>
            <a:r>
              <a:rPr lang="de-DE"/>
              <a:t>, and an </a:t>
            </a:r>
            <a:r>
              <a:rPr lang="de-DE" err="1"/>
              <a:t>active</a:t>
            </a:r>
            <a:r>
              <a:rPr lang="de-DE"/>
              <a:t> </a:t>
            </a:r>
            <a:r>
              <a:rPr lang="de-DE" err="1"/>
              <a:t>connection</a:t>
            </a:r>
            <a:r>
              <a:rPr lang="de-DE"/>
              <a:t> </a:t>
            </a:r>
            <a:r>
              <a:rPr lang="de-DE" err="1"/>
              <a:t>can</a:t>
            </a:r>
            <a:r>
              <a:rPr lang="de-DE"/>
              <a:t> </a:t>
            </a:r>
            <a:r>
              <a:rPr lang="de-DE" err="1"/>
              <a:t>be</a:t>
            </a:r>
            <a:r>
              <a:rPr lang="de-DE"/>
              <a:t> </a:t>
            </a:r>
            <a:r>
              <a:rPr lang="de-DE" err="1"/>
              <a:t>established</a:t>
            </a:r>
            <a:r>
              <a:rPr lang="de-DE"/>
              <a:t> </a:t>
            </a:r>
            <a:r>
              <a:rPr lang="de-DE" err="1"/>
              <a:t>within</a:t>
            </a:r>
            <a:r>
              <a:rPr lang="de-DE"/>
              <a:t> a </a:t>
            </a:r>
            <a:r>
              <a:rPr lang="de-DE" err="1"/>
              <a:t>reasonably</a:t>
            </a:r>
            <a:r>
              <a:rPr lang="de-DE"/>
              <a:t> </a:t>
            </a:r>
            <a:r>
              <a:rPr lang="de-DE" err="1"/>
              <a:t>short</a:t>
            </a:r>
            <a:r>
              <a:rPr lang="de-DE"/>
              <a:t> </a:t>
            </a:r>
            <a:r>
              <a:rPr lang="de-DE" err="1"/>
              <a:t>period</a:t>
            </a:r>
            <a:r>
              <a:rPr lang="de-DE"/>
              <a:t> </a:t>
            </a:r>
            <a:r>
              <a:rPr lang="de-DE" err="1"/>
              <a:t>of</a:t>
            </a:r>
            <a:r>
              <a:rPr lang="de-DE"/>
              <a:t> time (4 </a:t>
            </a:r>
            <a:r>
              <a:rPr lang="de-DE" err="1"/>
              <a:t>weeks</a:t>
            </a:r>
            <a:r>
              <a:rPr lang="de-DE"/>
              <a:t>). The </a:t>
            </a:r>
            <a:r>
              <a:rPr lang="de-DE" err="1"/>
              <a:t>specified</a:t>
            </a:r>
            <a:r>
              <a:rPr lang="de-DE"/>
              <a:t> </a:t>
            </a:r>
            <a:r>
              <a:rPr lang="de-DE" err="1"/>
              <a:t>timeframe</a:t>
            </a:r>
            <a:r>
              <a:rPr lang="de-DE"/>
              <a:t> </a:t>
            </a:r>
            <a:r>
              <a:rPr lang="de-DE" err="1"/>
              <a:t>refers</a:t>
            </a:r>
            <a:r>
              <a:rPr lang="de-DE"/>
              <a:t> </a:t>
            </a:r>
            <a:r>
              <a:rPr lang="de-DE" err="1"/>
              <a:t>solely</a:t>
            </a:r>
            <a:r>
              <a:rPr lang="de-DE"/>
              <a:t> </a:t>
            </a:r>
            <a:r>
              <a:rPr lang="de-DE" err="1"/>
              <a:t>to</a:t>
            </a:r>
            <a:r>
              <a:rPr lang="de-DE"/>
              <a:t> </a:t>
            </a:r>
            <a:r>
              <a:rPr lang="de-DE" err="1"/>
              <a:t>technical</a:t>
            </a:r>
            <a:r>
              <a:rPr lang="de-DE"/>
              <a:t> </a:t>
            </a:r>
            <a:r>
              <a:rPr lang="de-DE" err="1"/>
              <a:t>feasibility</a:t>
            </a:r>
            <a:r>
              <a:rPr lang="de-DE"/>
              <a:t> and not </a:t>
            </a:r>
            <a:r>
              <a:rPr lang="de-DE" err="1"/>
              <a:t>to</a:t>
            </a:r>
            <a:r>
              <a:rPr lang="de-DE"/>
              <a:t> </a:t>
            </a:r>
            <a:r>
              <a:rPr lang="de-DE" err="1"/>
              <a:t>the</a:t>
            </a:r>
            <a:r>
              <a:rPr lang="de-DE"/>
              <a:t> </a:t>
            </a:r>
            <a:r>
              <a:rPr lang="de-DE" err="1"/>
              <a:t>actual</a:t>
            </a:r>
            <a:r>
              <a:rPr lang="de-DE"/>
              <a:t> </a:t>
            </a:r>
            <a:r>
              <a:rPr lang="de-DE" err="1"/>
              <a:t>installation</a:t>
            </a:r>
            <a:r>
              <a:rPr lang="de-DE"/>
              <a:t> </a:t>
            </a:r>
            <a:r>
              <a:rPr lang="de-DE" err="1"/>
              <a:t>of</a:t>
            </a:r>
            <a:r>
              <a:rPr lang="de-DE"/>
              <a:t> </a:t>
            </a:r>
            <a:r>
              <a:rPr lang="de-DE" err="1"/>
              <a:t>the</a:t>
            </a:r>
            <a:r>
              <a:rPr lang="de-DE"/>
              <a:t> </a:t>
            </a:r>
            <a:r>
              <a:rPr lang="de-DE" err="1"/>
              <a:t>connection</a:t>
            </a:r>
            <a:r>
              <a:rPr lang="de-DE"/>
              <a:t>.</a:t>
            </a:r>
            <a:endParaRPr lang="en-GB" noProof="0"/>
          </a:p>
          <a:p>
            <a:pPr lvl="4"/>
            <a:r>
              <a:rPr lang="de-DE"/>
              <a:t>FTTC/</a:t>
            </a:r>
            <a:r>
              <a:rPr lang="de-DE" err="1"/>
              <a:t>backbone</a:t>
            </a:r>
            <a:r>
              <a:rPr lang="de-DE"/>
              <a:t> </a:t>
            </a:r>
            <a:r>
              <a:rPr lang="de-DE" err="1"/>
              <a:t>fibre</a:t>
            </a:r>
            <a:r>
              <a:rPr lang="de-DE"/>
              <a:t> </a:t>
            </a:r>
            <a:r>
              <a:rPr lang="de-DE" err="1"/>
              <a:t>routes</a:t>
            </a:r>
            <a:r>
              <a:rPr lang="de-DE"/>
              <a:t> </a:t>
            </a:r>
            <a:r>
              <a:rPr lang="de-DE" err="1"/>
              <a:t>are</a:t>
            </a:r>
            <a:r>
              <a:rPr lang="de-DE"/>
              <a:t> not </a:t>
            </a:r>
            <a:r>
              <a:rPr lang="de-DE" err="1"/>
              <a:t>included</a:t>
            </a:r>
            <a:r>
              <a:rPr lang="de-DE"/>
              <a:t>.</a:t>
            </a:r>
            <a:endParaRPr lang="en-GB" noProof="0"/>
          </a:p>
          <a:p>
            <a:pPr lvl="4"/>
            <a:r>
              <a:rPr lang="de-DE"/>
              <a:t>The </a:t>
            </a:r>
            <a:r>
              <a:rPr lang="de-DE" err="1"/>
              <a:t>figure</a:t>
            </a:r>
            <a:r>
              <a:rPr lang="de-DE"/>
              <a:t> </a:t>
            </a:r>
            <a:r>
              <a:rPr lang="de-DE" err="1"/>
              <a:t>includes</a:t>
            </a:r>
            <a:r>
              <a:rPr lang="de-DE"/>
              <a:t> Homes </a:t>
            </a:r>
            <a:r>
              <a:rPr lang="de-DE" err="1"/>
              <a:t>Passed</a:t>
            </a:r>
            <a:r>
              <a:rPr lang="de-DE"/>
              <a:t> Plus, Homes </a:t>
            </a:r>
            <a:r>
              <a:rPr lang="de-DE" err="1"/>
              <a:t>Connected</a:t>
            </a:r>
            <a:r>
              <a:rPr lang="de-DE"/>
              <a:t> and Homes </a:t>
            </a:r>
            <a:r>
              <a:rPr lang="de-DE" err="1"/>
              <a:t>Activated</a:t>
            </a:r>
            <a:r>
              <a:rPr lang="de-DE"/>
              <a:t>.</a:t>
            </a:r>
            <a:endParaRPr lang="en-GB" noProof="0"/>
          </a:p>
        </p:txBody>
      </p:sp>
      <p:pic>
        <p:nvPicPr>
          <p:cNvPr id="52" name="Grafik 51">
            <a:extLst>
              <a:ext uri="{FF2B5EF4-FFF2-40B4-BE49-F238E27FC236}">
                <a16:creationId xmlns:a16="http://schemas.microsoft.com/office/drawing/2014/main" id="{7BDD83F5-41DD-B510-E39F-A2809AAD211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196262" y="1771730"/>
            <a:ext cx="812336" cy="1084708"/>
          </a:xfrm>
          <a:prstGeom prst="rect">
            <a:avLst/>
          </a:prstGeom>
        </p:spPr>
      </p:pic>
      <p:sp>
        <p:nvSpPr>
          <p:cNvPr id="56" name="Inhaltsplatzhalter 9">
            <a:extLst>
              <a:ext uri="{FF2B5EF4-FFF2-40B4-BE49-F238E27FC236}">
                <a16:creationId xmlns:a16="http://schemas.microsoft.com/office/drawing/2014/main" id="{FDF5EEF2-BC28-16B2-C461-E9640C3DB83A}"/>
              </a:ext>
            </a:extLst>
          </p:cNvPr>
          <p:cNvSpPr txBox="1">
            <a:spLocks/>
          </p:cNvSpPr>
          <p:nvPr/>
        </p:nvSpPr>
        <p:spPr>
          <a:xfrm>
            <a:off x="9014564" y="2985929"/>
            <a:ext cx="2463669" cy="2939672"/>
          </a:xfrm>
          <a:prstGeom prst="rect">
            <a:avLst/>
          </a:prstGeom>
        </p:spPr>
        <p:txBody>
          <a:bodyPr lIns="0" tIns="0" rIns="0" bIns="0"/>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2"/>
            <a:r>
              <a:rPr lang="de-DE"/>
              <a:t>ECONOMIC UNITS</a:t>
            </a:r>
            <a:r>
              <a:rPr lang="en-GB" cap="all" noProof="0"/>
              <a:t> </a:t>
            </a:r>
          </a:p>
          <a:p>
            <a:pPr lvl="3"/>
            <a:r>
              <a:rPr lang="de-DE"/>
              <a:t>Economic units (EUs) include </a:t>
            </a:r>
            <a:r>
              <a:rPr lang="de-DE" b="1"/>
              <a:t>dwellings and companies:</a:t>
            </a:r>
            <a:r>
              <a:rPr lang="en-GB" noProof="0"/>
              <a:t>:</a:t>
            </a:r>
          </a:p>
          <a:p>
            <a:pPr lvl="4"/>
            <a:r>
              <a:rPr lang="en-US" noProof="0"/>
              <a:t>For dwellings, the number of dwellings in residential buildings (including halls of residence) according to official statistics (Federal Statistical Office, 2026) is used, based on the latest available data (2025).</a:t>
            </a:r>
          </a:p>
          <a:p>
            <a:pPr lvl="4"/>
            <a:r>
              <a:rPr lang="en-US" noProof="0"/>
              <a:t>For companies, the number of companies in selected economic sections (B–N, P–S excluding S94) according to the WZ 2008 Classification of Economic Activities is taken from the business register system (Statistical Offices of the Federation and the Länder, 2026), based on the latest available data (2023).</a:t>
            </a:r>
            <a:endParaRPr lang="en-GB" noProof="0"/>
          </a:p>
        </p:txBody>
      </p:sp>
      <p:grpSp>
        <p:nvGrpSpPr>
          <p:cNvPr id="61" name="Gruppieren 60">
            <a:extLst>
              <a:ext uri="{FF2B5EF4-FFF2-40B4-BE49-F238E27FC236}">
                <a16:creationId xmlns:a16="http://schemas.microsoft.com/office/drawing/2014/main" id="{40895711-1D63-D9CD-A270-BF1D25041ADF}"/>
              </a:ext>
            </a:extLst>
          </p:cNvPr>
          <p:cNvGrpSpPr/>
          <p:nvPr/>
        </p:nvGrpSpPr>
        <p:grpSpPr>
          <a:xfrm>
            <a:off x="9021514" y="1604128"/>
            <a:ext cx="1290988" cy="1086138"/>
            <a:chOff x="9010788" y="1186620"/>
            <a:chExt cx="1916061" cy="1612026"/>
          </a:xfrm>
        </p:grpSpPr>
        <p:pic>
          <p:nvPicPr>
            <p:cNvPr id="60" name="Grafik 59">
              <a:extLst>
                <a:ext uri="{FF2B5EF4-FFF2-40B4-BE49-F238E27FC236}">
                  <a16:creationId xmlns:a16="http://schemas.microsoft.com/office/drawing/2014/main" id="{F72F92E5-AEA7-E87D-D8E6-D33BCACA37E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721195" y="1186620"/>
              <a:ext cx="1205654" cy="1609902"/>
            </a:xfrm>
            <a:prstGeom prst="rect">
              <a:avLst/>
            </a:prstGeom>
          </p:spPr>
        </p:pic>
        <p:pic>
          <p:nvPicPr>
            <p:cNvPr id="58" name="Grafik 57">
              <a:extLst>
                <a:ext uri="{FF2B5EF4-FFF2-40B4-BE49-F238E27FC236}">
                  <a16:creationId xmlns:a16="http://schemas.microsoft.com/office/drawing/2014/main" id="{4B63D87D-78B5-F4DE-738D-14D1CF49A529}"/>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9010788" y="1188742"/>
              <a:ext cx="1205654" cy="1609904"/>
            </a:xfrm>
            <a:prstGeom prst="rect">
              <a:avLst/>
            </a:prstGeom>
          </p:spPr>
        </p:pic>
      </p:grpSp>
      <p:sp>
        <p:nvSpPr>
          <p:cNvPr id="62" name="Fußzeilenplatzhalter 61">
            <a:extLst>
              <a:ext uri="{FF2B5EF4-FFF2-40B4-BE49-F238E27FC236}">
                <a16:creationId xmlns:a16="http://schemas.microsoft.com/office/drawing/2014/main" id="{074B6102-F2E4-D2FC-2F5F-EF2D0F145F1A}"/>
              </a:ext>
            </a:extLst>
          </p:cNvPr>
          <p:cNvSpPr>
            <a:spLocks noGrp="1"/>
          </p:cNvSpPr>
          <p:nvPr>
            <p:ph type="ftr" sz="quarter" idx="11"/>
          </p:nvPr>
        </p:nvSpPr>
        <p:spPr/>
        <p:txBody>
          <a:bodyPr/>
          <a:lstStyle/>
          <a:p>
            <a:r>
              <a:rPr lang="en-GB"/>
              <a:t>BREKO market analysis 2026</a:t>
            </a:r>
          </a:p>
        </p:txBody>
      </p:sp>
      <p:sp>
        <p:nvSpPr>
          <p:cNvPr id="63" name="Foliennummernplatzhalter 62">
            <a:extLst>
              <a:ext uri="{FF2B5EF4-FFF2-40B4-BE49-F238E27FC236}">
                <a16:creationId xmlns:a16="http://schemas.microsoft.com/office/drawing/2014/main" id="{B8F65433-EAE4-0CFA-99AE-71C56753B6A7}"/>
              </a:ext>
            </a:extLst>
          </p:cNvPr>
          <p:cNvSpPr>
            <a:spLocks noGrp="1"/>
          </p:cNvSpPr>
          <p:nvPr>
            <p:ph type="sldNum" sz="quarter" idx="12"/>
          </p:nvPr>
        </p:nvSpPr>
        <p:spPr/>
        <p:txBody>
          <a:bodyPr/>
          <a:lstStyle/>
          <a:p>
            <a:fld id="{7A75A898-F2F4-40F3-B700-6EAF5C28D57E}" type="slidenum">
              <a:rPr lang="en-GB" noProof="0" smtClean="0"/>
              <a:t>42</a:t>
            </a:fld>
            <a:endParaRPr lang="en-GB" noProof="0"/>
          </a:p>
        </p:txBody>
      </p:sp>
    </p:spTree>
    <p:extLst>
      <p:ext uri="{BB962C8B-B14F-4D97-AF65-F5344CB8AC3E}">
        <p14:creationId xmlns:p14="http://schemas.microsoft.com/office/powerpoint/2010/main" val="2185012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D6EE0-C254-E6EB-59DE-CF437F98E04C}"/>
            </a:ext>
          </a:extLst>
        </p:cNvPr>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E5248CC5-3053-12FC-5D16-7A8A7CA5ABDA}"/>
              </a:ext>
            </a:extLst>
          </p:cNvPr>
          <p:cNvSpPr>
            <a:spLocks noGrp="1"/>
          </p:cNvSpPr>
          <p:nvPr>
            <p:ph type="ftr" sz="quarter" idx="10"/>
          </p:nvPr>
        </p:nvSpPr>
        <p:spPr/>
        <p:txBody>
          <a:bodyPr/>
          <a:lstStyle/>
          <a:p>
            <a:r>
              <a:rPr lang="en-GB"/>
              <a:t>BREKO market analysis 2026</a:t>
            </a:r>
          </a:p>
        </p:txBody>
      </p:sp>
      <p:sp>
        <p:nvSpPr>
          <p:cNvPr id="4" name="Foliennummernplatzhalter 3">
            <a:extLst>
              <a:ext uri="{FF2B5EF4-FFF2-40B4-BE49-F238E27FC236}">
                <a16:creationId xmlns:a16="http://schemas.microsoft.com/office/drawing/2014/main" id="{D4B68D2B-5235-2A38-B655-2C5F0C66D432}"/>
              </a:ext>
            </a:extLst>
          </p:cNvPr>
          <p:cNvSpPr>
            <a:spLocks noGrp="1"/>
          </p:cNvSpPr>
          <p:nvPr>
            <p:ph type="sldNum" sz="quarter" idx="11"/>
          </p:nvPr>
        </p:nvSpPr>
        <p:spPr/>
        <p:txBody>
          <a:bodyPr/>
          <a:lstStyle/>
          <a:p>
            <a:fld id="{7A75A898-F2F4-40F3-B700-6EAF5C28D57E}" type="slidenum">
              <a:rPr lang="en-GB" noProof="0" smtClean="0"/>
              <a:t>43</a:t>
            </a:fld>
            <a:endParaRPr lang="en-GB" noProof="0"/>
          </a:p>
        </p:txBody>
      </p:sp>
      <p:sp>
        <p:nvSpPr>
          <p:cNvPr id="5" name="Textplatzhalter 4">
            <a:extLst>
              <a:ext uri="{FF2B5EF4-FFF2-40B4-BE49-F238E27FC236}">
                <a16:creationId xmlns:a16="http://schemas.microsoft.com/office/drawing/2014/main" id="{CBE7C5FE-DAF7-5EBD-21EA-5BE21B53C893}"/>
              </a:ext>
            </a:extLst>
          </p:cNvPr>
          <p:cNvSpPr>
            <a:spLocks noGrp="1"/>
          </p:cNvSpPr>
          <p:nvPr>
            <p:ph type="body" sz="quarter" idx="14"/>
          </p:nvPr>
        </p:nvSpPr>
        <p:spPr/>
        <p:txBody>
          <a:bodyPr/>
          <a:lstStyle/>
          <a:p>
            <a:r>
              <a:rPr lang="de-DE"/>
              <a:t>*Data collection and analysis were conducted by IW Consult. The key policy demands (slide 6) were derived by BREKO on the basis of the results.</a:t>
            </a:r>
          </a:p>
        </p:txBody>
      </p:sp>
      <p:sp>
        <p:nvSpPr>
          <p:cNvPr id="2" name="Titel 1">
            <a:extLst>
              <a:ext uri="{FF2B5EF4-FFF2-40B4-BE49-F238E27FC236}">
                <a16:creationId xmlns:a16="http://schemas.microsoft.com/office/drawing/2014/main" id="{7BAABAF9-A4A3-82AD-BBC8-5F9C2465E590}"/>
              </a:ext>
            </a:extLst>
          </p:cNvPr>
          <p:cNvSpPr>
            <a:spLocks noGrp="1"/>
          </p:cNvSpPr>
          <p:nvPr>
            <p:ph type="title"/>
          </p:nvPr>
        </p:nvSpPr>
        <p:spPr>
          <a:xfrm>
            <a:off x="673769" y="512763"/>
            <a:ext cx="2505994" cy="2913206"/>
          </a:xfrm>
        </p:spPr>
        <p:txBody>
          <a:bodyPr/>
          <a:lstStyle/>
          <a:p>
            <a:r>
              <a:rPr lang="de-DE" err="1"/>
              <a:t>Methodological</a:t>
            </a:r>
            <a:r>
              <a:rPr lang="de-DE"/>
              <a:t> </a:t>
            </a:r>
            <a:r>
              <a:rPr lang="de-DE" err="1"/>
              <a:t>approach</a:t>
            </a:r>
            <a:r>
              <a:rPr lang="de-DE"/>
              <a:t> </a:t>
            </a:r>
            <a:r>
              <a:rPr lang="de-DE" err="1"/>
              <a:t>of</a:t>
            </a:r>
            <a:r>
              <a:rPr lang="de-DE"/>
              <a:t> </a:t>
            </a:r>
            <a:r>
              <a:rPr lang="de-DE" err="1"/>
              <a:t>the</a:t>
            </a:r>
            <a:r>
              <a:rPr lang="de-DE"/>
              <a:t> BREKO Market Analysis 2026</a:t>
            </a:r>
            <a:endParaRPr lang="en-GB" noProof="0"/>
          </a:p>
        </p:txBody>
      </p:sp>
      <p:sp>
        <p:nvSpPr>
          <p:cNvPr id="6" name="Textplatzhalter 5">
            <a:extLst>
              <a:ext uri="{FF2B5EF4-FFF2-40B4-BE49-F238E27FC236}">
                <a16:creationId xmlns:a16="http://schemas.microsoft.com/office/drawing/2014/main" id="{BBDDA513-BBF2-BE60-C647-D8A9648F5E10}"/>
              </a:ext>
            </a:extLst>
          </p:cNvPr>
          <p:cNvSpPr>
            <a:spLocks noGrp="1"/>
          </p:cNvSpPr>
          <p:nvPr>
            <p:ph type="body" sz="quarter" idx="15"/>
          </p:nvPr>
        </p:nvSpPr>
        <p:spPr/>
        <p:txBody>
          <a:bodyPr/>
          <a:lstStyle/>
          <a:p>
            <a:r>
              <a:rPr lang="en-US" noProof="0"/>
              <a:t>The methodology follows scientific standards</a:t>
            </a:r>
            <a:endParaRPr lang="en-GB" noProof="0"/>
          </a:p>
        </p:txBody>
      </p:sp>
      <p:sp>
        <p:nvSpPr>
          <p:cNvPr id="10" name="Textfeld 9">
            <a:extLst>
              <a:ext uri="{FF2B5EF4-FFF2-40B4-BE49-F238E27FC236}">
                <a16:creationId xmlns:a16="http://schemas.microsoft.com/office/drawing/2014/main" id="{A9C3AA5C-38CD-F589-14C0-1FAF0BD2399D}"/>
              </a:ext>
            </a:extLst>
          </p:cNvPr>
          <p:cNvSpPr txBox="1"/>
          <p:nvPr/>
        </p:nvSpPr>
        <p:spPr>
          <a:xfrm>
            <a:off x="3395663" y="1843137"/>
            <a:ext cx="507600" cy="2808000"/>
          </a:xfrm>
          <a:prstGeom prst="roundRect">
            <a:avLst>
              <a:gd name="adj" fmla="val 50000"/>
            </a:avLst>
          </a:prstGeom>
          <a:solidFill>
            <a:schemeClr val="bg1"/>
          </a:solidFill>
        </p:spPr>
        <p:txBody>
          <a:bodyPr vert="vert270" wrap="none" lIns="0" tIns="198000" rIns="0" bIns="0" rtlCol="0">
            <a:noAutofit/>
          </a:bodyPr>
          <a:lstStyle/>
          <a:p>
            <a:pPr algn="r">
              <a:lnSpc>
                <a:spcPts val="950"/>
              </a:lnSpc>
            </a:pPr>
            <a:endParaRPr lang="en-GB" sz="950" b="1" cap="all" noProof="0">
              <a:solidFill>
                <a:schemeClr val="tx2"/>
              </a:solidFill>
            </a:endParaRPr>
          </a:p>
        </p:txBody>
      </p:sp>
      <p:sp>
        <p:nvSpPr>
          <p:cNvPr id="11" name="Rechteck 10">
            <a:extLst>
              <a:ext uri="{FF2B5EF4-FFF2-40B4-BE49-F238E27FC236}">
                <a16:creationId xmlns:a16="http://schemas.microsoft.com/office/drawing/2014/main" id="{5040F7A2-2203-DCAC-BDE0-6819AB4AD920}"/>
              </a:ext>
            </a:extLst>
          </p:cNvPr>
          <p:cNvSpPr/>
          <p:nvPr/>
        </p:nvSpPr>
        <p:spPr>
          <a:xfrm>
            <a:off x="3649463" y="1"/>
            <a:ext cx="2338587" cy="4656298"/>
          </a:xfrm>
          <a:prstGeom prst="rect">
            <a:avLst/>
          </a:prstGeom>
          <a:solidFill>
            <a:schemeClr val="bg1"/>
          </a:solidFill>
          <a:ln>
            <a:noFill/>
          </a:ln>
          <a:effectLst>
            <a:outerShdw blurRad="63500" dist="63500" dir="10800000" algn="r" rotWithShape="0">
              <a:schemeClr val="tx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Rechteck 11">
            <a:extLst>
              <a:ext uri="{FF2B5EF4-FFF2-40B4-BE49-F238E27FC236}">
                <a16:creationId xmlns:a16="http://schemas.microsoft.com/office/drawing/2014/main" id="{B4E08496-30B1-7B2B-B863-536DD84665A9}"/>
              </a:ext>
            </a:extLst>
          </p:cNvPr>
          <p:cNvSpPr/>
          <p:nvPr/>
        </p:nvSpPr>
        <p:spPr>
          <a:xfrm>
            <a:off x="3649463" y="1"/>
            <a:ext cx="2338587" cy="4656298"/>
          </a:xfrm>
          <a:prstGeom prst="rect">
            <a:avLst/>
          </a:prstGeom>
          <a:solidFill>
            <a:srgbClr val="DCEBE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Textplatzhalter 12">
            <a:extLst>
              <a:ext uri="{FF2B5EF4-FFF2-40B4-BE49-F238E27FC236}">
                <a16:creationId xmlns:a16="http://schemas.microsoft.com/office/drawing/2014/main" id="{FC70E4B1-BF13-B504-1EA7-B0B7E1AED545}"/>
              </a:ext>
            </a:extLst>
          </p:cNvPr>
          <p:cNvSpPr txBox="1">
            <a:spLocks/>
          </p:cNvSpPr>
          <p:nvPr/>
        </p:nvSpPr>
        <p:spPr>
          <a:xfrm>
            <a:off x="3846303" y="393899"/>
            <a:ext cx="2082368" cy="3738880"/>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5"/>
            <a:r>
              <a:rPr lang="de-DE"/>
              <a:t>The BREKO Market Analysis 2026 primarily uses two approaches to data collection:</a:t>
            </a:r>
            <a:endParaRPr lang="en-GB" noProof="0"/>
          </a:p>
          <a:p>
            <a:pPr lvl="3"/>
            <a:endParaRPr lang="en-GB" b="1" noProof="0"/>
          </a:p>
          <a:p>
            <a:pPr lvl="3"/>
            <a:endParaRPr lang="en-GB" b="1" noProof="0"/>
          </a:p>
          <a:p>
            <a:pPr lvl="3"/>
            <a:br>
              <a:rPr lang="en-GB" b="1" noProof="0"/>
            </a:br>
            <a:r>
              <a:rPr lang="de-DE" b="1"/>
              <a:t>Primary data collection:</a:t>
            </a:r>
            <a:br>
              <a:rPr lang="de-DE"/>
            </a:br>
            <a:r>
              <a:rPr lang="de-DE"/>
              <a:t>Survey of BREKO member network operators</a:t>
            </a:r>
            <a:br>
              <a:rPr lang="de-DE"/>
            </a:br>
            <a:endParaRPr lang="en-GB" b="1" noProof="0"/>
          </a:p>
          <a:p>
            <a:pPr lvl="3"/>
            <a:endParaRPr lang="en-GB" b="1" noProof="0"/>
          </a:p>
          <a:p>
            <a:pPr lvl="3"/>
            <a:br>
              <a:rPr lang="en-GB" b="1" noProof="0"/>
            </a:br>
            <a:r>
              <a:rPr lang="de-DE" b="1"/>
              <a:t>Secondary data:</a:t>
            </a:r>
            <a:br>
              <a:rPr lang="de-DE"/>
            </a:br>
            <a:r>
              <a:rPr lang="de-DE"/>
              <a:t>Including publications by the Federal Network Agency and key players in the telecommunications market, e.g. Deutsche Telekom AG</a:t>
            </a:r>
            <a:br>
              <a:rPr lang="de-DE"/>
            </a:br>
            <a:r>
              <a:rPr lang="de-DE"/>
              <a:t>(see slide 45)</a:t>
            </a:r>
            <a:endParaRPr lang="en-GB" noProof="0"/>
          </a:p>
        </p:txBody>
      </p:sp>
      <p:sp>
        <p:nvSpPr>
          <p:cNvPr id="14" name="Textplatzhalter 13">
            <a:extLst>
              <a:ext uri="{FF2B5EF4-FFF2-40B4-BE49-F238E27FC236}">
                <a16:creationId xmlns:a16="http://schemas.microsoft.com/office/drawing/2014/main" id="{35509588-D6C3-2E37-12FD-41C06A3A7D6B}"/>
              </a:ext>
            </a:extLst>
          </p:cNvPr>
          <p:cNvSpPr txBox="1">
            <a:spLocks/>
          </p:cNvSpPr>
          <p:nvPr/>
        </p:nvSpPr>
        <p:spPr>
          <a:xfrm>
            <a:off x="3452623" y="1916923"/>
            <a:ext cx="196840" cy="2309812"/>
          </a:xfrm>
          <a:prstGeom prst="rect">
            <a:avLst/>
          </a:prstGeom>
        </p:spPr>
        <p:txBody>
          <a:bodyPr vert="vert270" lIns="0" tIns="198000" rIns="0" bIns="0" rtlCol="0">
            <a:noAutofit/>
          </a:bodyPr>
          <a:lstStyle>
            <a:lvl1pPr marL="0" indent="0" algn="r" defTabSz="914400" rtl="0" eaLnBrk="1" latinLnBrk="0" hangingPunct="1">
              <a:lnSpc>
                <a:spcPct val="100000"/>
              </a:lnSpc>
              <a:spcBef>
                <a:spcPts val="0"/>
              </a:spcBef>
              <a:buFontTx/>
              <a:buNone/>
              <a:defRPr sz="950" b="1" kern="1200" cap="all" baseline="0">
                <a:solidFill>
                  <a:schemeClr val="tx2"/>
                </a:solidFill>
                <a:latin typeface="+mj-lt"/>
                <a:ea typeface="+mn-ea"/>
                <a:cs typeface="+mn-cs"/>
              </a:defRPr>
            </a:lvl1pPr>
            <a:lvl2pPr marL="180000" indent="0" algn="r" defTabSz="914400" rtl="0" eaLnBrk="1" latinLnBrk="0" hangingPunct="1">
              <a:lnSpc>
                <a:spcPct val="100000"/>
              </a:lnSpc>
              <a:spcBef>
                <a:spcPts val="0"/>
              </a:spcBef>
              <a:buClr>
                <a:schemeClr val="accent1"/>
              </a:buClr>
              <a:buFontTx/>
              <a:buNone/>
              <a:defRPr sz="950" b="1" kern="1200" cap="all" baseline="0">
                <a:solidFill>
                  <a:schemeClr val="tx2"/>
                </a:solidFill>
                <a:latin typeface="+mj-lt"/>
                <a:ea typeface="+mn-ea"/>
                <a:cs typeface="+mn-cs"/>
              </a:defRPr>
            </a:lvl2pPr>
            <a:lvl3pPr marL="0" indent="0" algn="r" defTabSz="914400" rtl="0" eaLnBrk="1" latinLnBrk="0" hangingPunct="1">
              <a:lnSpc>
                <a:spcPct val="100000"/>
              </a:lnSpc>
              <a:spcBef>
                <a:spcPts val="0"/>
              </a:spcBef>
              <a:spcAft>
                <a:spcPts val="0"/>
              </a:spcAft>
              <a:buClr>
                <a:schemeClr val="accent1"/>
              </a:buClr>
              <a:buFontTx/>
              <a:buNone/>
              <a:defRPr sz="950" b="1" kern="1200" cap="all" baseline="0">
                <a:solidFill>
                  <a:schemeClr val="tx2"/>
                </a:solidFill>
                <a:latin typeface="+mj-lt"/>
                <a:ea typeface="+mn-ea"/>
                <a:cs typeface="+mn-cs"/>
              </a:defRPr>
            </a:lvl3pPr>
            <a:lvl4pPr marL="0" indent="0" algn="r" defTabSz="914400" rtl="0" eaLnBrk="1" latinLnBrk="0" hangingPunct="1">
              <a:lnSpc>
                <a:spcPct val="100000"/>
              </a:lnSpc>
              <a:spcBef>
                <a:spcPts val="0"/>
              </a:spcBef>
              <a:buFontTx/>
              <a:buNone/>
              <a:defRPr sz="950" b="1" kern="1200" cap="all" baseline="0">
                <a:solidFill>
                  <a:schemeClr val="tx2"/>
                </a:solidFill>
                <a:latin typeface="+mj-lt"/>
                <a:ea typeface="+mn-ea"/>
                <a:cs typeface="+mn-cs"/>
              </a:defRPr>
            </a:lvl4pPr>
            <a:lvl5pPr marL="126000" indent="0" algn="r" defTabSz="914400" rtl="0" eaLnBrk="1" latinLnBrk="0" hangingPunct="1">
              <a:lnSpc>
                <a:spcPct val="100000"/>
              </a:lnSpc>
              <a:spcBef>
                <a:spcPts val="0"/>
              </a:spcBef>
              <a:buClr>
                <a:schemeClr val="accent1"/>
              </a:buClr>
              <a:buFontTx/>
              <a:buNone/>
              <a:defRPr sz="950" b="1" kern="1200" cap="all" baseline="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de-DE"/>
              <a:t>DATA COLLECTION</a:t>
            </a:r>
            <a:endParaRPr lang="en-GB" noProof="0"/>
          </a:p>
        </p:txBody>
      </p:sp>
      <p:sp>
        <p:nvSpPr>
          <p:cNvPr id="16" name="Textfeld 15">
            <a:extLst>
              <a:ext uri="{FF2B5EF4-FFF2-40B4-BE49-F238E27FC236}">
                <a16:creationId xmlns:a16="http://schemas.microsoft.com/office/drawing/2014/main" id="{9ABE6010-3CD6-CB2C-CCFD-773EFF1BBACF}"/>
              </a:ext>
            </a:extLst>
          </p:cNvPr>
          <p:cNvSpPr txBox="1"/>
          <p:nvPr/>
        </p:nvSpPr>
        <p:spPr>
          <a:xfrm>
            <a:off x="6189603" y="1837975"/>
            <a:ext cx="507600" cy="2808000"/>
          </a:xfrm>
          <a:prstGeom prst="roundRect">
            <a:avLst>
              <a:gd name="adj" fmla="val 50000"/>
            </a:avLst>
          </a:prstGeom>
          <a:solidFill>
            <a:schemeClr val="bg1"/>
          </a:solidFill>
        </p:spPr>
        <p:txBody>
          <a:bodyPr vert="vert270" wrap="none" lIns="0" tIns="198000" rIns="0" bIns="0" rtlCol="0">
            <a:noAutofit/>
          </a:bodyPr>
          <a:lstStyle/>
          <a:p>
            <a:pPr algn="r">
              <a:lnSpc>
                <a:spcPts val="950"/>
              </a:lnSpc>
            </a:pPr>
            <a:endParaRPr lang="en-GB" sz="950" b="1" cap="all" noProof="0">
              <a:solidFill>
                <a:schemeClr val="tx2"/>
              </a:solidFill>
            </a:endParaRPr>
          </a:p>
        </p:txBody>
      </p:sp>
      <p:sp>
        <p:nvSpPr>
          <p:cNvPr id="18" name="Rechteck 17">
            <a:extLst>
              <a:ext uri="{FF2B5EF4-FFF2-40B4-BE49-F238E27FC236}">
                <a16:creationId xmlns:a16="http://schemas.microsoft.com/office/drawing/2014/main" id="{B37D7D5A-2FA3-FD03-94B5-AE9D0AF78762}"/>
              </a:ext>
            </a:extLst>
          </p:cNvPr>
          <p:cNvSpPr/>
          <p:nvPr/>
        </p:nvSpPr>
        <p:spPr>
          <a:xfrm>
            <a:off x="6443403" y="-5161"/>
            <a:ext cx="2338587" cy="4656298"/>
          </a:xfrm>
          <a:prstGeom prst="rect">
            <a:avLst/>
          </a:prstGeom>
          <a:solidFill>
            <a:schemeClr val="bg1"/>
          </a:solidFill>
          <a:ln>
            <a:noFill/>
          </a:ln>
          <a:effectLst>
            <a:outerShdw blurRad="63500" dist="63500" dir="10800000" algn="r" rotWithShape="0">
              <a:schemeClr val="tx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hteck 19">
            <a:extLst>
              <a:ext uri="{FF2B5EF4-FFF2-40B4-BE49-F238E27FC236}">
                <a16:creationId xmlns:a16="http://schemas.microsoft.com/office/drawing/2014/main" id="{857126D3-5EB2-585F-E959-3CBF4FCD3727}"/>
              </a:ext>
            </a:extLst>
          </p:cNvPr>
          <p:cNvSpPr/>
          <p:nvPr/>
        </p:nvSpPr>
        <p:spPr>
          <a:xfrm>
            <a:off x="6443403" y="-5161"/>
            <a:ext cx="2338587" cy="4656298"/>
          </a:xfrm>
          <a:prstGeom prst="rect">
            <a:avLst/>
          </a:prstGeom>
          <a:solidFill>
            <a:srgbClr val="DCEBE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5" name="Textplatzhalter 12">
            <a:extLst>
              <a:ext uri="{FF2B5EF4-FFF2-40B4-BE49-F238E27FC236}">
                <a16:creationId xmlns:a16="http://schemas.microsoft.com/office/drawing/2014/main" id="{2169DEFE-3B8F-C155-22C6-88EF57FC08DD}"/>
              </a:ext>
            </a:extLst>
          </p:cNvPr>
          <p:cNvSpPr txBox="1">
            <a:spLocks/>
          </p:cNvSpPr>
          <p:nvPr/>
        </p:nvSpPr>
        <p:spPr>
          <a:xfrm>
            <a:off x="6640244" y="388737"/>
            <a:ext cx="1939146" cy="3738880"/>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5"/>
            <a:r>
              <a:rPr lang="de-DE"/>
              <a:t>The BREKO Market Analysis 2026 uses the following methods for data analysis:</a:t>
            </a:r>
            <a:endParaRPr lang="en-GB" noProof="0"/>
          </a:p>
          <a:p>
            <a:pPr lvl="4"/>
            <a:r>
              <a:rPr lang="de-DE"/>
              <a:t>Cleaning of primary data using statistical methods</a:t>
            </a:r>
            <a:endParaRPr lang="en-GB" noProof="0"/>
          </a:p>
          <a:p>
            <a:pPr lvl="4"/>
            <a:r>
              <a:rPr lang="de-DE"/>
              <a:t>Analysis using relevant statistical methods (including descriptive statistics and trend forecasts)</a:t>
            </a:r>
            <a:endParaRPr lang="en-GB" noProof="0"/>
          </a:p>
          <a:p>
            <a:pPr lvl="4"/>
            <a:r>
              <a:rPr lang="de-DE"/>
              <a:t>Analysis of the database taking key market questions into account</a:t>
            </a:r>
            <a:endParaRPr lang="en-GB" noProof="0"/>
          </a:p>
          <a:p>
            <a:pPr lvl="4"/>
            <a:r>
              <a:rPr lang="de-DE"/>
              <a:t>Validation of survey results using secondary sources (including fibre rollout rates and broadband connections by technology)</a:t>
            </a:r>
            <a:endParaRPr lang="en-GB" noProof="0"/>
          </a:p>
        </p:txBody>
      </p:sp>
      <p:sp>
        <p:nvSpPr>
          <p:cNvPr id="27" name="Textplatzhalter 13">
            <a:extLst>
              <a:ext uri="{FF2B5EF4-FFF2-40B4-BE49-F238E27FC236}">
                <a16:creationId xmlns:a16="http://schemas.microsoft.com/office/drawing/2014/main" id="{FEDF2A26-815D-12C2-E044-2D5F3A9C9B1B}"/>
              </a:ext>
            </a:extLst>
          </p:cNvPr>
          <p:cNvSpPr txBox="1">
            <a:spLocks/>
          </p:cNvSpPr>
          <p:nvPr/>
        </p:nvSpPr>
        <p:spPr>
          <a:xfrm>
            <a:off x="6246563" y="1911761"/>
            <a:ext cx="196840" cy="2309812"/>
          </a:xfrm>
          <a:prstGeom prst="rect">
            <a:avLst/>
          </a:prstGeom>
        </p:spPr>
        <p:txBody>
          <a:bodyPr vert="vert270" lIns="0" tIns="198000" rIns="0" bIns="0" rtlCol="0">
            <a:noAutofit/>
          </a:bodyPr>
          <a:lstStyle>
            <a:lvl1pPr marL="0" indent="0" algn="r" defTabSz="914400" rtl="0" eaLnBrk="1" latinLnBrk="0" hangingPunct="1">
              <a:lnSpc>
                <a:spcPct val="100000"/>
              </a:lnSpc>
              <a:spcBef>
                <a:spcPts val="0"/>
              </a:spcBef>
              <a:buFontTx/>
              <a:buNone/>
              <a:defRPr sz="950" b="1" kern="1200" cap="all" baseline="0">
                <a:solidFill>
                  <a:schemeClr val="tx2"/>
                </a:solidFill>
                <a:latin typeface="+mj-lt"/>
                <a:ea typeface="+mn-ea"/>
                <a:cs typeface="+mn-cs"/>
              </a:defRPr>
            </a:lvl1pPr>
            <a:lvl2pPr marL="180000" indent="0" algn="r" defTabSz="914400" rtl="0" eaLnBrk="1" latinLnBrk="0" hangingPunct="1">
              <a:lnSpc>
                <a:spcPct val="100000"/>
              </a:lnSpc>
              <a:spcBef>
                <a:spcPts val="0"/>
              </a:spcBef>
              <a:buClr>
                <a:schemeClr val="accent1"/>
              </a:buClr>
              <a:buFontTx/>
              <a:buNone/>
              <a:defRPr sz="950" b="1" kern="1200" cap="all" baseline="0">
                <a:solidFill>
                  <a:schemeClr val="tx2"/>
                </a:solidFill>
                <a:latin typeface="+mj-lt"/>
                <a:ea typeface="+mn-ea"/>
                <a:cs typeface="+mn-cs"/>
              </a:defRPr>
            </a:lvl2pPr>
            <a:lvl3pPr marL="0" indent="0" algn="r" defTabSz="914400" rtl="0" eaLnBrk="1" latinLnBrk="0" hangingPunct="1">
              <a:lnSpc>
                <a:spcPct val="100000"/>
              </a:lnSpc>
              <a:spcBef>
                <a:spcPts val="0"/>
              </a:spcBef>
              <a:spcAft>
                <a:spcPts val="0"/>
              </a:spcAft>
              <a:buClr>
                <a:schemeClr val="accent1"/>
              </a:buClr>
              <a:buFontTx/>
              <a:buNone/>
              <a:defRPr sz="950" b="1" kern="1200" cap="all" baseline="0">
                <a:solidFill>
                  <a:schemeClr val="tx2"/>
                </a:solidFill>
                <a:latin typeface="+mj-lt"/>
                <a:ea typeface="+mn-ea"/>
                <a:cs typeface="+mn-cs"/>
              </a:defRPr>
            </a:lvl3pPr>
            <a:lvl4pPr marL="0" indent="0" algn="r" defTabSz="914400" rtl="0" eaLnBrk="1" latinLnBrk="0" hangingPunct="1">
              <a:lnSpc>
                <a:spcPct val="100000"/>
              </a:lnSpc>
              <a:spcBef>
                <a:spcPts val="0"/>
              </a:spcBef>
              <a:buFontTx/>
              <a:buNone/>
              <a:defRPr sz="950" b="1" kern="1200" cap="all" baseline="0">
                <a:solidFill>
                  <a:schemeClr val="tx2"/>
                </a:solidFill>
                <a:latin typeface="+mj-lt"/>
                <a:ea typeface="+mn-ea"/>
                <a:cs typeface="+mn-cs"/>
              </a:defRPr>
            </a:lvl4pPr>
            <a:lvl5pPr marL="126000" indent="0" algn="r" defTabSz="914400" rtl="0" eaLnBrk="1" latinLnBrk="0" hangingPunct="1">
              <a:lnSpc>
                <a:spcPct val="100000"/>
              </a:lnSpc>
              <a:spcBef>
                <a:spcPts val="0"/>
              </a:spcBef>
              <a:buClr>
                <a:schemeClr val="accent1"/>
              </a:buClr>
              <a:buFontTx/>
              <a:buNone/>
              <a:defRPr sz="950" b="1" kern="1200" cap="all" baseline="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de-DE"/>
              <a:t>DATA ANALYSIS</a:t>
            </a:r>
            <a:endParaRPr lang="en-GB" noProof="0"/>
          </a:p>
        </p:txBody>
      </p:sp>
      <p:sp>
        <p:nvSpPr>
          <p:cNvPr id="32" name="Textfeld 31">
            <a:extLst>
              <a:ext uri="{FF2B5EF4-FFF2-40B4-BE49-F238E27FC236}">
                <a16:creationId xmlns:a16="http://schemas.microsoft.com/office/drawing/2014/main" id="{B1A69FD2-C7D9-9AD5-B8A9-B91BFD4F4F8E}"/>
              </a:ext>
            </a:extLst>
          </p:cNvPr>
          <p:cNvSpPr txBox="1"/>
          <p:nvPr/>
        </p:nvSpPr>
        <p:spPr>
          <a:xfrm>
            <a:off x="9010651" y="1832813"/>
            <a:ext cx="507600" cy="2808000"/>
          </a:xfrm>
          <a:prstGeom prst="roundRect">
            <a:avLst>
              <a:gd name="adj" fmla="val 50000"/>
            </a:avLst>
          </a:prstGeom>
          <a:solidFill>
            <a:schemeClr val="bg1"/>
          </a:solidFill>
        </p:spPr>
        <p:txBody>
          <a:bodyPr vert="vert270" wrap="none" lIns="0" tIns="198000" rIns="0" bIns="0" rtlCol="0">
            <a:noAutofit/>
          </a:bodyPr>
          <a:lstStyle/>
          <a:p>
            <a:pPr algn="r">
              <a:lnSpc>
                <a:spcPts val="950"/>
              </a:lnSpc>
            </a:pPr>
            <a:endParaRPr lang="en-GB" sz="950" b="1" cap="all" noProof="0">
              <a:solidFill>
                <a:schemeClr val="tx2"/>
              </a:solidFill>
            </a:endParaRPr>
          </a:p>
        </p:txBody>
      </p:sp>
      <p:sp>
        <p:nvSpPr>
          <p:cNvPr id="35" name="Rechteck 34">
            <a:extLst>
              <a:ext uri="{FF2B5EF4-FFF2-40B4-BE49-F238E27FC236}">
                <a16:creationId xmlns:a16="http://schemas.microsoft.com/office/drawing/2014/main" id="{40E5CDE5-0AA1-AFA0-7551-C0C0767CBDA2}"/>
              </a:ext>
            </a:extLst>
          </p:cNvPr>
          <p:cNvSpPr/>
          <p:nvPr/>
        </p:nvSpPr>
        <p:spPr>
          <a:xfrm>
            <a:off x="9264451" y="-10323"/>
            <a:ext cx="2338587" cy="4656298"/>
          </a:xfrm>
          <a:prstGeom prst="rect">
            <a:avLst/>
          </a:prstGeom>
          <a:solidFill>
            <a:schemeClr val="bg1"/>
          </a:solidFill>
          <a:ln>
            <a:noFill/>
          </a:ln>
          <a:effectLst>
            <a:outerShdw blurRad="63500" dist="63500" dir="10800000" algn="r" rotWithShape="0">
              <a:schemeClr val="tx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7" name="Rechteck 36">
            <a:extLst>
              <a:ext uri="{FF2B5EF4-FFF2-40B4-BE49-F238E27FC236}">
                <a16:creationId xmlns:a16="http://schemas.microsoft.com/office/drawing/2014/main" id="{D471171B-2A34-4A83-4DD7-6CA75BE92CCE}"/>
              </a:ext>
            </a:extLst>
          </p:cNvPr>
          <p:cNvSpPr/>
          <p:nvPr/>
        </p:nvSpPr>
        <p:spPr>
          <a:xfrm>
            <a:off x="9264451" y="-10323"/>
            <a:ext cx="2338587" cy="4656298"/>
          </a:xfrm>
          <a:prstGeom prst="rect">
            <a:avLst/>
          </a:prstGeom>
          <a:solidFill>
            <a:srgbClr val="DCEBE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9" name="Textplatzhalter 12">
            <a:extLst>
              <a:ext uri="{FF2B5EF4-FFF2-40B4-BE49-F238E27FC236}">
                <a16:creationId xmlns:a16="http://schemas.microsoft.com/office/drawing/2014/main" id="{7DAB2AC6-704C-E331-FE4B-1FFFB19EC47C}"/>
              </a:ext>
            </a:extLst>
          </p:cNvPr>
          <p:cNvSpPr txBox="1">
            <a:spLocks/>
          </p:cNvSpPr>
          <p:nvPr/>
        </p:nvSpPr>
        <p:spPr>
          <a:xfrm>
            <a:off x="9461292" y="383575"/>
            <a:ext cx="1969764" cy="3738880"/>
          </a:xfrm>
          <a:prstGeom prst="rect">
            <a:avLst/>
          </a:prstGeom>
        </p:spPr>
        <p:txBody>
          <a:bodyPr vert="horz" lIns="0" tIns="0" rIns="0" bIns="0" rtlCol="0">
            <a:noAutofit/>
          </a:bodyPr>
          <a:lstStyle>
            <a:lvl1pPr marL="0" indent="0" algn="l" defTabSz="914400" rtl="0" eaLnBrk="1" latinLnBrk="0" hangingPunct="1">
              <a:lnSpc>
                <a:spcPct val="100000"/>
              </a:lnSpc>
              <a:spcBef>
                <a:spcPts val="800"/>
              </a:spcBef>
              <a:buFontTx/>
              <a:buNone/>
              <a:defRPr sz="1350" b="0" kern="1200">
                <a:solidFill>
                  <a:schemeClr val="tx1"/>
                </a:solidFill>
                <a:latin typeface="+mn-lt"/>
                <a:ea typeface="+mn-ea"/>
                <a:cs typeface="+mn-cs"/>
              </a:defRPr>
            </a:lvl1pPr>
            <a:lvl2pPr marL="180000" indent="-180000" algn="l" defTabSz="914400" rtl="0" eaLnBrk="1" latinLnBrk="0" hangingPunct="1">
              <a:lnSpc>
                <a:spcPct val="100000"/>
              </a:lnSpc>
              <a:spcBef>
                <a:spcPts val="800"/>
              </a:spcBef>
              <a:buClr>
                <a:schemeClr val="accent1"/>
              </a:buClr>
              <a:buFont typeface="Wingdings" panose="05000000000000000000" pitchFamily="2" charset="2"/>
              <a:buChar char="l"/>
              <a:defRPr sz="1350" kern="1200">
                <a:solidFill>
                  <a:schemeClr val="tx1"/>
                </a:solidFill>
                <a:latin typeface="+mn-lt"/>
                <a:ea typeface="+mn-ea"/>
                <a:cs typeface="+mn-cs"/>
              </a:defRPr>
            </a:lvl2pPr>
            <a:lvl3pPr marL="0" indent="0" algn="l" defTabSz="914400" rtl="0" eaLnBrk="1" latinLnBrk="0" hangingPunct="1">
              <a:lnSpc>
                <a:spcPct val="100000"/>
              </a:lnSpc>
              <a:spcBef>
                <a:spcPts val="800"/>
              </a:spcBef>
              <a:spcAft>
                <a:spcPts val="0"/>
              </a:spcAft>
              <a:buClr>
                <a:schemeClr val="accent1"/>
              </a:buClr>
              <a:buFontTx/>
              <a:buNone/>
              <a:defRPr sz="1350" b="1" kern="1200">
                <a:solidFill>
                  <a:schemeClr val="tx2"/>
                </a:solidFill>
                <a:latin typeface="+mn-lt"/>
                <a:ea typeface="+mn-ea"/>
                <a:cs typeface="+mn-cs"/>
              </a:defRPr>
            </a:lvl3pPr>
            <a:lvl4pPr marL="0" indent="0" algn="l" defTabSz="914400" rtl="0" eaLnBrk="1" latinLnBrk="0" hangingPunct="1">
              <a:lnSpc>
                <a:spcPct val="100000"/>
              </a:lnSpc>
              <a:spcBef>
                <a:spcPts val="800"/>
              </a:spcBef>
              <a:buFontTx/>
              <a:buNone/>
              <a:defRPr sz="950" b="0" kern="1200">
                <a:solidFill>
                  <a:schemeClr val="tx1"/>
                </a:solidFill>
                <a:latin typeface="+mn-lt"/>
                <a:ea typeface="+mn-ea"/>
                <a:cs typeface="+mn-cs"/>
              </a:defRPr>
            </a:lvl4pPr>
            <a:lvl5pPr marL="126000" indent="-126000" algn="l" defTabSz="914400" rtl="0" eaLnBrk="1" latinLnBrk="0" hangingPunct="1">
              <a:lnSpc>
                <a:spcPct val="100000"/>
              </a:lnSpc>
              <a:spcBef>
                <a:spcPts val="800"/>
              </a:spcBef>
              <a:buClr>
                <a:schemeClr val="accent1"/>
              </a:buClr>
              <a:buFont typeface="Wingdings" panose="05000000000000000000" pitchFamily="2" charset="2"/>
              <a:buChar char="l"/>
              <a:defRPr sz="950" kern="1200">
                <a:solidFill>
                  <a:schemeClr val="tx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5"/>
            <a:r>
              <a:rPr lang="de-DE"/>
              <a:t>Data collection and analysis for the BREKO Market Analysis 2026 result in the following:</a:t>
            </a:r>
            <a:endParaRPr lang="en-GB" b="1" noProof="0"/>
          </a:p>
          <a:p>
            <a:pPr lvl="4"/>
            <a:r>
              <a:rPr lang="de-DE"/>
              <a:t>Visualised analysis results</a:t>
            </a:r>
            <a:endParaRPr lang="en-GB" noProof="0"/>
          </a:p>
          <a:p>
            <a:pPr lvl="4"/>
            <a:r>
              <a:rPr lang="de-DE"/>
              <a:t>Representative rollout and connection rates for the German fibre market, based on rollout figures from all relevant players involved in fibre rollout in German</a:t>
            </a:r>
            <a:endParaRPr lang="en-GB" noProof="0"/>
          </a:p>
          <a:p>
            <a:pPr lvl="4"/>
            <a:r>
              <a:rPr lang="de-DE"/>
              <a:t>Numerous additional meaningful findings for the German telecommunications market</a:t>
            </a:r>
          </a:p>
          <a:p>
            <a:pPr lvl="4"/>
            <a:r>
              <a:rPr lang="de-DE"/>
              <a:t>Deduction of policy demands for the further development of the German telecommunications and fibre market*</a:t>
            </a:r>
            <a:endParaRPr lang="en-GB" noProof="0"/>
          </a:p>
        </p:txBody>
      </p:sp>
      <p:sp>
        <p:nvSpPr>
          <p:cNvPr id="41" name="Textplatzhalter 13">
            <a:extLst>
              <a:ext uri="{FF2B5EF4-FFF2-40B4-BE49-F238E27FC236}">
                <a16:creationId xmlns:a16="http://schemas.microsoft.com/office/drawing/2014/main" id="{73F5F0D7-89B5-3D2E-B663-ABE92399424E}"/>
              </a:ext>
            </a:extLst>
          </p:cNvPr>
          <p:cNvSpPr txBox="1">
            <a:spLocks/>
          </p:cNvSpPr>
          <p:nvPr/>
        </p:nvSpPr>
        <p:spPr>
          <a:xfrm>
            <a:off x="9067611" y="1906599"/>
            <a:ext cx="196840" cy="2309812"/>
          </a:xfrm>
          <a:prstGeom prst="rect">
            <a:avLst/>
          </a:prstGeom>
        </p:spPr>
        <p:txBody>
          <a:bodyPr vert="vert270" lIns="0" tIns="198000" rIns="0" bIns="0" rtlCol="0">
            <a:noAutofit/>
          </a:bodyPr>
          <a:lstStyle>
            <a:lvl1pPr marL="0" indent="0" algn="r" defTabSz="914400" rtl="0" eaLnBrk="1" latinLnBrk="0" hangingPunct="1">
              <a:lnSpc>
                <a:spcPct val="100000"/>
              </a:lnSpc>
              <a:spcBef>
                <a:spcPts val="0"/>
              </a:spcBef>
              <a:buFontTx/>
              <a:buNone/>
              <a:defRPr sz="950" b="1" kern="1200" cap="all" baseline="0">
                <a:solidFill>
                  <a:schemeClr val="tx2"/>
                </a:solidFill>
                <a:latin typeface="+mj-lt"/>
                <a:ea typeface="+mn-ea"/>
                <a:cs typeface="+mn-cs"/>
              </a:defRPr>
            </a:lvl1pPr>
            <a:lvl2pPr marL="180000" indent="0" algn="r" defTabSz="914400" rtl="0" eaLnBrk="1" latinLnBrk="0" hangingPunct="1">
              <a:lnSpc>
                <a:spcPct val="100000"/>
              </a:lnSpc>
              <a:spcBef>
                <a:spcPts val="0"/>
              </a:spcBef>
              <a:buClr>
                <a:schemeClr val="accent1"/>
              </a:buClr>
              <a:buFontTx/>
              <a:buNone/>
              <a:defRPr sz="950" b="1" kern="1200" cap="all" baseline="0">
                <a:solidFill>
                  <a:schemeClr val="tx2"/>
                </a:solidFill>
                <a:latin typeface="+mj-lt"/>
                <a:ea typeface="+mn-ea"/>
                <a:cs typeface="+mn-cs"/>
              </a:defRPr>
            </a:lvl2pPr>
            <a:lvl3pPr marL="0" indent="0" algn="r" defTabSz="914400" rtl="0" eaLnBrk="1" latinLnBrk="0" hangingPunct="1">
              <a:lnSpc>
                <a:spcPct val="100000"/>
              </a:lnSpc>
              <a:spcBef>
                <a:spcPts val="0"/>
              </a:spcBef>
              <a:spcAft>
                <a:spcPts val="0"/>
              </a:spcAft>
              <a:buClr>
                <a:schemeClr val="accent1"/>
              </a:buClr>
              <a:buFontTx/>
              <a:buNone/>
              <a:defRPr sz="950" b="1" kern="1200" cap="all" baseline="0">
                <a:solidFill>
                  <a:schemeClr val="tx2"/>
                </a:solidFill>
                <a:latin typeface="+mj-lt"/>
                <a:ea typeface="+mn-ea"/>
                <a:cs typeface="+mn-cs"/>
              </a:defRPr>
            </a:lvl3pPr>
            <a:lvl4pPr marL="0" indent="0" algn="r" defTabSz="914400" rtl="0" eaLnBrk="1" latinLnBrk="0" hangingPunct="1">
              <a:lnSpc>
                <a:spcPct val="100000"/>
              </a:lnSpc>
              <a:spcBef>
                <a:spcPts val="0"/>
              </a:spcBef>
              <a:buFontTx/>
              <a:buNone/>
              <a:defRPr sz="950" b="1" kern="1200" cap="all" baseline="0">
                <a:solidFill>
                  <a:schemeClr val="tx2"/>
                </a:solidFill>
                <a:latin typeface="+mj-lt"/>
                <a:ea typeface="+mn-ea"/>
                <a:cs typeface="+mn-cs"/>
              </a:defRPr>
            </a:lvl4pPr>
            <a:lvl5pPr marL="126000" indent="0" algn="r" defTabSz="914400" rtl="0" eaLnBrk="1" latinLnBrk="0" hangingPunct="1">
              <a:lnSpc>
                <a:spcPct val="100000"/>
              </a:lnSpc>
              <a:spcBef>
                <a:spcPts val="0"/>
              </a:spcBef>
              <a:buClr>
                <a:schemeClr val="accent1"/>
              </a:buClr>
              <a:buFontTx/>
              <a:buNone/>
              <a:defRPr sz="950" b="1" kern="1200" cap="all" baseline="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de-DE"/>
              <a:t>RESULTS</a:t>
            </a:r>
            <a:endParaRPr lang="en-GB" noProof="0"/>
          </a:p>
        </p:txBody>
      </p:sp>
      <p:grpSp>
        <p:nvGrpSpPr>
          <p:cNvPr id="30" name="Gruppieren 29">
            <a:extLst>
              <a:ext uri="{FF2B5EF4-FFF2-40B4-BE49-F238E27FC236}">
                <a16:creationId xmlns:a16="http://schemas.microsoft.com/office/drawing/2014/main" id="{FF03D604-958D-1495-35D1-7282CAAB6C52}"/>
              </a:ext>
            </a:extLst>
          </p:cNvPr>
          <p:cNvGrpSpPr/>
          <p:nvPr/>
        </p:nvGrpSpPr>
        <p:grpSpPr>
          <a:xfrm>
            <a:off x="4003676" y="4411786"/>
            <a:ext cx="1486665" cy="443373"/>
            <a:chOff x="5806534" y="3344322"/>
            <a:chExt cx="577119" cy="172116"/>
          </a:xfrm>
        </p:grpSpPr>
        <p:sp>
          <p:nvSpPr>
            <p:cNvPr id="28" name="Rechteck: abgerundete Ecken 27">
              <a:extLst>
                <a:ext uri="{FF2B5EF4-FFF2-40B4-BE49-F238E27FC236}">
                  <a16:creationId xmlns:a16="http://schemas.microsoft.com/office/drawing/2014/main" id="{FAB2C127-9FE8-6D58-F008-9B0FACAD2904}"/>
                </a:ext>
              </a:extLst>
            </p:cNvPr>
            <p:cNvSpPr/>
            <p:nvPr/>
          </p:nvSpPr>
          <p:spPr>
            <a:xfrm>
              <a:off x="6211537" y="3344322"/>
              <a:ext cx="172116" cy="172116"/>
            </a:xfrm>
            <a:prstGeom prst="roundRect">
              <a:avLst>
                <a:gd name="adj" fmla="val 50000"/>
              </a:avLst>
            </a:prstGeom>
            <a:solidFill>
              <a:schemeClr val="bg1"/>
            </a:solidFill>
            <a:ln w="6350" cap="flat">
              <a:solidFill>
                <a:srgbClr val="FFFFFF"/>
              </a:solidFill>
              <a:prstDash val="solid"/>
              <a:miter/>
            </a:ln>
          </p:spPr>
          <p:txBody>
            <a:bodyPr/>
            <a:lstStyle/>
            <a:p>
              <a:endParaRPr lang="en-GB" noProof="0"/>
            </a:p>
          </p:txBody>
        </p:sp>
        <p:sp>
          <p:nvSpPr>
            <p:cNvPr id="29" name="Freihandform: Form 28">
              <a:extLst>
                <a:ext uri="{FF2B5EF4-FFF2-40B4-BE49-F238E27FC236}">
                  <a16:creationId xmlns:a16="http://schemas.microsoft.com/office/drawing/2014/main" id="{E184969B-CD2B-04C6-354B-6B3EA64FCF54}"/>
                </a:ext>
              </a:extLst>
            </p:cNvPr>
            <p:cNvSpPr/>
            <p:nvPr/>
          </p:nvSpPr>
          <p:spPr>
            <a:xfrm>
              <a:off x="5806534" y="3344322"/>
              <a:ext cx="491108" cy="172116"/>
            </a:xfrm>
            <a:custGeom>
              <a:avLst/>
              <a:gdLst>
                <a:gd name="csX0" fmla="*/ 405003 w 491108"/>
                <a:gd name="csY0" fmla="*/ 86011 h 172116"/>
                <a:gd name="csX1" fmla="*/ 405003 w 491108"/>
                <a:gd name="csY1" fmla="*/ 86011 h 172116"/>
                <a:gd name="csX2" fmla="*/ 491014 w 491108"/>
                <a:gd name="csY2" fmla="*/ 0 h 172116"/>
                <a:gd name="csX3" fmla="*/ 86011 w 491108"/>
                <a:gd name="csY3" fmla="*/ 0 h 172116"/>
                <a:gd name="csX4" fmla="*/ 0 w 491108"/>
                <a:gd name="csY4" fmla="*/ 86011 h 172116"/>
                <a:gd name="csX5" fmla="*/ 0 w 491108"/>
                <a:gd name="csY5" fmla="*/ 86011 h 172116"/>
                <a:gd name="csX6" fmla="*/ 86106 w 491108"/>
                <a:gd name="csY6" fmla="*/ 172117 h 172116"/>
                <a:gd name="csX7" fmla="*/ 491109 w 491108"/>
                <a:gd name="csY7" fmla="*/ 172117 h 172116"/>
                <a:gd name="csX8" fmla="*/ 405003 w 491108"/>
                <a:gd name="csY8" fmla="*/ 86011 h 1721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91108" h="172116">
                  <a:moveTo>
                    <a:pt x="405003" y="86011"/>
                  </a:moveTo>
                  <a:lnTo>
                    <a:pt x="405003" y="86011"/>
                  </a:lnTo>
                  <a:cubicBezTo>
                    <a:pt x="405003" y="38481"/>
                    <a:pt x="443484" y="0"/>
                    <a:pt x="491014" y="0"/>
                  </a:cubicBezTo>
                  <a:lnTo>
                    <a:pt x="86011" y="0"/>
                  </a:lnTo>
                  <a:cubicBezTo>
                    <a:pt x="38481" y="0"/>
                    <a:pt x="0" y="38481"/>
                    <a:pt x="0" y="86011"/>
                  </a:cubicBezTo>
                  <a:lnTo>
                    <a:pt x="0" y="86011"/>
                  </a:lnTo>
                  <a:cubicBezTo>
                    <a:pt x="0" y="133541"/>
                    <a:pt x="38576" y="172117"/>
                    <a:pt x="86106" y="172117"/>
                  </a:cubicBezTo>
                  <a:lnTo>
                    <a:pt x="491109" y="172117"/>
                  </a:lnTo>
                  <a:cubicBezTo>
                    <a:pt x="443579" y="172117"/>
                    <a:pt x="405003" y="133541"/>
                    <a:pt x="405003" y="86011"/>
                  </a:cubicBezTo>
                  <a:close/>
                </a:path>
              </a:pathLst>
            </a:custGeom>
            <a:noFill/>
            <a:ln w="6350" cap="flat">
              <a:solidFill>
                <a:srgbClr val="FFFFFF"/>
              </a:solidFill>
              <a:prstDash val="solid"/>
              <a:miter/>
            </a:ln>
          </p:spPr>
          <p:txBody>
            <a:bodyPr/>
            <a:lstStyle/>
            <a:p>
              <a:endParaRPr lang="en-GB" noProof="0"/>
            </a:p>
          </p:txBody>
        </p:sp>
      </p:grpSp>
      <p:sp>
        <p:nvSpPr>
          <p:cNvPr id="33" name="Grafik 31">
            <a:extLst>
              <a:ext uri="{FF2B5EF4-FFF2-40B4-BE49-F238E27FC236}">
                <a16:creationId xmlns:a16="http://schemas.microsoft.com/office/drawing/2014/main" id="{BD9EE819-F895-FDC9-9507-E0D060A53EF1}"/>
              </a:ext>
            </a:extLst>
          </p:cNvPr>
          <p:cNvSpPr/>
          <p:nvPr/>
        </p:nvSpPr>
        <p:spPr>
          <a:xfrm>
            <a:off x="12540852" y="2415399"/>
            <a:ext cx="2608224" cy="445400"/>
          </a:xfrm>
          <a:custGeom>
            <a:avLst/>
            <a:gdLst>
              <a:gd name="csX0" fmla="*/ 0 w 1012507"/>
              <a:gd name="csY0" fmla="*/ 172570 h 172903"/>
              <a:gd name="csX1" fmla="*/ 87725 w 1012507"/>
              <a:gd name="csY1" fmla="*/ 10169 h 172903"/>
              <a:gd name="csX2" fmla="*/ 113919 w 1012507"/>
              <a:gd name="csY2" fmla="*/ 10550 h 172903"/>
              <a:gd name="csX3" fmla="*/ 189833 w 1012507"/>
              <a:gd name="csY3" fmla="*/ 162379 h 172903"/>
              <a:gd name="csX4" fmla="*/ 215170 w 1012507"/>
              <a:gd name="csY4" fmla="*/ 162379 h 172903"/>
              <a:gd name="csX5" fmla="*/ 291084 w 1012507"/>
              <a:gd name="csY5" fmla="*/ 10645 h 172903"/>
              <a:gd name="csX6" fmla="*/ 316421 w 1012507"/>
              <a:gd name="csY6" fmla="*/ 10645 h 172903"/>
              <a:gd name="csX7" fmla="*/ 392335 w 1012507"/>
              <a:gd name="csY7" fmla="*/ 162474 h 172903"/>
              <a:gd name="csX8" fmla="*/ 417671 w 1012507"/>
              <a:gd name="csY8" fmla="*/ 162474 h 172903"/>
              <a:gd name="csX9" fmla="*/ 493586 w 1012507"/>
              <a:gd name="csY9" fmla="*/ 10645 h 172903"/>
              <a:gd name="csX10" fmla="*/ 518922 w 1012507"/>
              <a:gd name="csY10" fmla="*/ 10645 h 172903"/>
              <a:gd name="csX11" fmla="*/ 594836 w 1012507"/>
              <a:gd name="csY11" fmla="*/ 162474 h 172903"/>
              <a:gd name="csX12" fmla="*/ 620173 w 1012507"/>
              <a:gd name="csY12" fmla="*/ 162474 h 172903"/>
              <a:gd name="csX13" fmla="*/ 696087 w 1012507"/>
              <a:gd name="csY13" fmla="*/ 10645 h 172903"/>
              <a:gd name="csX14" fmla="*/ 721424 w 1012507"/>
              <a:gd name="csY14" fmla="*/ 10645 h 172903"/>
              <a:gd name="csX15" fmla="*/ 797338 w 1012507"/>
              <a:gd name="csY15" fmla="*/ 162474 h 172903"/>
              <a:gd name="csX16" fmla="*/ 822674 w 1012507"/>
              <a:gd name="csY16" fmla="*/ 162474 h 172903"/>
              <a:gd name="csX17" fmla="*/ 898589 w 1012507"/>
              <a:gd name="csY17" fmla="*/ 10645 h 172903"/>
              <a:gd name="csX18" fmla="*/ 924782 w 1012507"/>
              <a:gd name="csY18" fmla="*/ 10264 h 172903"/>
              <a:gd name="csX19" fmla="*/ 1012508 w 1012507"/>
              <a:gd name="csY19" fmla="*/ 172666 h 1729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12507" h="172903">
                <a:moveTo>
                  <a:pt x="0" y="172570"/>
                </a:moveTo>
                <a:lnTo>
                  <a:pt x="87725" y="10169"/>
                </a:lnTo>
                <a:cubicBezTo>
                  <a:pt x="95155" y="-3547"/>
                  <a:pt x="106871" y="-3356"/>
                  <a:pt x="113919" y="10550"/>
                </a:cubicBezTo>
                <a:lnTo>
                  <a:pt x="189833" y="162379"/>
                </a:lnTo>
                <a:cubicBezTo>
                  <a:pt x="196787" y="176285"/>
                  <a:pt x="208217" y="176285"/>
                  <a:pt x="215170" y="162379"/>
                </a:cubicBezTo>
                <a:lnTo>
                  <a:pt x="291084" y="10645"/>
                </a:lnTo>
                <a:cubicBezTo>
                  <a:pt x="298037" y="-3261"/>
                  <a:pt x="309467" y="-3261"/>
                  <a:pt x="316421" y="10645"/>
                </a:cubicBezTo>
                <a:lnTo>
                  <a:pt x="392335" y="162474"/>
                </a:lnTo>
                <a:cubicBezTo>
                  <a:pt x="399288" y="176380"/>
                  <a:pt x="410718" y="176380"/>
                  <a:pt x="417671" y="162474"/>
                </a:cubicBezTo>
                <a:lnTo>
                  <a:pt x="493586" y="10645"/>
                </a:lnTo>
                <a:cubicBezTo>
                  <a:pt x="500539" y="-3261"/>
                  <a:pt x="511969" y="-3261"/>
                  <a:pt x="518922" y="10645"/>
                </a:cubicBezTo>
                <a:lnTo>
                  <a:pt x="594836" y="162474"/>
                </a:lnTo>
                <a:cubicBezTo>
                  <a:pt x="601790" y="176380"/>
                  <a:pt x="613220" y="176380"/>
                  <a:pt x="620173" y="162474"/>
                </a:cubicBezTo>
                <a:lnTo>
                  <a:pt x="696087" y="10645"/>
                </a:lnTo>
                <a:cubicBezTo>
                  <a:pt x="703040" y="-3261"/>
                  <a:pt x="714470" y="-3261"/>
                  <a:pt x="721424" y="10645"/>
                </a:cubicBezTo>
                <a:lnTo>
                  <a:pt x="797338" y="162474"/>
                </a:lnTo>
                <a:cubicBezTo>
                  <a:pt x="804291" y="176380"/>
                  <a:pt x="815721" y="176380"/>
                  <a:pt x="822674" y="162474"/>
                </a:cubicBezTo>
                <a:lnTo>
                  <a:pt x="898589" y="10645"/>
                </a:lnTo>
                <a:cubicBezTo>
                  <a:pt x="905542" y="-3261"/>
                  <a:pt x="917353" y="-3452"/>
                  <a:pt x="924782" y="10264"/>
                </a:cubicBezTo>
                <a:lnTo>
                  <a:pt x="1012508" y="172666"/>
                </a:lnTo>
              </a:path>
            </a:pathLst>
          </a:custGeom>
          <a:noFill/>
          <a:ln w="6350" cap="rnd">
            <a:solidFill>
              <a:srgbClr val="FFFFFF"/>
            </a:solidFill>
            <a:prstDash val="solid"/>
            <a:miter/>
          </a:ln>
        </p:spPr>
        <p:txBody>
          <a:bodyPr/>
          <a:lstStyle/>
          <a:p>
            <a:endParaRPr lang="en-GB" noProof="0"/>
          </a:p>
        </p:txBody>
      </p:sp>
      <p:grpSp>
        <p:nvGrpSpPr>
          <p:cNvPr id="48" name="Gruppieren 47">
            <a:extLst>
              <a:ext uri="{FF2B5EF4-FFF2-40B4-BE49-F238E27FC236}">
                <a16:creationId xmlns:a16="http://schemas.microsoft.com/office/drawing/2014/main" id="{D2D8E901-A2EC-2917-104C-F50CD41A3FC5}"/>
              </a:ext>
            </a:extLst>
          </p:cNvPr>
          <p:cNvGrpSpPr/>
          <p:nvPr/>
        </p:nvGrpSpPr>
        <p:grpSpPr>
          <a:xfrm>
            <a:off x="6866486" y="3894418"/>
            <a:ext cx="1486662" cy="1486662"/>
            <a:chOff x="5806439" y="3139439"/>
            <a:chExt cx="577119" cy="577119"/>
          </a:xfrm>
        </p:grpSpPr>
        <p:sp>
          <p:nvSpPr>
            <p:cNvPr id="49" name="Rechteck: abgerundete Ecken 48">
              <a:extLst>
                <a:ext uri="{FF2B5EF4-FFF2-40B4-BE49-F238E27FC236}">
                  <a16:creationId xmlns:a16="http://schemas.microsoft.com/office/drawing/2014/main" id="{8AD64692-82B1-E60D-7E29-66CF4CF50968}"/>
                </a:ext>
              </a:extLst>
            </p:cNvPr>
            <p:cNvSpPr/>
            <p:nvPr/>
          </p:nvSpPr>
          <p:spPr>
            <a:xfrm rot="10800000">
              <a:off x="5806439" y="3139439"/>
              <a:ext cx="577119" cy="577119"/>
            </a:xfrm>
            <a:prstGeom prst="roundRect">
              <a:avLst>
                <a:gd name="adj" fmla="val 50000"/>
              </a:avLst>
            </a:prstGeom>
            <a:noFill/>
            <a:ln w="6350" cap="flat">
              <a:solidFill>
                <a:srgbClr val="FFFFFF"/>
              </a:solidFill>
              <a:prstDash val="solid"/>
              <a:miter/>
            </a:ln>
          </p:spPr>
          <p:txBody>
            <a:bodyPr/>
            <a:lstStyle/>
            <a:p>
              <a:endParaRPr lang="en-GB" noProof="0"/>
            </a:p>
          </p:txBody>
        </p:sp>
        <p:sp>
          <p:nvSpPr>
            <p:cNvPr id="50" name="Rechteck: abgerundete Ecken 49">
              <a:extLst>
                <a:ext uri="{FF2B5EF4-FFF2-40B4-BE49-F238E27FC236}">
                  <a16:creationId xmlns:a16="http://schemas.microsoft.com/office/drawing/2014/main" id="{597E6D16-7002-BD61-A9B7-24C1B5C3FFC9}"/>
                </a:ext>
              </a:extLst>
            </p:cNvPr>
            <p:cNvSpPr/>
            <p:nvPr/>
          </p:nvSpPr>
          <p:spPr>
            <a:xfrm rot="10800000">
              <a:off x="6008941" y="3341941"/>
              <a:ext cx="172116" cy="172116"/>
            </a:xfrm>
            <a:prstGeom prst="roundRect">
              <a:avLst>
                <a:gd name="adj" fmla="val 50000"/>
              </a:avLst>
            </a:prstGeom>
            <a:solidFill>
              <a:srgbClr val="FFFFFF"/>
            </a:solidFill>
            <a:ln w="6350" cap="flat">
              <a:solidFill>
                <a:srgbClr val="FFFFFF"/>
              </a:solidFill>
              <a:prstDash val="solid"/>
              <a:miter/>
            </a:ln>
          </p:spPr>
          <p:txBody>
            <a:bodyPr/>
            <a:lstStyle/>
            <a:p>
              <a:endParaRPr lang="en-GB" noProof="0"/>
            </a:p>
          </p:txBody>
        </p:sp>
      </p:grpSp>
      <p:grpSp>
        <p:nvGrpSpPr>
          <p:cNvPr id="59" name="Gruppieren 58">
            <a:extLst>
              <a:ext uri="{FF2B5EF4-FFF2-40B4-BE49-F238E27FC236}">
                <a16:creationId xmlns:a16="http://schemas.microsoft.com/office/drawing/2014/main" id="{FAECC844-E73F-BB66-5C1B-CB00818B5425}"/>
              </a:ext>
            </a:extLst>
          </p:cNvPr>
          <p:cNvGrpSpPr/>
          <p:nvPr/>
        </p:nvGrpSpPr>
        <p:grpSpPr>
          <a:xfrm>
            <a:off x="9702843" y="4422758"/>
            <a:ext cx="1486662" cy="443372"/>
            <a:chOff x="9702843" y="4422758"/>
            <a:chExt cx="1486662" cy="443372"/>
          </a:xfrm>
        </p:grpSpPr>
        <p:sp>
          <p:nvSpPr>
            <p:cNvPr id="23" name="Rechteck: abgerundete Ecken 22">
              <a:extLst>
                <a:ext uri="{FF2B5EF4-FFF2-40B4-BE49-F238E27FC236}">
                  <a16:creationId xmlns:a16="http://schemas.microsoft.com/office/drawing/2014/main" id="{033FD710-4E14-ABC4-F95D-1ECD8183893E}"/>
                </a:ext>
              </a:extLst>
            </p:cNvPr>
            <p:cNvSpPr/>
            <p:nvPr/>
          </p:nvSpPr>
          <p:spPr>
            <a:xfrm rot="10800000">
              <a:off x="10224489" y="4422758"/>
              <a:ext cx="443372" cy="443372"/>
            </a:xfrm>
            <a:prstGeom prst="roundRect">
              <a:avLst>
                <a:gd name="adj" fmla="val 50000"/>
              </a:avLst>
            </a:prstGeom>
            <a:noFill/>
            <a:ln w="6350" cap="flat">
              <a:solidFill>
                <a:srgbClr val="FFFFFF"/>
              </a:solidFill>
              <a:prstDash val="solid"/>
              <a:miter/>
            </a:ln>
          </p:spPr>
          <p:txBody>
            <a:bodyPr/>
            <a:lstStyle/>
            <a:p>
              <a:endParaRPr lang="en-GB" noProof="0"/>
            </a:p>
          </p:txBody>
        </p:sp>
        <p:sp>
          <p:nvSpPr>
            <p:cNvPr id="56" name="Rechteck: abgerundete Ecken 55">
              <a:extLst>
                <a:ext uri="{FF2B5EF4-FFF2-40B4-BE49-F238E27FC236}">
                  <a16:creationId xmlns:a16="http://schemas.microsoft.com/office/drawing/2014/main" id="{185E1F69-7FC7-6EAE-F97C-85B35D8FE105}"/>
                </a:ext>
              </a:extLst>
            </p:cNvPr>
            <p:cNvSpPr/>
            <p:nvPr/>
          </p:nvSpPr>
          <p:spPr>
            <a:xfrm rot="10800000">
              <a:off x="10746133" y="4422758"/>
              <a:ext cx="443372" cy="443372"/>
            </a:xfrm>
            <a:prstGeom prst="roundRect">
              <a:avLst>
                <a:gd name="adj" fmla="val 50000"/>
              </a:avLst>
            </a:prstGeom>
            <a:noFill/>
            <a:ln w="6350" cap="flat">
              <a:solidFill>
                <a:srgbClr val="FFFFFF"/>
              </a:solidFill>
              <a:prstDash val="solid"/>
              <a:miter/>
            </a:ln>
          </p:spPr>
          <p:txBody>
            <a:bodyPr/>
            <a:lstStyle/>
            <a:p>
              <a:endParaRPr lang="en-GB" noProof="0"/>
            </a:p>
          </p:txBody>
        </p:sp>
        <p:sp>
          <p:nvSpPr>
            <p:cNvPr id="58" name="Rechteck: abgerundete Ecken 57">
              <a:extLst>
                <a:ext uri="{FF2B5EF4-FFF2-40B4-BE49-F238E27FC236}">
                  <a16:creationId xmlns:a16="http://schemas.microsoft.com/office/drawing/2014/main" id="{3B21DF4B-0AFF-3E96-B86C-ADBFCB90B7D8}"/>
                </a:ext>
              </a:extLst>
            </p:cNvPr>
            <p:cNvSpPr/>
            <p:nvPr/>
          </p:nvSpPr>
          <p:spPr>
            <a:xfrm rot="10800000">
              <a:off x="9702843" y="4422758"/>
              <a:ext cx="443372" cy="443372"/>
            </a:xfrm>
            <a:prstGeom prst="roundRect">
              <a:avLst>
                <a:gd name="adj" fmla="val 50000"/>
              </a:avLst>
            </a:prstGeom>
            <a:solidFill>
              <a:schemeClr val="bg1"/>
            </a:solidFill>
            <a:ln w="6350" cap="flat">
              <a:solidFill>
                <a:srgbClr val="FFFFFF"/>
              </a:solidFill>
              <a:prstDash val="solid"/>
              <a:miter/>
            </a:ln>
          </p:spPr>
          <p:txBody>
            <a:bodyPr/>
            <a:lstStyle/>
            <a:p>
              <a:endParaRPr lang="en-GB" noProof="0"/>
            </a:p>
          </p:txBody>
        </p:sp>
      </p:grpSp>
      <p:pic>
        <p:nvPicPr>
          <p:cNvPr id="8" name="Grafik 7">
            <a:extLst>
              <a:ext uri="{FF2B5EF4-FFF2-40B4-BE49-F238E27FC236}">
                <a16:creationId xmlns:a16="http://schemas.microsoft.com/office/drawing/2014/main" id="{D35B276D-C8C9-FE03-1460-213A97081CEA}"/>
              </a:ext>
            </a:extLst>
          </p:cNvPr>
          <p:cNvPicPr>
            <a:picLocks noChangeAspect="1"/>
          </p:cNvPicPr>
          <p:nvPr/>
        </p:nvPicPr>
        <p:blipFill>
          <a:blip r:embed="rId3">
            <a:extLst>
              <a:ext uri="{28A0092B-C50C-407E-A947-70E740481C1C}">
                <a14:useLocalDpi xmlns:a14="http://schemas.microsoft.com/office/drawing/2010/main" val="0"/>
              </a:ext>
            </a:extLst>
          </a:blip>
          <a:srcRect t="28506" b="32820"/>
          <a:stretch>
            <a:fillRect/>
          </a:stretch>
        </p:blipFill>
        <p:spPr>
          <a:xfrm>
            <a:off x="4147160" y="884365"/>
            <a:ext cx="1316086" cy="677457"/>
          </a:xfrm>
          <a:prstGeom prst="rect">
            <a:avLst/>
          </a:prstGeom>
        </p:spPr>
      </p:pic>
      <p:pic>
        <p:nvPicPr>
          <p:cNvPr id="15" name="Grafik 14">
            <a:extLst>
              <a:ext uri="{FF2B5EF4-FFF2-40B4-BE49-F238E27FC236}">
                <a16:creationId xmlns:a16="http://schemas.microsoft.com/office/drawing/2014/main" id="{7536476A-8C2C-624C-CDDC-8678DC640A2C}"/>
              </a:ext>
            </a:extLst>
          </p:cNvPr>
          <p:cNvPicPr>
            <a:picLocks noChangeAspect="1"/>
          </p:cNvPicPr>
          <p:nvPr/>
        </p:nvPicPr>
        <p:blipFill>
          <a:blip r:embed="rId4">
            <a:extLst>
              <a:ext uri="{28A0092B-C50C-407E-A947-70E740481C1C}">
                <a14:useLocalDpi xmlns:a14="http://schemas.microsoft.com/office/drawing/2010/main" val="0"/>
              </a:ext>
            </a:extLst>
          </a:blip>
          <a:srcRect t="28582" b="32889"/>
          <a:stretch>
            <a:fillRect/>
          </a:stretch>
        </p:blipFill>
        <p:spPr>
          <a:xfrm>
            <a:off x="4147160" y="2185883"/>
            <a:ext cx="1316086" cy="674916"/>
          </a:xfrm>
          <a:prstGeom prst="rect">
            <a:avLst/>
          </a:prstGeom>
        </p:spPr>
      </p:pic>
    </p:spTree>
    <p:extLst>
      <p:ext uri="{BB962C8B-B14F-4D97-AF65-F5344CB8AC3E}">
        <p14:creationId xmlns:p14="http://schemas.microsoft.com/office/powerpoint/2010/main" val="41141736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2A9B6664-9972-B77A-C8A9-03EEC6185B92}"/>
              </a:ext>
            </a:extLst>
          </p:cNvPr>
          <p:cNvSpPr>
            <a:spLocks noGrp="1"/>
          </p:cNvSpPr>
          <p:nvPr>
            <p:ph type="ftr" sz="quarter" idx="10"/>
          </p:nvPr>
        </p:nvSpPr>
        <p:spPr>
          <a:xfrm>
            <a:off x="2032022" y="6559200"/>
            <a:ext cx="4114800" cy="303255"/>
          </a:xfrm>
        </p:spPr>
        <p:txBody>
          <a:bodyPr/>
          <a:lstStyle/>
          <a:p>
            <a:r>
              <a:rPr lang="en-GB"/>
              <a:t>BREKO market analysis 2026</a:t>
            </a:r>
          </a:p>
        </p:txBody>
      </p:sp>
      <p:sp>
        <p:nvSpPr>
          <p:cNvPr id="4" name="Foliennummernplatzhalter 3">
            <a:extLst>
              <a:ext uri="{FF2B5EF4-FFF2-40B4-BE49-F238E27FC236}">
                <a16:creationId xmlns:a16="http://schemas.microsoft.com/office/drawing/2014/main" id="{EC48F772-92C0-E256-E08A-23AA8990270C}"/>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44</a:t>
            </a:fld>
            <a:endParaRPr lang="en-GB" noProof="0"/>
          </a:p>
        </p:txBody>
      </p:sp>
      <p:sp>
        <p:nvSpPr>
          <p:cNvPr id="7" name="Inhaltsplatzhalter 6">
            <a:extLst>
              <a:ext uri="{FF2B5EF4-FFF2-40B4-BE49-F238E27FC236}">
                <a16:creationId xmlns:a16="http://schemas.microsoft.com/office/drawing/2014/main" id="{63A5898D-C89D-A616-3EAA-E7B4CCF65DC8}"/>
              </a:ext>
            </a:extLst>
          </p:cNvPr>
          <p:cNvSpPr>
            <a:spLocks noGrp="1"/>
          </p:cNvSpPr>
          <p:nvPr>
            <p:ph sz="quarter" idx="13"/>
          </p:nvPr>
        </p:nvSpPr>
        <p:spPr>
          <a:xfrm>
            <a:off x="3441679" y="3999890"/>
            <a:ext cx="2700337" cy="1889360"/>
          </a:xfrm>
        </p:spPr>
        <p:txBody>
          <a:bodyPr/>
          <a:lstStyle/>
          <a:p>
            <a:pPr lvl="1"/>
            <a:r>
              <a:rPr lang="de-DE"/>
              <a:t>The survey of BREKO </a:t>
            </a:r>
            <a:br>
              <a:rPr lang="de-DE"/>
            </a:br>
            <a:r>
              <a:rPr lang="de-DE"/>
              <a:t>member network </a:t>
            </a:r>
            <a:br>
              <a:rPr lang="de-DE"/>
            </a:br>
            <a:r>
              <a:rPr lang="de-DE"/>
              <a:t>operators is </a:t>
            </a:r>
            <a:br>
              <a:rPr lang="de-DE"/>
            </a:br>
            <a:r>
              <a:rPr lang="de-DE"/>
              <a:t>representative.</a:t>
            </a:r>
          </a:p>
          <a:p>
            <a:pPr lvl="1"/>
            <a:r>
              <a:rPr lang="de-DE"/>
              <a:t>BREKO represents </a:t>
            </a:r>
            <a:r>
              <a:rPr lang="de-DE" b="1"/>
              <a:t>268 telecommunications network operators.</a:t>
            </a:r>
            <a:r>
              <a:rPr lang="de-DE"/>
              <a:t>*</a:t>
            </a:r>
            <a:endParaRPr lang="en-GB" noProof="0"/>
          </a:p>
        </p:txBody>
      </p:sp>
      <p:sp>
        <p:nvSpPr>
          <p:cNvPr id="8" name="Inhaltsplatzhalter 7">
            <a:extLst>
              <a:ext uri="{FF2B5EF4-FFF2-40B4-BE49-F238E27FC236}">
                <a16:creationId xmlns:a16="http://schemas.microsoft.com/office/drawing/2014/main" id="{59E011D6-C47E-89B6-114E-249939F15EFF}"/>
              </a:ext>
            </a:extLst>
          </p:cNvPr>
          <p:cNvSpPr>
            <a:spLocks noGrp="1"/>
          </p:cNvSpPr>
          <p:nvPr>
            <p:ph sz="quarter" idx="16"/>
          </p:nvPr>
        </p:nvSpPr>
        <p:spPr>
          <a:xfrm>
            <a:off x="6203950" y="1233474"/>
            <a:ext cx="2592388" cy="3393791"/>
          </a:xfrm>
        </p:spPr>
        <p:txBody>
          <a:bodyPr/>
          <a:lstStyle/>
          <a:p>
            <a:pPr lvl="1"/>
            <a:r>
              <a:rPr lang="de-DE" b="1"/>
              <a:t>183 network operatorating BREKO members</a:t>
            </a:r>
            <a:r>
              <a:rPr lang="de-DE"/>
              <a:t> completed the specially developed questionnaire.</a:t>
            </a:r>
            <a:endParaRPr lang="en-GB" noProof="0"/>
          </a:p>
          <a:p>
            <a:pPr lvl="1"/>
            <a:endParaRPr lang="en-GB" noProof="0"/>
          </a:p>
          <a:p>
            <a:pPr lvl="1"/>
            <a:endParaRPr lang="en-GB" noProof="0"/>
          </a:p>
          <a:p>
            <a:pPr marL="0" lvl="1" indent="0">
              <a:buNone/>
            </a:pPr>
            <a:br>
              <a:rPr lang="en-GB" noProof="0"/>
            </a:br>
            <a:endParaRPr lang="en-GB" noProof="0"/>
          </a:p>
          <a:p>
            <a:pPr lvl="1"/>
            <a:r>
              <a:rPr lang="de-DE"/>
              <a:t>The </a:t>
            </a:r>
            <a:r>
              <a:rPr lang="de-DE" b="1"/>
              <a:t>response rate is 68.3 per cent.</a:t>
            </a:r>
            <a:endParaRPr lang="en-GB" noProof="0"/>
          </a:p>
        </p:txBody>
      </p:sp>
      <p:sp>
        <p:nvSpPr>
          <p:cNvPr id="9" name="Inhaltsplatzhalter 8">
            <a:extLst>
              <a:ext uri="{FF2B5EF4-FFF2-40B4-BE49-F238E27FC236}">
                <a16:creationId xmlns:a16="http://schemas.microsoft.com/office/drawing/2014/main" id="{5E30FEC2-0A29-C702-1D1F-B383A2766371}"/>
              </a:ext>
            </a:extLst>
          </p:cNvPr>
          <p:cNvSpPr>
            <a:spLocks noGrp="1"/>
          </p:cNvSpPr>
          <p:nvPr>
            <p:ph sz="quarter" idx="17"/>
          </p:nvPr>
        </p:nvSpPr>
        <p:spPr>
          <a:xfrm>
            <a:off x="10035078" y="2663007"/>
            <a:ext cx="1569690" cy="2539858"/>
          </a:xfrm>
        </p:spPr>
        <p:txBody>
          <a:bodyPr/>
          <a:lstStyle/>
          <a:p>
            <a:pPr lvl="1"/>
            <a:endParaRPr lang="en-GB" noProof="0"/>
          </a:p>
          <a:p>
            <a:pPr lvl="1"/>
            <a:r>
              <a:rPr lang="de-DE"/>
              <a:t>The survey was conducted </a:t>
            </a:r>
            <a:r>
              <a:rPr lang="de-DE" b="1"/>
              <a:t>from May to July 2026.</a:t>
            </a:r>
            <a:r>
              <a:rPr lang="de-DE"/>
              <a:t> </a:t>
            </a:r>
          </a:p>
          <a:p>
            <a:pPr lvl="1"/>
            <a:r>
              <a:rPr lang="de-DE"/>
              <a:t>Respondents were </a:t>
            </a:r>
            <a:r>
              <a:rPr lang="de-DE" b="1"/>
              <a:t>executives</a:t>
            </a:r>
            <a:r>
              <a:rPr lang="de-DE"/>
              <a:t> (e.g. managing directors).</a:t>
            </a:r>
            <a:endParaRPr lang="en-GB" noProof="0"/>
          </a:p>
        </p:txBody>
      </p:sp>
      <p:sp>
        <p:nvSpPr>
          <p:cNvPr id="5" name="Textplatzhalter 4">
            <a:extLst>
              <a:ext uri="{FF2B5EF4-FFF2-40B4-BE49-F238E27FC236}">
                <a16:creationId xmlns:a16="http://schemas.microsoft.com/office/drawing/2014/main" id="{4C57A5FB-78C9-AF0E-696F-AE3D4B30365F}"/>
              </a:ext>
            </a:extLst>
          </p:cNvPr>
          <p:cNvSpPr>
            <a:spLocks noGrp="1"/>
          </p:cNvSpPr>
          <p:nvPr>
            <p:ph type="body" sz="quarter" idx="14"/>
          </p:nvPr>
        </p:nvSpPr>
        <p:spPr>
          <a:xfrm>
            <a:off x="587375" y="5927724"/>
            <a:ext cx="11015663" cy="366713"/>
          </a:xfrm>
        </p:spPr>
        <p:txBody>
          <a:bodyPr/>
          <a:lstStyle/>
          <a:p>
            <a:r>
              <a:rPr lang="de-DE"/>
              <a:t>*In Germany, there are around 300 active telecommunications network operators that have reported FTTB/H coverage to the Broadband Atlas (BMDS, 2025).</a:t>
            </a:r>
            <a:endParaRPr lang="en-GB" noProof="0"/>
          </a:p>
        </p:txBody>
      </p:sp>
      <p:sp>
        <p:nvSpPr>
          <p:cNvPr id="2" name="Titel 1">
            <a:extLst>
              <a:ext uri="{FF2B5EF4-FFF2-40B4-BE49-F238E27FC236}">
                <a16:creationId xmlns:a16="http://schemas.microsoft.com/office/drawing/2014/main" id="{F2DC3D48-4D1E-B2FD-CD7E-592D331B1A22}"/>
              </a:ext>
            </a:extLst>
          </p:cNvPr>
          <p:cNvSpPr>
            <a:spLocks noGrp="1"/>
          </p:cNvSpPr>
          <p:nvPr>
            <p:ph type="title"/>
          </p:nvPr>
        </p:nvSpPr>
        <p:spPr>
          <a:xfrm>
            <a:off x="587375" y="512763"/>
            <a:ext cx="2592388" cy="2913206"/>
          </a:xfrm>
        </p:spPr>
        <p:txBody>
          <a:bodyPr/>
          <a:lstStyle/>
          <a:p>
            <a:r>
              <a:rPr lang="de-DE"/>
              <a:t>Survey of BREKO member network operators</a:t>
            </a:r>
            <a:endParaRPr lang="en-GB" noProof="0"/>
          </a:p>
        </p:txBody>
      </p:sp>
      <p:sp>
        <p:nvSpPr>
          <p:cNvPr id="6" name="Textplatzhalter 5">
            <a:extLst>
              <a:ext uri="{FF2B5EF4-FFF2-40B4-BE49-F238E27FC236}">
                <a16:creationId xmlns:a16="http://schemas.microsoft.com/office/drawing/2014/main" id="{F16E68A0-0BB5-AAB4-86AC-8AB7561907C5}"/>
              </a:ext>
            </a:extLst>
          </p:cNvPr>
          <p:cNvSpPr>
            <a:spLocks noGrp="1"/>
          </p:cNvSpPr>
          <p:nvPr>
            <p:ph type="body" sz="quarter" idx="15"/>
          </p:nvPr>
        </p:nvSpPr>
        <p:spPr>
          <a:xfrm>
            <a:off x="587375" y="3931243"/>
            <a:ext cx="2592388" cy="1910757"/>
          </a:xfrm>
        </p:spPr>
        <p:txBody>
          <a:bodyPr/>
          <a:lstStyle/>
          <a:p>
            <a:r>
              <a:rPr lang="de-DE"/>
              <a:t>Key survey data</a:t>
            </a:r>
            <a:endParaRPr lang="en-GB" noProof="0"/>
          </a:p>
        </p:txBody>
      </p:sp>
      <p:pic>
        <p:nvPicPr>
          <p:cNvPr id="21" name="Inhaltsplatzhalter 19">
            <a:extLst>
              <a:ext uri="{FF2B5EF4-FFF2-40B4-BE49-F238E27FC236}">
                <a16:creationId xmlns:a16="http://schemas.microsoft.com/office/drawing/2014/main" id="{0A2EDA42-A6EE-7FB5-E6FF-0D89DE7235D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337655" y="1280637"/>
            <a:ext cx="4674584" cy="4674584"/>
          </a:xfrm>
          <a:prstGeom prst="rect">
            <a:avLst/>
          </a:prstGeom>
        </p:spPr>
      </p:pic>
      <p:pic>
        <p:nvPicPr>
          <p:cNvPr id="31" name="Inhaltsplatzhalter 19">
            <a:extLst>
              <a:ext uri="{FF2B5EF4-FFF2-40B4-BE49-F238E27FC236}">
                <a16:creationId xmlns:a16="http://schemas.microsoft.com/office/drawing/2014/main" id="{6BB405D2-BA01-5206-F805-BC0B83D4F3F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64242" y="949941"/>
            <a:ext cx="4674584" cy="4674584"/>
          </a:xfrm>
          <a:prstGeom prst="rect">
            <a:avLst/>
          </a:prstGeom>
        </p:spPr>
      </p:pic>
      <p:sp>
        <p:nvSpPr>
          <p:cNvPr id="10" name="TextBox 9">
            <a:extLst>
              <a:ext uri="{FF2B5EF4-FFF2-40B4-BE49-F238E27FC236}">
                <a16:creationId xmlns:a16="http://schemas.microsoft.com/office/drawing/2014/main" id="{F3E351A7-9D19-B25B-1252-39954C25E973}"/>
              </a:ext>
            </a:extLst>
          </p:cNvPr>
          <p:cNvSpPr txBox="1"/>
          <p:nvPr/>
        </p:nvSpPr>
        <p:spPr>
          <a:xfrm>
            <a:off x="7304314" y="3624943"/>
            <a:ext cx="0" cy="0"/>
          </a:xfrm>
          <a:prstGeom prst="rect">
            <a:avLst/>
          </a:prstGeom>
          <a:noFill/>
        </p:spPr>
        <p:txBody>
          <a:bodyPr wrap="none" lIns="0" tIns="0" rIns="0" bIns="0" rtlCol="0">
            <a:noAutofit/>
          </a:bodyPr>
          <a:lstStyle/>
          <a:p>
            <a:pPr algn="l"/>
            <a:endParaRPr lang="de-DE" sz="950"/>
          </a:p>
        </p:txBody>
      </p:sp>
      <p:sp>
        <p:nvSpPr>
          <p:cNvPr id="11" name="TextBox 10">
            <a:extLst>
              <a:ext uri="{FF2B5EF4-FFF2-40B4-BE49-F238E27FC236}">
                <a16:creationId xmlns:a16="http://schemas.microsoft.com/office/drawing/2014/main" id="{FC0D476F-59FE-399F-F518-7B9CC788D0FE}"/>
              </a:ext>
            </a:extLst>
          </p:cNvPr>
          <p:cNvSpPr txBox="1"/>
          <p:nvPr/>
        </p:nvSpPr>
        <p:spPr>
          <a:xfrm>
            <a:off x="7108371" y="1469571"/>
            <a:ext cx="0" cy="0"/>
          </a:xfrm>
          <a:prstGeom prst="rect">
            <a:avLst/>
          </a:prstGeom>
          <a:noFill/>
        </p:spPr>
        <p:txBody>
          <a:bodyPr wrap="none" lIns="0" tIns="0" rIns="0" bIns="0" rtlCol="0">
            <a:noAutofit/>
          </a:bodyPr>
          <a:lstStyle/>
          <a:p>
            <a:pPr algn="l"/>
            <a:endParaRPr lang="de-DE" sz="950"/>
          </a:p>
        </p:txBody>
      </p:sp>
    </p:spTree>
    <p:extLst>
      <p:ext uri="{BB962C8B-B14F-4D97-AF65-F5344CB8AC3E}">
        <p14:creationId xmlns:p14="http://schemas.microsoft.com/office/powerpoint/2010/main" val="3787335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7F1E0-82B4-CAA3-DADB-D6932DD6D665}"/>
            </a:ext>
          </a:extLst>
        </p:cNvPr>
        <p:cNvGrpSpPr/>
        <p:nvPr/>
      </p:nvGrpSpPr>
      <p:grpSpPr>
        <a:xfrm>
          <a:off x="0" y="0"/>
          <a:ext cx="0" cy="0"/>
          <a:chOff x="0" y="0"/>
          <a:chExt cx="0" cy="0"/>
        </a:xfrm>
      </p:grpSpPr>
      <p:sp>
        <p:nvSpPr>
          <p:cNvPr id="9" name="Titel 8">
            <a:extLst>
              <a:ext uri="{FF2B5EF4-FFF2-40B4-BE49-F238E27FC236}">
                <a16:creationId xmlns:a16="http://schemas.microsoft.com/office/drawing/2014/main" id="{078F8444-0D99-ECD8-4B8A-E78EA6EE35D5}"/>
              </a:ext>
            </a:extLst>
          </p:cNvPr>
          <p:cNvSpPr>
            <a:spLocks noGrp="1"/>
          </p:cNvSpPr>
          <p:nvPr>
            <p:ph type="title"/>
          </p:nvPr>
        </p:nvSpPr>
        <p:spPr/>
        <p:txBody>
          <a:bodyPr/>
          <a:lstStyle/>
          <a:p>
            <a:r>
              <a:rPr lang="en-GB" noProof="0"/>
              <a:t>Usage of secondary sources</a:t>
            </a:r>
          </a:p>
        </p:txBody>
      </p:sp>
      <p:sp>
        <p:nvSpPr>
          <p:cNvPr id="2" name="Fußzeilenplatzhalter 1">
            <a:extLst>
              <a:ext uri="{FF2B5EF4-FFF2-40B4-BE49-F238E27FC236}">
                <a16:creationId xmlns:a16="http://schemas.microsoft.com/office/drawing/2014/main" id="{25364468-E500-25B4-755A-9ABADEF38BB0}"/>
              </a:ext>
            </a:extLst>
          </p:cNvPr>
          <p:cNvSpPr>
            <a:spLocks noGrp="1"/>
          </p:cNvSpPr>
          <p:nvPr>
            <p:ph type="ftr" sz="quarter" idx="10"/>
          </p:nvPr>
        </p:nvSpPr>
        <p:spPr/>
        <p:txBody>
          <a:bodyPr/>
          <a:lstStyle/>
          <a:p>
            <a:r>
              <a:rPr lang="en-GB"/>
              <a:t>BREKO market analysis 2026</a:t>
            </a:r>
          </a:p>
        </p:txBody>
      </p:sp>
      <p:sp>
        <p:nvSpPr>
          <p:cNvPr id="3" name="Foliennummernplatzhalter 2">
            <a:extLst>
              <a:ext uri="{FF2B5EF4-FFF2-40B4-BE49-F238E27FC236}">
                <a16:creationId xmlns:a16="http://schemas.microsoft.com/office/drawing/2014/main" id="{41E21446-8605-6E53-7D7E-20F971A5F4B6}"/>
              </a:ext>
            </a:extLst>
          </p:cNvPr>
          <p:cNvSpPr>
            <a:spLocks noGrp="1"/>
          </p:cNvSpPr>
          <p:nvPr>
            <p:ph type="sldNum" sz="quarter" idx="11"/>
          </p:nvPr>
        </p:nvSpPr>
        <p:spPr/>
        <p:txBody>
          <a:bodyPr/>
          <a:lstStyle/>
          <a:p>
            <a:fld id="{7A75A898-F2F4-40F3-B700-6EAF5C28D57E}" type="slidenum">
              <a:rPr lang="en-GB" noProof="0" smtClean="0"/>
              <a:pPr/>
              <a:t>45</a:t>
            </a:fld>
            <a:endParaRPr lang="en-GB" noProof="0"/>
          </a:p>
        </p:txBody>
      </p:sp>
      <p:sp>
        <p:nvSpPr>
          <p:cNvPr id="17" name="Textplatzhalter 16">
            <a:extLst>
              <a:ext uri="{FF2B5EF4-FFF2-40B4-BE49-F238E27FC236}">
                <a16:creationId xmlns:a16="http://schemas.microsoft.com/office/drawing/2014/main" id="{6DB78374-6367-8A05-5F02-99BAFD2A1CF5}"/>
              </a:ext>
            </a:extLst>
          </p:cNvPr>
          <p:cNvSpPr>
            <a:spLocks noGrp="1"/>
          </p:cNvSpPr>
          <p:nvPr>
            <p:ph type="body" sz="quarter" idx="15"/>
          </p:nvPr>
        </p:nvSpPr>
        <p:spPr/>
        <p:txBody>
          <a:bodyPr/>
          <a:lstStyle/>
          <a:p>
            <a:r>
              <a:rPr lang="en-GB" noProof="0"/>
              <a:t>Overview of sources</a:t>
            </a:r>
          </a:p>
        </p:txBody>
      </p:sp>
      <p:sp>
        <p:nvSpPr>
          <p:cNvPr id="12" name="Inhaltsplatzhalter 11">
            <a:extLst>
              <a:ext uri="{FF2B5EF4-FFF2-40B4-BE49-F238E27FC236}">
                <a16:creationId xmlns:a16="http://schemas.microsoft.com/office/drawing/2014/main" id="{8B14F4DC-6113-96BD-7630-5D42DED7DD6C}"/>
              </a:ext>
            </a:extLst>
          </p:cNvPr>
          <p:cNvSpPr>
            <a:spLocks noGrp="1"/>
          </p:cNvSpPr>
          <p:nvPr>
            <p:ph sz="quarter" idx="16"/>
          </p:nvPr>
        </p:nvSpPr>
        <p:spPr>
          <a:xfrm>
            <a:off x="469210" y="1892260"/>
            <a:ext cx="11015663" cy="4206437"/>
          </a:xfrm>
        </p:spPr>
        <p:txBody>
          <a:bodyPr numCol="2" spcCol="216000">
            <a:noAutofit/>
          </a:bodyPr>
          <a:lstStyle/>
          <a:p>
            <a:r>
              <a:rPr lang="de-DE" sz="800"/>
              <a:t>1&amp;1 AG, 2026, Annual Report 2026:</a:t>
            </a:r>
            <a:br>
              <a:rPr lang="de-DE" sz="800"/>
            </a:br>
            <a:r>
              <a:rPr lang="de-DE" sz="800">
                <a:hlinkClick r:id="rId3"/>
              </a:rPr>
              <a:t>https://imagepool.1und1.ag/v2/download/berichte/GB_1u1_2025_DEU.pdf</a:t>
            </a:r>
            <a:endParaRPr lang="de-DE" sz="800"/>
          </a:p>
          <a:p>
            <a:r>
              <a:rPr lang="de-DE" sz="800"/>
              <a:t>ADAC, 2026, Motorways in Germany: Map, Figures and Further Information:</a:t>
            </a:r>
            <a:br>
              <a:rPr lang="de-DE" sz="800"/>
            </a:br>
            <a:r>
              <a:rPr lang="de-DE" sz="800">
                <a:hlinkClick r:id="rId4"/>
              </a:rPr>
              <a:t>https://www.adac.de/verkehr/recht/verkehrsvorschriften-deutschland/autobahnen-deutschland/</a:t>
            </a:r>
            <a:endParaRPr lang="de-DE" sz="800"/>
          </a:p>
          <a:p>
            <a:r>
              <a:rPr lang="de-DE" sz="800"/>
              <a:t>Bitkom, 2025, Data Centres in Germany:</a:t>
            </a:r>
            <a:br>
              <a:rPr lang="de-DE" sz="800"/>
            </a:br>
            <a:r>
              <a:rPr lang="de-DE" sz="800">
                <a:hlinkClick r:id="rId5"/>
              </a:rPr>
              <a:t>https://www.bitkom.org/sites/main/files/2025-11/bitkom-praesentation-rechenzentren-2025.pdf</a:t>
            </a:r>
            <a:endParaRPr lang="de-DE" sz="800"/>
          </a:p>
          <a:p>
            <a:r>
              <a:rPr lang="de-DE" sz="800"/>
              <a:t>Federal Ministry for Digital Transformation and Government Modernisation (BMDS), 2026a, Fact Sheet on Federal Broadband Funding – Status: Early August 2026 and Special Analysis of Approved Federal Funding and Funding Disbursement</a:t>
            </a:r>
          </a:p>
          <a:p>
            <a:r>
              <a:rPr lang="de-DE" sz="800"/>
              <a:t>Federal Ministry for Digital Transformation and Government Modernisation (BMDS), 2026b, List of Funding Award Recipients:</a:t>
            </a:r>
            <a:br>
              <a:rPr lang="de-DE" sz="800"/>
            </a:br>
            <a:r>
              <a:rPr lang="de-DE" sz="800">
                <a:hlinkClick r:id="rId6"/>
              </a:rPr>
              <a:t>https://www.gigabitfoerderung.gov.de/liste-der-zuschlagsgewinner/</a:t>
            </a:r>
            <a:endParaRPr lang="de-DE" sz="800"/>
          </a:p>
          <a:p>
            <a:r>
              <a:rPr lang="de-DE" sz="800"/>
              <a:t>Federal Ministry for Digital Transformation and Government Modernisation (BMDS), 2025, Report on the Status of Fibre Rollout in Germany, Status: May 2025:</a:t>
            </a:r>
            <a:br>
              <a:rPr lang="de-DE" sz="800"/>
            </a:br>
            <a:r>
              <a:rPr lang="de-DE" sz="800">
                <a:hlinkClick r:id="rId7"/>
              </a:rPr>
              <a:t>https://bmds.bund.de/fileadmin/BMDS/Dokumente/Bericht-Glasfaserausbau-V10-SCREEN-BF-Maps-highres.pdf</a:t>
            </a:r>
            <a:endParaRPr lang="de-DE" sz="800"/>
          </a:p>
          <a:p>
            <a:r>
              <a:rPr lang="de-DE" sz="800"/>
              <a:t>Federal Network Agency (BNetzA), 2026, Data Portal, Digital &amp; Telecommunications, Number of Homes Passed, Homes Connected and Homes Activated:</a:t>
            </a:r>
            <a:br>
              <a:rPr lang="de-DE" sz="800"/>
            </a:br>
            <a:r>
              <a:rPr lang="de-DE" sz="800">
                <a:hlinkClick r:id="rId8"/>
              </a:rPr>
              <a:t>https://www.bundesnetzagentur.de/DE/Fachthemen/Datenportal/1_Digitales_Telekommunikation/_svg_TK/TK_Festnetz/Glasfaserausbau/Glasfaserausbau.html</a:t>
            </a:r>
            <a:endParaRPr lang="de-DE" sz="800"/>
          </a:p>
          <a:p>
            <a:r>
              <a:rPr lang="de-DE" sz="800"/>
              <a:t>Federal Network Agency (BNetzA), 2025a, Telecommunications Annual Report 2025:</a:t>
            </a:r>
            <a:br>
              <a:rPr lang="de-DE" sz="800"/>
            </a:br>
            <a:r>
              <a:rPr lang="de-DE" sz="800">
                <a:hlinkClick r:id="rId9"/>
              </a:rPr>
              <a:t>https://data.bundesnetzagentur.de/Bundesnetzagentur/SharedDocs/Mediathek/Jahresberichte/JB2025TK.pdf</a:t>
            </a:r>
            <a:endParaRPr lang="de-DE" sz="800"/>
          </a:p>
          <a:p>
            <a:r>
              <a:rPr lang="de-DE" sz="800"/>
              <a:t>Federal Network Agency (BNetzA), 2025b, Telecommunications Annual Report 2025, Market Development:</a:t>
            </a:r>
            <a:br>
              <a:rPr lang="de-DE" sz="800"/>
            </a:br>
            <a:r>
              <a:rPr lang="de-DE" sz="800">
                <a:hlinkClick r:id="rId10"/>
              </a:rPr>
              <a:t>https://www.bundesnetzagentur.de/SharedDocs/Mediathek/Daten/25_Daten_TK.xlsm?__blob=publicationFile&amp;v=5</a:t>
            </a:r>
            <a:endParaRPr lang="de-DE" sz="800"/>
          </a:p>
          <a:p>
            <a:r>
              <a:rPr lang="de-DE" sz="800"/>
              <a:t>Federal Network Agency (BNetzA), 2025c, Final Report of the Monitoring Body and Results Report of Ruling Chamber 3 on Parallel Fibre Rollout:</a:t>
            </a:r>
            <a:br>
              <a:rPr lang="de-DE" sz="800"/>
            </a:br>
            <a:r>
              <a:rPr lang="de-DE" sz="800">
                <a:hlinkClick r:id="rId11"/>
              </a:rPr>
              <a:t>https://www.bundesnetzagentur.de/DE/Fachthemen/Telekommunikation/Breitband/Doppelausbau/Abschlussbericht.pdf?__blob=publicationFile&amp;v=4</a:t>
            </a:r>
            <a:endParaRPr lang="de-DE" sz="800"/>
          </a:p>
          <a:p>
            <a:r>
              <a:rPr lang="de-DE" sz="800"/>
              <a:t>Deutsche Telekom AG, 2026a, Press Release: Telekom Builds 240,000 Fibre Connections in June:</a:t>
            </a:r>
            <a:br>
              <a:rPr lang="de-DE" sz="800"/>
            </a:br>
            <a:r>
              <a:rPr lang="de-DE" sz="800">
                <a:hlinkClick r:id="rId12"/>
              </a:rPr>
              <a:t>https://www.telekom.com/de/medien/medieninformationen/detail/telekom-baut-240-000-glasfaseranschluesse-im-juni-1106230</a:t>
            </a:r>
            <a:endParaRPr lang="de-DE" sz="800"/>
          </a:p>
          <a:p>
            <a:r>
              <a:rPr lang="de-DE" sz="800"/>
              <a:t>Deutsche Telekom AG, 2026b, Q2 2026 Results:</a:t>
            </a:r>
            <a:br>
              <a:rPr lang="de-DE" sz="800"/>
            </a:br>
            <a:r>
              <a:rPr lang="de-DE" sz="800">
                <a:hlinkClick r:id="rId13"/>
              </a:rPr>
              <a:t>https://www.telekom.com/resource/blob/1106164/d3a5c94a5370554cb4853d4693760e81/dt-26q2-presentation-data.pdf</a:t>
            </a:r>
            <a:endParaRPr lang="de-DE" sz="800"/>
          </a:p>
          <a:p>
            <a:r>
              <a:rPr lang="de-DE" sz="800"/>
              <a:t>Deutsche Telekom AG, 2025a, Annual Report 2025:</a:t>
            </a:r>
            <a:br>
              <a:rPr lang="de-DE" sz="800"/>
            </a:br>
            <a:r>
              <a:rPr lang="de-DE" sz="800">
                <a:hlinkClick r:id="rId14"/>
              </a:rPr>
              <a:t>https://bericht.telekom.com/geschaeftsbericht-2025/_assets/downloads/entire-dtag-gb25.pdf</a:t>
            </a:r>
            <a:endParaRPr lang="de-DE" sz="800"/>
          </a:p>
          <a:p>
            <a:r>
              <a:rPr lang="de-DE" sz="800"/>
              <a:t>Deutsche Telekom AG, 2025b, Business Performance of the Operating Segments, Germany:</a:t>
            </a:r>
            <a:br>
              <a:rPr lang="de-DE" sz="800"/>
            </a:br>
            <a:r>
              <a:rPr lang="de-DE" sz="800">
                <a:hlinkClick r:id="rId15"/>
              </a:rPr>
              <a:t>https://bericht.telekom.com/geschaeftsbericht-2025/lagebericht/geschaeftsentwicklung-der-operativen-segmente/deutschland.html</a:t>
            </a:r>
            <a:br>
              <a:rPr lang="de-DE" sz="800"/>
            </a:br>
            <a:r>
              <a:rPr lang="de-DE" sz="800"/>
              <a:t>(as well as reports from previous years)</a:t>
            </a:r>
          </a:p>
          <a:p>
            <a:r>
              <a:rPr lang="de-DE" sz="800"/>
              <a:t>FTTH Council Europe, 2026, 2026 FTTH Market Panorama – Report by Country:</a:t>
            </a:r>
            <a:br>
              <a:rPr lang="de-DE" sz="800"/>
            </a:br>
            <a:r>
              <a:rPr lang="de-DE" sz="800">
                <a:hlinkClick r:id="rId16"/>
              </a:rPr>
              <a:t>https://fibrecouncil.eu/committees/market-intelligence/2741/2026-ftth-market-panorama-report-by-country</a:t>
            </a:r>
            <a:endParaRPr lang="de-DE" sz="800"/>
          </a:p>
          <a:p>
            <a:r>
              <a:rPr lang="de-DE" sz="800"/>
              <a:t>Statistical Offices of the Federation and the Länder, 2026, Business Demography – Enterprises by Selected Sections of Economic Activity (WZ 2008) – Year – Regional Levels (52111-54-01-4-B), Business Register System (URS):</a:t>
            </a:r>
            <a:br>
              <a:rPr lang="de-DE" sz="800"/>
            </a:br>
            <a:r>
              <a:rPr lang="de-DE" sz="800">
                <a:hlinkClick r:id="rId17"/>
              </a:rPr>
              <a:t>https://www.regionalstatistik.de/genesis/online?operation=themes&amp;code=5</a:t>
            </a:r>
            <a:endParaRPr lang="de-DE" sz="800"/>
          </a:p>
          <a:p>
            <a:r>
              <a:rPr lang="de-DE" sz="800"/>
              <a:t>Federal Statistical Office (Destatis), 2026, Residential Buildings, Dwellings and Floor Space: Länder, Reference Date, Number of Dwellings (31231-0014), Update of the Stock of Residential Buildings and Dwellings, Number of Dwellings in Residential Buildings:</a:t>
            </a:r>
            <a:br>
              <a:rPr lang="de-DE" sz="800"/>
            </a:br>
            <a:r>
              <a:rPr lang="de-DE" sz="800">
                <a:hlinkClick r:id="rId18"/>
              </a:rPr>
              <a:t>https://genesis.destatis.de/datenbank/online/url/eda9e2fd</a:t>
            </a:r>
            <a:endParaRPr lang="de-DE" sz="800"/>
          </a:p>
          <a:p>
            <a:r>
              <a:rPr lang="de-DE" sz="800"/>
              <a:t>Telefónica Deutschland, 2026, Annual Report for the 2025 Financial Year:</a:t>
            </a:r>
            <a:br>
              <a:rPr lang="de-DE" sz="800"/>
            </a:br>
            <a:r>
              <a:rPr lang="de-DE" sz="800">
                <a:hlinkClick r:id="rId19"/>
              </a:rPr>
              <a:t>https://www.telefonica.de/file/public/826/GESCHAEFTSBERICHT-2025-DE-Telefonica-Deutschland-Holding-AG.pdf?attachment=1</a:t>
            </a:r>
            <a:endParaRPr lang="de-DE" sz="800"/>
          </a:p>
          <a:p>
            <a:r>
              <a:rPr lang="de-DE" sz="800"/>
              <a:t>Vodafone, 2026, Annual Report 2025:</a:t>
            </a:r>
            <a:br>
              <a:rPr lang="de-DE" sz="800"/>
            </a:br>
            <a:r>
              <a:rPr lang="de-DE" sz="800">
                <a:hlinkClick r:id="rId20"/>
              </a:rPr>
              <a:t>https://reports.investors.vodafone.com/view/897876789/20/</a:t>
            </a:r>
            <a:endParaRPr lang="de-DE" sz="800"/>
          </a:p>
          <a:p>
            <a:pPr marL="171450" indent="-171450">
              <a:buClr>
                <a:srgbClr val="4F9AAB"/>
              </a:buClr>
              <a:buFont typeface="Arial" panose="020B0604020202020204" pitchFamily="34" charset="0"/>
              <a:buChar char="•"/>
            </a:pPr>
            <a:endParaRPr lang="en-GB" sz="750" noProof="0">
              <a:solidFill>
                <a:schemeClr val="tx1">
                  <a:lumMod val="50000"/>
                  <a:lumOff val="50000"/>
                </a:schemeClr>
              </a:solidFill>
            </a:endParaRPr>
          </a:p>
        </p:txBody>
      </p:sp>
    </p:spTree>
    <p:extLst>
      <p:ext uri="{BB962C8B-B14F-4D97-AF65-F5344CB8AC3E}">
        <p14:creationId xmlns:p14="http://schemas.microsoft.com/office/powerpoint/2010/main" val="5550781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83EBB1-9BA0-7C23-96EE-4E24CA962969}"/>
            </a:ext>
          </a:extLst>
        </p:cNvPr>
        <p:cNvGrpSpPr/>
        <p:nvPr/>
      </p:nvGrpSpPr>
      <p:grpSpPr>
        <a:xfrm>
          <a:off x="0" y="0"/>
          <a:ext cx="0" cy="0"/>
          <a:chOff x="0" y="0"/>
          <a:chExt cx="0" cy="0"/>
        </a:xfrm>
      </p:grpSpPr>
      <p:pic>
        <p:nvPicPr>
          <p:cNvPr id="53" name="Bildplatzhalter 6">
            <a:extLst>
              <a:ext uri="{FF2B5EF4-FFF2-40B4-BE49-F238E27FC236}">
                <a16:creationId xmlns:a16="http://schemas.microsoft.com/office/drawing/2014/main" id="{A0590ACF-9ACB-2D12-7364-9B5E059A1132}"/>
              </a:ext>
            </a:extLst>
          </p:cNvPr>
          <p:cNvPicPr>
            <a:picLocks noChangeAspect="1"/>
          </p:cNvPicPr>
          <p:nvPr/>
        </p:nvPicPr>
        <p:blipFill>
          <a:blip r:embed="rId3">
            <a:extLst>
              <a:ext uri="{28A0092B-C50C-407E-A947-70E740481C1C}">
                <a14:useLocalDpi xmlns:a14="http://schemas.microsoft.com/office/drawing/2010/main" val="0"/>
              </a:ext>
            </a:extLst>
          </a:blip>
          <a:srcRect l="5122" r="58471"/>
          <a:stretch>
            <a:fillRect/>
          </a:stretch>
        </p:blipFill>
        <p:spPr>
          <a:xfrm flipH="1">
            <a:off x="0" y="0"/>
            <a:ext cx="4455070" cy="6858000"/>
          </a:xfrm>
          <a:prstGeom prst="rect">
            <a:avLst/>
          </a:prstGeom>
        </p:spPr>
      </p:pic>
      <p:sp>
        <p:nvSpPr>
          <p:cNvPr id="39" name="Fußzeilenplatzhalter 38">
            <a:extLst>
              <a:ext uri="{FF2B5EF4-FFF2-40B4-BE49-F238E27FC236}">
                <a16:creationId xmlns:a16="http://schemas.microsoft.com/office/drawing/2014/main" id="{EA935584-B3A2-2993-2B92-AB1D6C3470A8}"/>
              </a:ext>
            </a:extLst>
          </p:cNvPr>
          <p:cNvSpPr>
            <a:spLocks noGrp="1"/>
          </p:cNvSpPr>
          <p:nvPr>
            <p:ph type="ftr" sz="quarter" idx="10"/>
          </p:nvPr>
        </p:nvSpPr>
        <p:spPr>
          <a:xfrm>
            <a:off x="2032022" y="6559200"/>
            <a:ext cx="4114800" cy="303255"/>
          </a:xfrm>
        </p:spPr>
        <p:txBody>
          <a:bodyPr/>
          <a:lstStyle/>
          <a:p>
            <a:r>
              <a:rPr lang="en-GB"/>
              <a:t>BREKO market analysis 2026</a:t>
            </a:r>
          </a:p>
        </p:txBody>
      </p:sp>
      <p:sp>
        <p:nvSpPr>
          <p:cNvPr id="40" name="Foliennummernplatzhalter 39">
            <a:extLst>
              <a:ext uri="{FF2B5EF4-FFF2-40B4-BE49-F238E27FC236}">
                <a16:creationId xmlns:a16="http://schemas.microsoft.com/office/drawing/2014/main" id="{6FEDFE48-A2C6-3C57-BBDE-208F6951A93D}"/>
              </a:ext>
            </a:extLst>
          </p:cNvPr>
          <p:cNvSpPr>
            <a:spLocks noGrp="1"/>
          </p:cNvSpPr>
          <p:nvPr>
            <p:ph type="sldNum" sz="quarter" idx="11"/>
          </p:nvPr>
        </p:nvSpPr>
        <p:spPr>
          <a:xfrm>
            <a:off x="587375" y="6559200"/>
            <a:ext cx="423702" cy="303255"/>
          </a:xfrm>
        </p:spPr>
        <p:txBody>
          <a:bodyPr/>
          <a:lstStyle/>
          <a:p>
            <a:fld id="{7A75A898-F2F4-40F3-B700-6EAF5C28D57E}" type="slidenum">
              <a:rPr lang="en-GB" noProof="0" smtClean="0"/>
              <a:pPr/>
              <a:t>46</a:t>
            </a:fld>
            <a:endParaRPr lang="en-GB" noProof="0"/>
          </a:p>
        </p:txBody>
      </p:sp>
      <p:sp>
        <p:nvSpPr>
          <p:cNvPr id="6" name="Titel 5">
            <a:extLst>
              <a:ext uri="{FF2B5EF4-FFF2-40B4-BE49-F238E27FC236}">
                <a16:creationId xmlns:a16="http://schemas.microsoft.com/office/drawing/2014/main" id="{6C224E9B-6340-1721-C9FA-2E4B86B1A716}"/>
              </a:ext>
            </a:extLst>
          </p:cNvPr>
          <p:cNvSpPr>
            <a:spLocks noGrp="1"/>
          </p:cNvSpPr>
          <p:nvPr>
            <p:ph type="title"/>
          </p:nvPr>
        </p:nvSpPr>
        <p:spPr>
          <a:xfrm>
            <a:off x="507535" y="512762"/>
            <a:ext cx="3473116" cy="2629879"/>
          </a:xfrm>
        </p:spPr>
        <p:txBody>
          <a:bodyPr/>
          <a:lstStyle/>
          <a:p>
            <a:r>
              <a:rPr lang="de-DE"/>
              <a:t>Imprint</a:t>
            </a:r>
            <a:r>
              <a:rPr lang="en-GB" noProof="0"/>
              <a:t> </a:t>
            </a:r>
          </a:p>
        </p:txBody>
      </p:sp>
      <p:sp>
        <p:nvSpPr>
          <p:cNvPr id="50" name="Freihandform: Form 49">
            <a:extLst>
              <a:ext uri="{FF2B5EF4-FFF2-40B4-BE49-F238E27FC236}">
                <a16:creationId xmlns:a16="http://schemas.microsoft.com/office/drawing/2014/main" id="{D71A0096-CC41-5094-A407-03A90CE5F8CE}"/>
              </a:ext>
            </a:extLst>
          </p:cNvPr>
          <p:cNvSpPr/>
          <p:nvPr/>
        </p:nvSpPr>
        <p:spPr>
          <a:xfrm flipH="1">
            <a:off x="4196550" y="3537238"/>
            <a:ext cx="258520" cy="2808000"/>
          </a:xfrm>
          <a:custGeom>
            <a:avLst/>
            <a:gdLst>
              <a:gd name="csX0" fmla="*/ 4720 w 258520"/>
              <a:gd name="csY0" fmla="*/ 0 h 2808000"/>
              <a:gd name="csX1" fmla="*/ 258520 w 258520"/>
              <a:gd name="csY1" fmla="*/ 253800 h 2808000"/>
              <a:gd name="csX2" fmla="*/ 258520 w 258520"/>
              <a:gd name="csY2" fmla="*/ 2554200 h 2808000"/>
              <a:gd name="csX3" fmla="*/ 4720 w 258520"/>
              <a:gd name="csY3" fmla="*/ 2808000 h 2808000"/>
              <a:gd name="csX4" fmla="*/ 0 w 258520"/>
              <a:gd name="csY4" fmla="*/ 2807047 h 2808000"/>
              <a:gd name="csX5" fmla="*/ 0 w 258520"/>
              <a:gd name="csY5" fmla="*/ 953 h 2808000"/>
            </a:gdLst>
            <a:ahLst/>
            <a:cxnLst>
              <a:cxn ang="0">
                <a:pos x="csX0" y="csY0"/>
              </a:cxn>
              <a:cxn ang="0">
                <a:pos x="csX1" y="csY1"/>
              </a:cxn>
              <a:cxn ang="0">
                <a:pos x="csX2" y="csY2"/>
              </a:cxn>
              <a:cxn ang="0">
                <a:pos x="csX3" y="csY3"/>
              </a:cxn>
              <a:cxn ang="0">
                <a:pos x="csX4" y="csY4"/>
              </a:cxn>
              <a:cxn ang="0">
                <a:pos x="csX5" y="csY5"/>
              </a:cxn>
            </a:cxnLst>
            <a:rect l="l" t="t" r="r" b="b"/>
            <a:pathLst>
              <a:path w="258520" h="2808000">
                <a:moveTo>
                  <a:pt x="4720" y="0"/>
                </a:moveTo>
                <a:cubicBezTo>
                  <a:pt x="144890" y="0"/>
                  <a:pt x="258520" y="113630"/>
                  <a:pt x="258520" y="253800"/>
                </a:cubicBezTo>
                <a:lnTo>
                  <a:pt x="258520" y="2554200"/>
                </a:lnTo>
                <a:cubicBezTo>
                  <a:pt x="258520" y="2694370"/>
                  <a:pt x="144890" y="2808000"/>
                  <a:pt x="4720" y="2808000"/>
                </a:cubicBezTo>
                <a:lnTo>
                  <a:pt x="0" y="2807047"/>
                </a:lnTo>
                <a:lnTo>
                  <a:pt x="0" y="95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wrap="square" lIns="0" tIns="0" rIns="0" bIns="0" rtlCol="0" anchor="t" anchorCtr="0">
            <a:noAutofit/>
          </a:bodyPr>
          <a:lstStyle/>
          <a:p>
            <a:pPr algn="ctr"/>
            <a:endParaRPr lang="en-GB" sz="950" b="1" noProof="0"/>
          </a:p>
        </p:txBody>
      </p:sp>
      <p:sp>
        <p:nvSpPr>
          <p:cNvPr id="69" name="Inhaltsplatzhalter 11">
            <a:extLst>
              <a:ext uri="{FF2B5EF4-FFF2-40B4-BE49-F238E27FC236}">
                <a16:creationId xmlns:a16="http://schemas.microsoft.com/office/drawing/2014/main" id="{77FB3200-5536-C88A-3412-0151E412E231}"/>
              </a:ext>
            </a:extLst>
          </p:cNvPr>
          <p:cNvSpPr txBox="1">
            <a:spLocks/>
          </p:cNvSpPr>
          <p:nvPr/>
        </p:nvSpPr>
        <p:spPr>
          <a:xfrm>
            <a:off x="5843174" y="1665779"/>
            <a:ext cx="2228400" cy="3694594"/>
          </a:xfrm>
          <a:prstGeom prst="rect">
            <a:avLst/>
          </a:prstGeom>
        </p:spPr>
        <p:txBody>
          <a:bodyPr lIns="0" tIns="0" rIns="0" bIns="0" anchor="t"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5"/>
            <a:r>
              <a:rPr lang="de-DE"/>
              <a:t>Authors IW Consult </a:t>
            </a:r>
          </a:p>
          <a:p>
            <a:pPr lvl="5"/>
            <a:r>
              <a:rPr lang="en-GB" b="0" noProof="0"/>
              <a:t>Johannes Ewald, Consultant</a:t>
            </a:r>
            <a:br>
              <a:rPr lang="en-GB" b="0" noProof="0"/>
            </a:br>
            <a:r>
              <a:rPr lang="en-GB" b="0" noProof="0"/>
              <a:t>Felix Heyer, </a:t>
            </a:r>
            <a:r>
              <a:rPr lang="en-GB" b="0" noProof="0" err="1"/>
              <a:t>Consulant</a:t>
            </a:r>
            <a:br>
              <a:rPr lang="en-GB" b="0" noProof="0"/>
            </a:br>
            <a:r>
              <a:rPr lang="en-GB" b="0" noProof="0"/>
              <a:t>Dr. Henry Goecke, </a:t>
            </a:r>
            <a:r>
              <a:rPr lang="de-DE" b="0"/>
              <a:t>Managing Director</a:t>
            </a:r>
            <a:endParaRPr lang="en-GB" b="0" noProof="0"/>
          </a:p>
          <a:p>
            <a:pPr lvl="5"/>
            <a:r>
              <a:rPr lang="en-US" b="0" noProof="0"/>
              <a:t>The authors would like to thank Marvin </a:t>
            </a:r>
            <a:r>
              <a:rPr lang="en-US" b="0" noProof="0" err="1"/>
              <a:t>Aloffor</a:t>
            </a:r>
            <a:r>
              <a:rPr lang="en-US" b="0" noProof="0"/>
              <a:t> his valuable support.</a:t>
            </a:r>
          </a:p>
          <a:p>
            <a:pPr lvl="5"/>
            <a:r>
              <a:rPr lang="en-GB" b="0" noProof="0"/>
              <a:t>IW Consult GmbH</a:t>
            </a:r>
            <a:br>
              <a:rPr lang="en-GB" b="0" noProof="0"/>
            </a:br>
            <a:r>
              <a:rPr lang="en-GB" b="0" noProof="0"/>
              <a:t>Konrad-Adenauer-Ufer 21</a:t>
            </a:r>
            <a:br>
              <a:rPr lang="en-GB" b="0" noProof="0"/>
            </a:br>
            <a:r>
              <a:rPr lang="en-GB" b="0" noProof="0"/>
              <a:t>50668 Köln</a:t>
            </a:r>
            <a:br>
              <a:rPr lang="en-GB" b="0" noProof="0"/>
            </a:br>
            <a:r>
              <a:rPr lang="en-GB" b="0" noProof="0"/>
              <a:t>Tel.: +49 221 49 81-758</a:t>
            </a:r>
            <a:br>
              <a:rPr lang="en-GB" b="0" noProof="0"/>
            </a:br>
            <a:r>
              <a:rPr lang="en-GB" b="0" noProof="0"/>
              <a:t>www.iwconsult.de</a:t>
            </a:r>
          </a:p>
          <a:p>
            <a:pPr lvl="5"/>
            <a:r>
              <a:rPr lang="de-DE"/>
              <a:t>Design</a:t>
            </a:r>
            <a:endParaRPr lang="en-GB" noProof="0"/>
          </a:p>
          <a:p>
            <a:pPr lvl="5"/>
            <a:r>
              <a:rPr lang="en-GB" b="0" noProof="0"/>
              <a:t>TEMA Technologie Marketing AG</a:t>
            </a:r>
            <a:br>
              <a:rPr lang="en-GB" b="0" noProof="0"/>
            </a:br>
            <a:r>
              <a:rPr lang="en-GB" b="0" noProof="0"/>
              <a:t>Aachen</a:t>
            </a:r>
          </a:p>
        </p:txBody>
      </p:sp>
      <p:cxnSp>
        <p:nvCxnSpPr>
          <p:cNvPr id="72" name="Gerader Verbinder 71">
            <a:extLst>
              <a:ext uri="{FF2B5EF4-FFF2-40B4-BE49-F238E27FC236}">
                <a16:creationId xmlns:a16="http://schemas.microsoft.com/office/drawing/2014/main" id="{9BCD9124-4BFB-4EFC-7F2F-4F054937013F}"/>
              </a:ext>
            </a:extLst>
          </p:cNvPr>
          <p:cNvCxnSpPr>
            <a:cxnSpLocks/>
          </p:cNvCxnSpPr>
          <p:nvPr/>
        </p:nvCxnSpPr>
        <p:spPr>
          <a:xfrm>
            <a:off x="5708463" y="1665779"/>
            <a:ext cx="0" cy="5462078"/>
          </a:xfrm>
          <a:prstGeom prst="line">
            <a:avLst/>
          </a:prstGeom>
          <a:ln w="6350"/>
        </p:spPr>
        <p:style>
          <a:lnRef idx="2">
            <a:schemeClr val="accent1"/>
          </a:lnRef>
          <a:fillRef idx="0">
            <a:schemeClr val="accent1"/>
          </a:fillRef>
          <a:effectRef idx="1">
            <a:schemeClr val="accent1"/>
          </a:effectRef>
          <a:fontRef idx="minor">
            <a:schemeClr val="tx1"/>
          </a:fontRef>
        </p:style>
      </p:cxnSp>
      <p:cxnSp>
        <p:nvCxnSpPr>
          <p:cNvPr id="86" name="Gerader Verbinder 85">
            <a:extLst>
              <a:ext uri="{FF2B5EF4-FFF2-40B4-BE49-F238E27FC236}">
                <a16:creationId xmlns:a16="http://schemas.microsoft.com/office/drawing/2014/main" id="{A33577FE-6396-B153-692F-B9C9FAB51F28}"/>
              </a:ext>
            </a:extLst>
          </p:cNvPr>
          <p:cNvCxnSpPr>
            <a:cxnSpLocks/>
          </p:cNvCxnSpPr>
          <p:nvPr/>
        </p:nvCxnSpPr>
        <p:spPr>
          <a:xfrm>
            <a:off x="8806205" y="1665779"/>
            <a:ext cx="0" cy="5462078"/>
          </a:xfrm>
          <a:prstGeom prst="line">
            <a:avLst/>
          </a:prstGeom>
          <a:ln w="6350"/>
        </p:spPr>
        <p:style>
          <a:lnRef idx="2">
            <a:schemeClr val="accent1"/>
          </a:lnRef>
          <a:fillRef idx="0">
            <a:schemeClr val="accent1"/>
          </a:fillRef>
          <a:effectRef idx="1">
            <a:schemeClr val="accent1"/>
          </a:effectRef>
          <a:fontRef idx="minor">
            <a:schemeClr val="tx1"/>
          </a:fontRef>
        </p:style>
      </p:cxnSp>
      <p:sp>
        <p:nvSpPr>
          <p:cNvPr id="3" name="Inhaltsplatzhalter 11">
            <a:extLst>
              <a:ext uri="{FF2B5EF4-FFF2-40B4-BE49-F238E27FC236}">
                <a16:creationId xmlns:a16="http://schemas.microsoft.com/office/drawing/2014/main" id="{F61E4FE1-7AEC-AF63-70BD-DEB6B60975B3}"/>
              </a:ext>
            </a:extLst>
          </p:cNvPr>
          <p:cNvSpPr txBox="1">
            <a:spLocks/>
          </p:cNvSpPr>
          <p:nvPr/>
        </p:nvSpPr>
        <p:spPr>
          <a:xfrm>
            <a:off x="4800599" y="1665779"/>
            <a:ext cx="744693" cy="3694594"/>
          </a:xfrm>
          <a:prstGeom prst="rect">
            <a:avLst/>
          </a:prstGeom>
        </p:spPr>
        <p:txBody>
          <a:bodyPr lIns="0" tIns="0" rIns="0" bIns="0" anchor="t"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5" algn="r"/>
            <a:r>
              <a:rPr lang="en-GB" b="0" noProof="0"/>
              <a:t>© 2026</a:t>
            </a:r>
          </a:p>
        </p:txBody>
      </p:sp>
      <p:sp>
        <p:nvSpPr>
          <p:cNvPr id="5" name="Inhaltsplatzhalter 11">
            <a:extLst>
              <a:ext uri="{FF2B5EF4-FFF2-40B4-BE49-F238E27FC236}">
                <a16:creationId xmlns:a16="http://schemas.microsoft.com/office/drawing/2014/main" id="{9CF0FB2E-8A7C-6D59-6A59-8AC41908391D}"/>
              </a:ext>
            </a:extLst>
          </p:cNvPr>
          <p:cNvSpPr txBox="1">
            <a:spLocks/>
          </p:cNvSpPr>
          <p:nvPr/>
        </p:nvSpPr>
        <p:spPr>
          <a:xfrm>
            <a:off x="8940915" y="1665778"/>
            <a:ext cx="2372845" cy="3377369"/>
          </a:xfrm>
          <a:prstGeom prst="rect">
            <a:avLst/>
          </a:prstGeom>
        </p:spPr>
        <p:txBody>
          <a:bodyPr lIns="0" tIns="0" rIns="0" bIns="0" anchor="t" anchorCtr="0"/>
          <a:lstStyle>
            <a:lvl1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1pPr>
            <a:lvl2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1350" b="1"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350" b="1" kern="1200">
                <a:solidFill>
                  <a:schemeClr val="tx2"/>
                </a:solidFill>
                <a:latin typeface="+mj-lt"/>
                <a:ea typeface="+mn-ea"/>
                <a:cs typeface="+mn-cs"/>
              </a:defRPr>
            </a:lvl4pPr>
            <a:lvl5pPr marL="0" indent="0" algn="l" defTabSz="914400" rtl="0" eaLnBrk="1" latinLnBrk="0" hangingPunct="1">
              <a:lnSpc>
                <a:spcPct val="100000"/>
              </a:lnSpc>
              <a:spcBef>
                <a:spcPts val="0"/>
              </a:spcBef>
              <a:buClr>
                <a:schemeClr val="accent1"/>
              </a:buClr>
              <a:buFontTx/>
              <a:buNone/>
              <a:defRPr sz="1350" b="1" kern="1200">
                <a:solidFill>
                  <a:schemeClr val="tx2"/>
                </a:solidFill>
                <a:latin typeface="+mj-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pPr lvl="5"/>
            <a:r>
              <a:rPr lang="de-DE"/>
              <a:t>BREKO contacts </a:t>
            </a:r>
            <a:br>
              <a:rPr lang="de-DE"/>
            </a:br>
            <a:endParaRPr lang="de-DE"/>
          </a:p>
          <a:p>
            <a:pPr lvl="5"/>
            <a:r>
              <a:rPr lang="en-GB" b="0" noProof="0"/>
              <a:t>Dr. Stephan Albers, </a:t>
            </a:r>
            <a:r>
              <a:rPr lang="de-DE" b="0"/>
              <a:t>Managing Director</a:t>
            </a:r>
            <a:br>
              <a:rPr lang="en-GB" b="0" noProof="0"/>
            </a:br>
            <a:r>
              <a:rPr lang="en-GB" b="0" noProof="0"/>
              <a:t>Anna Nass, </a:t>
            </a:r>
            <a:r>
              <a:rPr lang="de-DE" b="0"/>
              <a:t>Member of the Executive Management </a:t>
            </a:r>
          </a:p>
          <a:p>
            <a:pPr lvl="5"/>
            <a:r>
              <a:rPr lang="en-GB" b="0" noProof="0"/>
              <a:t>BREKO </a:t>
            </a:r>
            <a:r>
              <a:rPr lang="en-GB" b="0" noProof="0" err="1"/>
              <a:t>Bundesverband</a:t>
            </a:r>
            <a:r>
              <a:rPr lang="en-GB" b="0" noProof="0"/>
              <a:t> </a:t>
            </a:r>
            <a:r>
              <a:rPr lang="en-GB" b="0" noProof="0" err="1"/>
              <a:t>Breitbandkommunikation</a:t>
            </a:r>
            <a:r>
              <a:rPr lang="en-GB" b="0" noProof="0"/>
              <a:t> e.V. </a:t>
            </a:r>
            <a:br>
              <a:rPr lang="en-GB" b="0" noProof="0"/>
            </a:br>
            <a:r>
              <a:rPr lang="de-DE" b="0"/>
              <a:t>Bonn Office</a:t>
            </a:r>
            <a:br>
              <a:rPr lang="en-GB" b="0" noProof="0"/>
            </a:br>
            <a:r>
              <a:rPr lang="en-GB" b="0" noProof="0" err="1"/>
              <a:t>Menuhinstraße</a:t>
            </a:r>
            <a:r>
              <a:rPr lang="en-GB" b="0" noProof="0"/>
              <a:t> 6 </a:t>
            </a:r>
            <a:br>
              <a:rPr lang="en-GB" b="0" noProof="0"/>
            </a:br>
            <a:r>
              <a:rPr lang="en-GB" b="0" noProof="0"/>
              <a:t>53113 Bonn</a:t>
            </a:r>
            <a:br>
              <a:rPr lang="en-GB" b="0" noProof="0"/>
            </a:br>
            <a:r>
              <a:rPr lang="en-GB" b="0" noProof="0"/>
              <a:t>Tel. +49 228 24999-70</a:t>
            </a:r>
            <a:br>
              <a:rPr lang="en-GB" b="0" noProof="0"/>
            </a:br>
            <a:r>
              <a:rPr lang="en-GB" b="0" noProof="0"/>
              <a:t>brekoverband.de</a:t>
            </a:r>
          </a:p>
        </p:txBody>
      </p:sp>
    </p:spTree>
    <p:extLst>
      <p:ext uri="{BB962C8B-B14F-4D97-AF65-F5344CB8AC3E}">
        <p14:creationId xmlns:p14="http://schemas.microsoft.com/office/powerpoint/2010/main" val="19494758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4C955C-6C5D-AD3B-2649-B317498B6A60}"/>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8CA77B01-7878-97D7-10B8-E8944ECDD6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12192000" cy="6832879"/>
          </a:xfrm>
          <a:prstGeom prst="rect">
            <a:avLst/>
          </a:prstGeom>
        </p:spPr>
      </p:pic>
      <p:sp>
        <p:nvSpPr>
          <p:cNvPr id="42" name="Rechteck 41">
            <a:extLst>
              <a:ext uri="{FF2B5EF4-FFF2-40B4-BE49-F238E27FC236}">
                <a16:creationId xmlns:a16="http://schemas.microsoft.com/office/drawing/2014/main" id="{F77952C0-A6EC-8428-38E8-37F6B18F09AC}"/>
              </a:ext>
            </a:extLst>
          </p:cNvPr>
          <p:cNvSpPr>
            <a:spLocks/>
          </p:cNvSpPr>
          <p:nvPr/>
        </p:nvSpPr>
        <p:spPr>
          <a:xfrm>
            <a:off x="0" y="0"/>
            <a:ext cx="8933380" cy="6348413"/>
          </a:xfrm>
          <a:prstGeom prst="rect">
            <a:avLst/>
          </a:prstGeom>
          <a:gradFill>
            <a:gsLst>
              <a:gs pos="100000">
                <a:schemeClr val="tx2">
                  <a:alpha val="0"/>
                </a:schemeClr>
              </a:gs>
              <a:gs pos="25000">
                <a:schemeClr val="tx2">
                  <a:alpha val="73000"/>
                </a:schemeClr>
              </a:gs>
            </a:gsLst>
            <a:lin ang="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6" name="Bildplatzhalter 25">
            <a:extLst>
              <a:ext uri="{FF2B5EF4-FFF2-40B4-BE49-F238E27FC236}">
                <a16:creationId xmlns:a16="http://schemas.microsoft.com/office/drawing/2014/main" id="{5352E807-E1D7-3062-B4B3-BF580B602AA2}"/>
              </a:ext>
            </a:extLst>
          </p:cNvPr>
          <p:cNvPicPr>
            <a:picLocks noGrp="1" noChangeAspect="1"/>
          </p:cNvPicPr>
          <p:nvPr>
            <p:ph type="pic" sz="quarter" idx="13"/>
          </p:nvPr>
        </p:nvPicPr>
        <p:blipFill>
          <a:blip r:embed="rId4">
            <a:alphaModFix amt="55000"/>
            <a:extLst>
              <a:ext uri="{28A0092B-C50C-407E-A947-70E740481C1C}">
                <a14:useLocalDpi xmlns:a14="http://schemas.microsoft.com/office/drawing/2010/main" val="0"/>
              </a:ext>
            </a:extLst>
          </a:blip>
          <a:srcRect t="13" b="13"/>
          <a:stretch/>
        </p:blipFill>
        <p:spPr>
          <a:xfrm flipH="1">
            <a:off x="0" y="-252413"/>
            <a:ext cx="12192000" cy="7110413"/>
          </a:xfrm>
        </p:spPr>
      </p:pic>
      <p:sp>
        <p:nvSpPr>
          <p:cNvPr id="43" name="Textplatzhalter 7">
            <a:extLst>
              <a:ext uri="{FF2B5EF4-FFF2-40B4-BE49-F238E27FC236}">
                <a16:creationId xmlns:a16="http://schemas.microsoft.com/office/drawing/2014/main" id="{AFB21E60-5B8B-3FCE-B27B-F27F999CF9D0}"/>
              </a:ext>
            </a:extLst>
          </p:cNvPr>
          <p:cNvSpPr txBox="1">
            <a:spLocks/>
          </p:cNvSpPr>
          <p:nvPr/>
        </p:nvSpPr>
        <p:spPr>
          <a:xfrm>
            <a:off x="1959104" y="1965052"/>
            <a:ext cx="1909763" cy="3138487"/>
          </a:xfrm>
          <a:prstGeom prst="rect">
            <a:avLst/>
          </a:prstGeom>
        </p:spPr>
        <p:txBody>
          <a:bodyPr lIns="0" tIns="0" rIns="0" bIns="0"/>
          <a:lstStyle>
            <a:lvl1pPr marL="0" indent="0" algn="l" defTabSz="914400" rtl="0" eaLnBrk="1" latinLnBrk="0" hangingPunct="1">
              <a:lnSpc>
                <a:spcPct val="100000"/>
              </a:lnSpc>
              <a:spcBef>
                <a:spcPts val="800"/>
              </a:spcBef>
              <a:buFontTx/>
              <a:buNone/>
              <a:defRPr sz="950" b="1" kern="1200">
                <a:solidFill>
                  <a:schemeClr val="bg1"/>
                </a:solidFill>
                <a:latin typeface="+mn-lt"/>
                <a:ea typeface="+mn-ea"/>
                <a:cs typeface="+mn-cs"/>
              </a:defRPr>
            </a:lvl1pPr>
            <a:lvl2pPr marL="0" indent="0" algn="l" defTabSz="914400" rtl="0" eaLnBrk="1" latinLnBrk="0" hangingPunct="1">
              <a:lnSpc>
                <a:spcPct val="100000"/>
              </a:lnSpc>
              <a:spcBef>
                <a:spcPts val="0"/>
              </a:spcBef>
              <a:buClr>
                <a:schemeClr val="accent1"/>
              </a:buClr>
              <a:buFontTx/>
              <a:buNone/>
              <a:defRPr sz="950" b="0" kern="1200">
                <a:solidFill>
                  <a:schemeClr val="bg1"/>
                </a:solidFill>
                <a:latin typeface="+mn-lt"/>
                <a:ea typeface="+mn-ea"/>
                <a:cs typeface="+mn-cs"/>
              </a:defRPr>
            </a:lvl2pPr>
            <a:lvl3pPr marL="0" indent="0" algn="l" defTabSz="914400" rtl="0" eaLnBrk="1" latinLnBrk="0" hangingPunct="1">
              <a:lnSpc>
                <a:spcPct val="100000"/>
              </a:lnSpc>
              <a:spcBef>
                <a:spcPts val="0"/>
              </a:spcBef>
              <a:spcAft>
                <a:spcPts val="0"/>
              </a:spcAft>
              <a:buClr>
                <a:schemeClr val="accent1"/>
              </a:buClr>
              <a:buFontTx/>
              <a:buNone/>
              <a:defRPr sz="950" b="0" kern="1200">
                <a:solidFill>
                  <a:schemeClr val="bg1"/>
                </a:solidFill>
                <a:latin typeface="+mn-lt"/>
                <a:ea typeface="+mn-ea"/>
                <a:cs typeface="+mn-cs"/>
              </a:defRPr>
            </a:lvl3pPr>
            <a:lvl4pPr marL="0" indent="0" algn="l" defTabSz="914400" rtl="0" eaLnBrk="1" latinLnBrk="0" hangingPunct="1">
              <a:lnSpc>
                <a:spcPct val="100000"/>
              </a:lnSpc>
              <a:spcBef>
                <a:spcPts val="0"/>
              </a:spcBef>
              <a:buFontTx/>
              <a:buNone/>
              <a:defRPr sz="950" b="0" kern="1200">
                <a:solidFill>
                  <a:schemeClr val="bg1"/>
                </a:solidFill>
                <a:latin typeface="+mn-lt"/>
                <a:ea typeface="+mn-ea"/>
                <a:cs typeface="+mn-cs"/>
              </a:defRPr>
            </a:lvl4pPr>
            <a:lvl5pPr marL="0" indent="0" algn="l" defTabSz="914400" rtl="0" eaLnBrk="1" latinLnBrk="0" hangingPunct="1">
              <a:lnSpc>
                <a:spcPct val="100000"/>
              </a:lnSpc>
              <a:spcBef>
                <a:spcPts val="0"/>
              </a:spcBef>
              <a:buClr>
                <a:schemeClr val="accent1"/>
              </a:buClr>
              <a:buFontTx/>
              <a:buNone/>
              <a:defRPr sz="950" b="0" kern="1200">
                <a:solidFill>
                  <a:schemeClr val="bg1"/>
                </a:solidFill>
                <a:latin typeface="+mn-lt"/>
                <a:ea typeface="+mn-ea"/>
                <a:cs typeface="+mn-cs"/>
              </a:defRPr>
            </a:lvl5pPr>
            <a:lvl6pPr marL="0" indent="0" algn="l" defTabSz="914400" rtl="0" eaLnBrk="1" latinLnBrk="0" hangingPunct="1">
              <a:lnSpc>
                <a:spcPct val="100000"/>
              </a:lnSpc>
              <a:spcBef>
                <a:spcPts val="800"/>
              </a:spcBef>
              <a:buClr>
                <a:schemeClr val="accent1"/>
              </a:buClr>
              <a:buFontTx/>
              <a:buNone/>
              <a:defRPr sz="950" b="1" kern="1200">
                <a:solidFill>
                  <a:schemeClr val="tx2"/>
                </a:solidFill>
                <a:latin typeface="+mn-lt"/>
                <a:ea typeface="+mn-ea"/>
                <a:cs typeface="+mn-cs"/>
              </a:defRPr>
            </a:lvl6pPr>
            <a:lvl7pPr marL="0" indent="0" algn="l" defTabSz="914400" rtl="0" eaLnBrk="1" latinLnBrk="0" hangingPunct="1">
              <a:lnSpc>
                <a:spcPct val="100000"/>
              </a:lnSpc>
              <a:spcBef>
                <a:spcPts val="800"/>
              </a:spcBef>
              <a:buFontTx/>
              <a:buNone/>
              <a:defRPr sz="1350" b="1" kern="1200" cap="all" baseline="0">
                <a:solidFill>
                  <a:schemeClr val="tx2"/>
                </a:solidFill>
                <a:latin typeface="+mn-lt"/>
                <a:ea typeface="+mn-ea"/>
                <a:cs typeface="+mn-cs"/>
              </a:defRPr>
            </a:lvl7pPr>
            <a:lvl8pPr marL="0" indent="0" algn="l" defTabSz="914400" rtl="0" eaLnBrk="1" latinLnBrk="0" hangingPunct="1">
              <a:lnSpc>
                <a:spcPct val="100000"/>
              </a:lnSpc>
              <a:spcBef>
                <a:spcPts val="0"/>
              </a:spcBef>
              <a:buFontTx/>
              <a:buNone/>
              <a:defRPr sz="950" kern="1200">
                <a:solidFill>
                  <a:schemeClr val="tx1"/>
                </a:solidFill>
                <a:latin typeface="+mn-lt"/>
                <a:ea typeface="+mn-ea"/>
                <a:cs typeface="+mn-cs"/>
              </a:defRPr>
            </a:lvl8pPr>
            <a:lvl9pPr marL="0" indent="0" algn="l" defTabSz="914400" rtl="0" eaLnBrk="1" latinLnBrk="0" hangingPunct="1">
              <a:lnSpc>
                <a:spcPct val="100000"/>
              </a:lnSpc>
              <a:spcBef>
                <a:spcPts val="0"/>
              </a:spcBef>
              <a:buFontTx/>
              <a:buNone/>
              <a:defRPr sz="700" kern="1200">
                <a:solidFill>
                  <a:schemeClr val="tx1"/>
                </a:solidFill>
                <a:latin typeface="+mn-lt"/>
                <a:ea typeface="+mn-ea"/>
                <a:cs typeface="+mn-cs"/>
              </a:defRPr>
            </a:lvl9pPr>
          </a:lstStyle>
          <a:p>
            <a:r>
              <a:rPr lang="de-DE"/>
              <a:t>Bonn Office</a:t>
            </a:r>
            <a:br>
              <a:rPr lang="de-DE"/>
            </a:br>
            <a:r>
              <a:rPr lang="en-GB" noProof="0"/>
              <a:t>Menuhinstraße 6 </a:t>
            </a:r>
            <a:br>
              <a:rPr lang="en-GB" noProof="0"/>
            </a:br>
            <a:r>
              <a:rPr lang="en-GB" noProof="0"/>
              <a:t>53113 Bonn</a:t>
            </a:r>
            <a:br>
              <a:rPr lang="en-GB" noProof="0"/>
            </a:br>
            <a:r>
              <a:rPr lang="en-GB" noProof="0"/>
              <a:t>Tel. +49 228 24999-70</a:t>
            </a:r>
          </a:p>
          <a:p>
            <a:r>
              <a:rPr lang="de-DE"/>
              <a:t>Berlin Capital Office </a:t>
            </a:r>
            <a:r>
              <a:rPr lang="en-GB" noProof="0" err="1"/>
              <a:t>Invalidenstraße</a:t>
            </a:r>
            <a:r>
              <a:rPr lang="en-GB" noProof="0"/>
              <a:t> 91 </a:t>
            </a:r>
            <a:br>
              <a:rPr lang="en-GB" noProof="0"/>
            </a:br>
            <a:r>
              <a:rPr lang="en-GB" noProof="0"/>
              <a:t>10115 Berlin</a:t>
            </a:r>
            <a:br>
              <a:rPr lang="en-GB" noProof="0"/>
            </a:br>
            <a:r>
              <a:rPr lang="en-GB" noProof="0"/>
              <a:t>Tel. +49 30 58580-415</a:t>
            </a:r>
          </a:p>
          <a:p>
            <a:r>
              <a:rPr lang="de-DE"/>
              <a:t>Brussels European Office </a:t>
            </a:r>
            <a:br>
              <a:rPr lang="de-DE"/>
            </a:br>
            <a:r>
              <a:rPr lang="en-GB" noProof="0"/>
              <a:t>Rue du </a:t>
            </a:r>
            <a:r>
              <a:rPr lang="en-GB" noProof="0" err="1"/>
              <a:t>Congrès</a:t>
            </a:r>
            <a:r>
              <a:rPr lang="en-GB" noProof="0"/>
              <a:t> 37 </a:t>
            </a:r>
            <a:br>
              <a:rPr lang="en-GB" noProof="0"/>
            </a:br>
            <a:r>
              <a:rPr lang="en-GB" noProof="0"/>
              <a:t>1000 Brüssel</a:t>
            </a:r>
            <a:br>
              <a:rPr lang="en-GB" noProof="0"/>
            </a:br>
            <a:r>
              <a:rPr lang="en-GB" noProof="0"/>
              <a:t>Tel. +32 472 5314 19</a:t>
            </a:r>
          </a:p>
          <a:p>
            <a:pPr lvl="1"/>
            <a:endParaRPr lang="en-GB" noProof="0"/>
          </a:p>
          <a:p>
            <a:pPr lvl="1"/>
            <a:r>
              <a:rPr lang="en-GB" b="1" noProof="0"/>
              <a:t>brekoverband.de</a:t>
            </a:r>
          </a:p>
        </p:txBody>
      </p:sp>
      <p:sp>
        <p:nvSpPr>
          <p:cNvPr id="5" name="Grafik 37">
            <a:extLst>
              <a:ext uri="{FF2B5EF4-FFF2-40B4-BE49-F238E27FC236}">
                <a16:creationId xmlns:a16="http://schemas.microsoft.com/office/drawing/2014/main" id="{F7CAC622-F0F9-1086-B3BB-882D20D448A1}"/>
              </a:ext>
            </a:extLst>
          </p:cNvPr>
          <p:cNvSpPr>
            <a:spLocks/>
          </p:cNvSpPr>
          <p:nvPr/>
        </p:nvSpPr>
        <p:spPr>
          <a:xfrm>
            <a:off x="-170913" y="6091173"/>
            <a:ext cx="12534392" cy="766827"/>
          </a:xfrm>
          <a:custGeom>
            <a:avLst/>
            <a:gdLst>
              <a:gd name="csX0" fmla="*/ 12534392 w 12534392"/>
              <a:gd name="csY0" fmla="*/ 0 h 766827"/>
              <a:gd name="csX1" fmla="*/ 8589668 w 12534392"/>
              <a:gd name="csY1" fmla="*/ 0 h 766827"/>
              <a:gd name="csX2" fmla="*/ 8149746 w 12534392"/>
              <a:gd name="csY2" fmla="*/ 129126 h 766827"/>
              <a:gd name="csX3" fmla="*/ 7709824 w 12534392"/>
              <a:gd name="csY3" fmla="*/ 258251 h 766827"/>
              <a:gd name="csX4" fmla="*/ 0 w 12534392"/>
              <a:gd name="csY4" fmla="*/ 258251 h 766827"/>
              <a:gd name="csX5" fmla="*/ 0 w 12534392"/>
              <a:gd name="csY5" fmla="*/ 766827 h 766827"/>
              <a:gd name="csX6" fmla="*/ 12534392 w 12534392"/>
              <a:gd name="csY6" fmla="*/ 766827 h 766827"/>
              <a:gd name="csX7" fmla="*/ 12534392 w 12534392"/>
              <a:gd name="csY7" fmla="*/ 0 h 766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534392" h="766827">
                <a:moveTo>
                  <a:pt x="12534392" y="0"/>
                </a:moveTo>
                <a:lnTo>
                  <a:pt x="8589668" y="0"/>
                </a:lnTo>
                <a:cubicBezTo>
                  <a:pt x="8358904" y="0"/>
                  <a:pt x="8229395" y="67503"/>
                  <a:pt x="8149746" y="129126"/>
                </a:cubicBezTo>
                <a:cubicBezTo>
                  <a:pt x="8070097" y="190748"/>
                  <a:pt x="7940461" y="258251"/>
                  <a:pt x="7709824" y="258251"/>
                </a:cubicBezTo>
                <a:lnTo>
                  <a:pt x="0" y="258251"/>
                </a:lnTo>
                <a:lnTo>
                  <a:pt x="0" y="766827"/>
                </a:lnTo>
                <a:lnTo>
                  <a:pt x="12534392" y="766827"/>
                </a:lnTo>
                <a:lnTo>
                  <a:pt x="12534392" y="0"/>
                </a:lnTo>
                <a:close/>
              </a:path>
            </a:pathLst>
          </a:custGeom>
          <a:gradFill>
            <a:gsLst>
              <a:gs pos="100000">
                <a:schemeClr val="accent5"/>
              </a:gs>
              <a:gs pos="45000">
                <a:schemeClr val="accent2"/>
              </a:gs>
              <a:gs pos="0">
                <a:schemeClr val="accent1"/>
              </a:gs>
            </a:gsLst>
            <a:lin ang="0" scaled="0"/>
          </a:gradFill>
          <a:ln w="12781" cap="flat">
            <a:noFill/>
            <a:prstDash val="solid"/>
            <a:miter/>
          </a:ln>
        </p:spPr>
        <p:txBody>
          <a:bodyPr/>
          <a:lstStyle/>
          <a:p>
            <a:endParaRPr lang="en-GB" noProof="0"/>
          </a:p>
        </p:txBody>
      </p:sp>
      <p:pic>
        <p:nvPicPr>
          <p:cNvPr id="3" name="Picture 2">
            <a:extLst>
              <a:ext uri="{FF2B5EF4-FFF2-40B4-BE49-F238E27FC236}">
                <a16:creationId xmlns:a16="http://schemas.microsoft.com/office/drawing/2014/main" id="{9BF752E8-75D8-1766-8DCF-9BDA1465EA85}"/>
              </a:ext>
            </a:extLst>
          </p:cNvPr>
          <p:cNvPicPr>
            <a:picLocks noChangeAspect="1"/>
          </p:cNvPicPr>
          <p:nvPr/>
        </p:nvPicPr>
        <p:blipFill>
          <a:blip r:embed="rId5">
            <a:extLst>
              <a:ext uri="{28A0092B-C50C-407E-A947-70E740481C1C}">
                <a14:useLocalDpi xmlns:a14="http://schemas.microsoft.com/office/drawing/2010/main" val="0"/>
              </a:ext>
            </a:extLst>
          </a:blip>
          <a:srcRect l="14073" t="21949" r="6876" b="30277"/>
          <a:stretch>
            <a:fillRect/>
          </a:stretch>
        </p:blipFill>
        <p:spPr>
          <a:xfrm>
            <a:off x="1959104" y="953186"/>
            <a:ext cx="1908000" cy="518049"/>
          </a:xfrm>
          <a:prstGeom prst="rect">
            <a:avLst/>
          </a:prstGeom>
        </p:spPr>
      </p:pic>
    </p:spTree>
    <p:extLst>
      <p:ext uri="{BB962C8B-B14F-4D97-AF65-F5344CB8AC3E}">
        <p14:creationId xmlns:p14="http://schemas.microsoft.com/office/powerpoint/2010/main" val="2998828073"/>
      </p:ext>
    </p:extLst>
  </p:cSld>
  <p:clrMapOvr>
    <a:masterClrMapping/>
  </p:clrMapOvr>
</p:sld>
</file>

<file path=ppt/theme/theme1.xml><?xml version="1.0" encoding="utf-8"?>
<a:theme xmlns:a="http://schemas.openxmlformats.org/drawingml/2006/main" name="BREKO_Master_blau">
  <a:themeElements>
    <a:clrScheme name="Breko">
      <a:dk1>
        <a:srgbClr val="000000"/>
      </a:dk1>
      <a:lt1>
        <a:srgbClr val="FFFFFF"/>
      </a:lt1>
      <a:dk2>
        <a:srgbClr val="003B5C"/>
      </a:dk2>
      <a:lt2>
        <a:srgbClr val="EFF0F0"/>
      </a:lt2>
      <a:accent1>
        <a:srgbClr val="4F9AAB"/>
      </a:accent1>
      <a:accent2>
        <a:srgbClr val="9ED6E1"/>
      </a:accent2>
      <a:accent3>
        <a:srgbClr val="DAE394"/>
      </a:accent3>
      <a:accent4>
        <a:srgbClr val="C0D240"/>
      </a:accent4>
      <a:accent5>
        <a:srgbClr val="F78A6B"/>
      </a:accent5>
      <a:accent6>
        <a:srgbClr val="BE344D"/>
      </a:accent6>
      <a:hlink>
        <a:srgbClr val="97999B"/>
      </a:hlink>
      <a:folHlink>
        <a:srgbClr val="F9A993"/>
      </a:folHlink>
    </a:clrScheme>
    <a:fontScheme name="BREKO PPT">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defRPr sz="950" dirty="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REKO_Master_grau">
  <a:themeElements>
    <a:clrScheme name="Breko">
      <a:dk1>
        <a:srgbClr val="000000"/>
      </a:dk1>
      <a:lt1>
        <a:srgbClr val="FFFFFF"/>
      </a:lt1>
      <a:dk2>
        <a:srgbClr val="003B5C"/>
      </a:dk2>
      <a:lt2>
        <a:srgbClr val="EFF0F0"/>
      </a:lt2>
      <a:accent1>
        <a:srgbClr val="4F9AAB"/>
      </a:accent1>
      <a:accent2>
        <a:srgbClr val="9ED6E1"/>
      </a:accent2>
      <a:accent3>
        <a:srgbClr val="DAE394"/>
      </a:accent3>
      <a:accent4>
        <a:srgbClr val="C0D240"/>
      </a:accent4>
      <a:accent5>
        <a:srgbClr val="F78A6B"/>
      </a:accent5>
      <a:accent6>
        <a:srgbClr val="BE344D"/>
      </a:accent6>
      <a:hlink>
        <a:srgbClr val="97999B"/>
      </a:hlink>
      <a:folHlink>
        <a:srgbClr val="F9A993"/>
      </a:folHlink>
    </a:clrScheme>
    <a:fontScheme name="BREKO PPT">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0" marR="0" indent="0" algn="l" defTabSz="914400" rtl="0" eaLnBrk="1" fontAlgn="auto" latinLnBrk="0" hangingPunct="1">
          <a:lnSpc>
            <a:spcPct val="100000"/>
          </a:lnSpc>
          <a:spcBef>
            <a:spcPts val="800"/>
          </a:spcBef>
          <a:spcAft>
            <a:spcPts val="0"/>
          </a:spcAft>
          <a:buClrTx/>
          <a:buSzTx/>
          <a:buFontTx/>
          <a:buNone/>
          <a:tabLst/>
          <a:defRPr kumimoji="0" sz="1350" b="0" i="0" u="none" strike="noStrike" kern="1200" cap="none" spc="0" normalizeH="0" baseline="0" noProof="0" dirty="0" smtClean="0">
            <a:ln>
              <a:noFill/>
            </a:ln>
            <a:solidFill>
              <a:srgbClr val="000000"/>
            </a:solidFill>
            <a:effectLst/>
            <a:uLnTx/>
            <a:uFillTx/>
            <a:latin typeface="IBM Plex Sans"/>
            <a:ea typeface="+mn-ea"/>
            <a:cs typeface="+mn-cs"/>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0FF91E4-B439-4B18-887F-CBB31DCFCD6B}">
  <we:reference id="wa200005566" version="3.0.1.2" store="en-US" storeType="OMEX"/>
  <we:alternateReferences>
    <we:reference id="WA200005566" version="3.0.1.2"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AD858708614B49A56A3F1196ED14C7" ma:contentTypeVersion="19" ma:contentTypeDescription="Create a new document." ma:contentTypeScope="" ma:versionID="ab666c075adeea9d7a04a7ec698a188a">
  <xsd:schema xmlns:xsd="http://www.w3.org/2001/XMLSchema" xmlns:xs="http://www.w3.org/2001/XMLSchema" xmlns:p="http://schemas.microsoft.com/office/2006/metadata/properties" xmlns:ns2="a62cd8a1-bb8d-4233-8a91-9b99adeb1ba1" xmlns:ns3="1eef33c3-bb3b-467d-8c2c-afdd2c71eda8" targetNamespace="http://schemas.microsoft.com/office/2006/metadata/properties" ma:root="true" ma:fieldsID="040aaf42d7507281a0604f055984a67d" ns2:_="" ns3:_="">
    <xsd:import namespace="a62cd8a1-bb8d-4233-8a91-9b99adeb1ba1"/>
    <xsd:import namespace="1eef33c3-bb3b-467d-8c2c-afdd2c71eda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2cd8a1-bb8d-4233-8a91-9b99adeb1ba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c82b6ef-7759-462c-b4d1-828b77157d50}" ma:internalName="TaxCatchAll" ma:showField="CatchAllData" ma:web="a62cd8a1-bb8d-4233-8a91-9b99adeb1ba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eef33c3-bb3b-467d-8c2c-afdd2c71eda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08acc9c-5fb4-4d49-a5fd-439d9e6458f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62cd8a1-bb8d-4233-8a91-9b99adeb1ba1" xsi:nil="true"/>
    <lcf76f155ced4ddcb4097134ff3c332f xmlns="1eef33c3-bb3b-467d-8c2c-afdd2c71eda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06ECBB-3B13-4D07-88DA-E859AAA313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2cd8a1-bb8d-4233-8a91-9b99adeb1ba1"/>
    <ds:schemaRef ds:uri="1eef33c3-bb3b-467d-8c2c-afdd2c71ed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4FF04AB-CC2A-487E-8A5A-9BBC74617F3F}">
  <ds:schemaRefs>
    <ds:schemaRef ds:uri="1eef33c3-bb3b-467d-8c2c-afdd2c71eda8"/>
    <ds:schemaRef ds:uri="a62cd8a1-bb8d-4233-8a91-9b99adeb1ba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596CF3E-C3F4-4EA1-9A42-1B0D56741F1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Breitbild</PresentationFormat>
  <Slides>47</Slides>
  <Notes>46</Notes>
  <HiddenSlides>13</HiddenSlides>
  <ScaleCrop>false</ScaleCrop>
  <HeadingPairs>
    <vt:vector size="4" baseType="variant">
      <vt:variant>
        <vt:lpstr>Design</vt:lpstr>
      </vt:variant>
      <vt:variant>
        <vt:i4>2</vt:i4>
      </vt:variant>
      <vt:variant>
        <vt:lpstr>Folientitel</vt:lpstr>
      </vt:variant>
      <vt:variant>
        <vt:i4>47</vt:i4>
      </vt:variant>
    </vt:vector>
  </HeadingPairs>
  <TitlesOfParts>
    <vt:vector size="49" baseType="lpstr">
      <vt:lpstr>BREKO_Master_blau</vt:lpstr>
      <vt:lpstr>BREKO_Master_grau</vt:lpstr>
      <vt:lpstr>BREKO  Market Analysis  2026</vt:lpstr>
      <vt:lpstr>Agenda </vt:lpstr>
      <vt:lpstr>Management  Summary</vt:lpstr>
      <vt:lpstr>Fibre rollout is progressing despite a weak investment climate.</vt:lpstr>
      <vt:lpstr>Fibre rollout is progressing despite a weak investment climate.</vt:lpstr>
      <vt:lpstr>BREKO’s key asks</vt:lpstr>
      <vt:lpstr>Telecommunications Business Climate Index</vt:lpstr>
      <vt:lpstr>The business situation is viewed as broadly positive, but investment conditions are not.</vt:lpstr>
      <vt:lpstr>Fibre Rollout  Progress</vt:lpstr>
      <vt:lpstr>Definition of fibre metrics</vt:lpstr>
      <vt:lpstr>Fibre rollout coverage rises to 62 per cent  (28.7 million homes passed).</vt:lpstr>
      <vt:lpstr>The fibre connection rate rises  moderately year-on-year.</vt:lpstr>
      <vt:lpstr>The take-up rate remains stable  compared with the previous year.</vt:lpstr>
      <vt:lpstr>Competitors account for  72 per cent  of homes connected. </vt:lpstr>
      <vt:lpstr>Total investment in the telecommunications market amounts to €15.3 billion.</vt:lpstr>
      <vt:lpstr>Competitors’ investment ratio has increased significantly over the past ten years. </vt:lpstr>
      <vt:lpstr>Schleswig-Holstein leads the way among Germany’s federal states.</vt:lpstr>
      <vt:lpstr>Fibre rollout  in detail</vt:lpstr>
      <vt:lpstr>Small and medium-sized enterprises play a key role in fibre rollout.</vt:lpstr>
      <vt:lpstr>Rollout costs vary considerably. The building connection is the most expensive.</vt:lpstr>
      <vt:lpstr>The various components of rollout costs have risen sharply over the past three years.</vt:lpstr>
      <vt:lpstr>Almost 90 per cent of companies cooperate on network rollout and operation.</vt:lpstr>
      <vt:lpstr>In cooperation arrangements, marketing now generally starts within one year.</vt:lpstr>
      <vt:lpstr>Uncertain profitability and differing objectives prevent cooperation.</vt:lpstr>
      <vt:lpstr>Clear, competition-friendly rules for the copper-to-fiber transition safeguard investment in fiber deployment.</vt:lpstr>
      <vt:lpstr>Initiating the copper-to-fiber transition at a high Homes Passed rate would increase investment.</vt:lpstr>
      <vt:lpstr>A large share of companies believe a competition-friendly, rules-based copper-to-fiber transition by 2035 is feasible.</vt:lpstr>
      <vt:lpstr>Germany is catching up in the EU comparison.</vt:lpstr>
      <vt:lpstr>Data centres</vt:lpstr>
      <vt:lpstr>More than half of network operators operate or plan to operate their own data centre.</vt:lpstr>
      <vt:lpstr>Data sovereignty is the main reason companies operate their own data centres.</vt:lpstr>
      <vt:lpstr>Investment and energy costs are barriers to building and operating data centres.</vt:lpstr>
      <vt:lpstr>Costs deter companies from operating their own data centres. Cloud services often meet their needs.</vt:lpstr>
      <vt:lpstr>Providing infrastructure for third-party data centres is becoming increasingly important.</vt:lpstr>
      <vt:lpstr>AI will drive the expansion of data centre capacity.</vt:lpstr>
      <vt:lpstr>General data on the telecommunications market</vt:lpstr>
      <vt:lpstr>Fibre connections could outnumber DSL connections by 2030.</vt:lpstr>
      <vt:lpstr>Monthly fixed-line data usage per connection is 376 GB.</vt:lpstr>
      <vt:lpstr>Mobile data remains stable at a share of around two per cent.</vt:lpstr>
      <vt:lpstr>Higher-speed connections are becoming increasingly popular.</vt:lpstr>
      <vt:lpstr>Methodology </vt:lpstr>
      <vt:lpstr>Definitions</vt:lpstr>
      <vt:lpstr>Methodological approach of the BREKO Market Analysis 2026</vt:lpstr>
      <vt:lpstr>Survey of BREKO member network operators</vt:lpstr>
      <vt:lpstr>Usage of secondary sources</vt:lpstr>
      <vt:lpstr>Imprint </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BREKO  Marktanalyse  2026</dc:title>
  <dc:creator>Walburga Heimke</dc:creator>
  <cp:revision>2</cp:revision>
  <dcterms:created xsi:type="dcterms:W3CDTF">2026-07-31T12:40:28Z</dcterms:created>
  <dcterms:modified xsi:type="dcterms:W3CDTF">2026-09-28T13:09:06Z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0x010100FDAD858708614B49A56A3F1196ED14C7</vt:lpwstr>
  </property>
  <property fmtid="{D5CDD505-2E9C-101B-9397-08002B2CF9AE}" pid="3" name="MediaServiceImageTags">
    <vt:lpwstr/>
  </property>
</Properties>
</file>